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279" r:id="rId3"/>
    <p:sldId id="413" r:id="rId4"/>
    <p:sldId id="339" r:id="rId5"/>
    <p:sldId id="294" r:id="rId6"/>
    <p:sldId id="348" r:id="rId7"/>
    <p:sldId id="404" r:id="rId8"/>
    <p:sldId id="347" r:id="rId9"/>
    <p:sldId id="354" r:id="rId10"/>
    <p:sldId id="414" r:id="rId11"/>
    <p:sldId id="387" r:id="rId12"/>
    <p:sldId id="388" r:id="rId13"/>
    <p:sldId id="341" r:id="rId14"/>
    <p:sldId id="283" r:id="rId15"/>
    <p:sldId id="329" r:id="rId16"/>
    <p:sldId id="293" r:id="rId17"/>
    <p:sldId id="402" r:id="rId18"/>
    <p:sldId id="412" r:id="rId19"/>
    <p:sldId id="398" r:id="rId20"/>
    <p:sldId id="424" r:id="rId21"/>
    <p:sldId id="416" r:id="rId22"/>
    <p:sldId id="307" r:id="rId23"/>
    <p:sldId id="405" r:id="rId24"/>
    <p:sldId id="292" r:id="rId25"/>
    <p:sldId id="306" r:id="rId26"/>
    <p:sldId id="317" r:id="rId27"/>
    <p:sldId id="319" r:id="rId28"/>
    <p:sldId id="318" r:id="rId29"/>
    <p:sldId id="320" r:id="rId30"/>
    <p:sldId id="308" r:id="rId31"/>
    <p:sldId id="310" r:id="rId32"/>
    <p:sldId id="312" r:id="rId33"/>
    <p:sldId id="325" r:id="rId34"/>
    <p:sldId id="328" r:id="rId35"/>
    <p:sldId id="327" r:id="rId36"/>
    <p:sldId id="349" r:id="rId37"/>
    <p:sldId id="313" r:id="rId38"/>
    <p:sldId id="330" r:id="rId39"/>
    <p:sldId id="326" r:id="rId40"/>
    <p:sldId id="403" r:id="rId41"/>
    <p:sldId id="399" r:id="rId42"/>
    <p:sldId id="343" r:id="rId43"/>
    <p:sldId id="331" r:id="rId44"/>
    <p:sldId id="337" r:id="rId45"/>
    <p:sldId id="282" r:id="rId46"/>
    <p:sldId id="281" r:id="rId47"/>
    <p:sldId id="296" r:id="rId48"/>
    <p:sldId id="297" r:id="rId49"/>
    <p:sldId id="333" r:id="rId50"/>
    <p:sldId id="336" r:id="rId51"/>
    <p:sldId id="342" r:id="rId52"/>
    <p:sldId id="322" r:id="rId53"/>
    <p:sldId id="419" r:id="rId54"/>
    <p:sldId id="411" r:id="rId55"/>
    <p:sldId id="417" r:id="rId56"/>
    <p:sldId id="418" r:id="rId57"/>
    <p:sldId id="401" r:id="rId58"/>
    <p:sldId id="400" r:id="rId59"/>
    <p:sldId id="389" r:id="rId60"/>
    <p:sldId id="406" r:id="rId61"/>
    <p:sldId id="409" r:id="rId62"/>
    <p:sldId id="410" r:id="rId63"/>
    <p:sldId id="356" r:id="rId64"/>
    <p:sldId id="382" r:id="rId65"/>
    <p:sldId id="357" r:id="rId66"/>
    <p:sldId id="383" r:id="rId67"/>
    <p:sldId id="420" r:id="rId68"/>
    <p:sldId id="423" r:id="rId69"/>
    <p:sldId id="422" r:id="rId70"/>
    <p:sldId id="421" r:id="rId71"/>
    <p:sldId id="338" r:id="rId72"/>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F9"/>
    <a:srgbClr val="CAE5E8"/>
    <a:srgbClr val="005DA2"/>
    <a:srgbClr val="FFCC00"/>
    <a:srgbClr val="035682"/>
    <a:srgbClr val="00602B"/>
    <a:srgbClr val="FFFF99"/>
    <a:srgbClr val="00B4F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47" autoAdjust="0"/>
  </p:normalViewPr>
  <p:slideViewPr>
    <p:cSldViewPr>
      <p:cViewPr varScale="1">
        <p:scale>
          <a:sx n="70" d="100"/>
          <a:sy n="70" d="100"/>
        </p:scale>
        <p:origin x="1566" y="60"/>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237CA-AE8F-4342-90CA-700FC4BA7236}" type="doc">
      <dgm:prSet loTypeId="urn:microsoft.com/office/officeart/2005/8/layout/gear1" loCatId="process" qsTypeId="urn:microsoft.com/office/officeart/2005/8/quickstyle/simple1" qsCatId="simple" csTypeId="urn:microsoft.com/office/officeart/2005/8/colors/accent1_2" csCatId="accent1" phldr="1"/>
      <dgm:spPr/>
    </dgm:pt>
    <dgm:pt modelId="{47DFC0B8-730E-4664-9515-D03B5512AB20}">
      <dgm:prSet phldrT="[Text]" custT="1"/>
      <dgm:spPr/>
      <dgm:t>
        <a:bodyPr/>
        <a:lstStyle/>
        <a:p>
          <a:r>
            <a:rPr lang="en-US" sz="1400" noProof="0" dirty="0">
              <a:solidFill>
                <a:srgbClr val="035682"/>
              </a:solidFill>
            </a:rPr>
            <a:t>National legislation</a:t>
          </a:r>
        </a:p>
      </dgm:t>
    </dgm:pt>
    <dgm:pt modelId="{A96D145C-AA2C-4E24-B94A-9E8ADF6AE833}" type="parTrans" cxnId="{3CF897F4-AF1C-43B0-8B88-295CF2FE6228}">
      <dgm:prSet/>
      <dgm:spPr/>
      <dgm:t>
        <a:bodyPr/>
        <a:lstStyle/>
        <a:p>
          <a:endParaRPr lang="en-US"/>
        </a:p>
      </dgm:t>
    </dgm:pt>
    <dgm:pt modelId="{8CCD876A-2D9E-4201-8945-1F0DD718C870}" type="sibTrans" cxnId="{3CF897F4-AF1C-43B0-8B88-295CF2FE6228}">
      <dgm:prSet/>
      <dgm:spPr/>
      <dgm:t>
        <a:bodyPr/>
        <a:lstStyle/>
        <a:p>
          <a:endParaRPr lang="en-US"/>
        </a:p>
      </dgm:t>
    </dgm:pt>
    <dgm:pt modelId="{03FE2CA3-1A71-4A53-A458-BE8051EB4CBA}">
      <dgm:prSet phldrT="[Text]" custT="1"/>
      <dgm:spPr/>
      <dgm:t>
        <a:bodyPr/>
        <a:lstStyle/>
        <a:p>
          <a:r>
            <a:rPr lang="en-US" sz="1400" noProof="0" dirty="0">
              <a:solidFill>
                <a:srgbClr val="035682"/>
              </a:solidFill>
            </a:rPr>
            <a:t>Enforce-</a:t>
          </a:r>
          <a:r>
            <a:rPr lang="en-US" sz="1400" noProof="0" dirty="0" err="1">
              <a:solidFill>
                <a:srgbClr val="035682"/>
              </a:solidFill>
            </a:rPr>
            <a:t>ment</a:t>
          </a:r>
          <a:endParaRPr lang="en-US" sz="1400" noProof="0" dirty="0">
            <a:solidFill>
              <a:srgbClr val="035682"/>
            </a:solidFill>
          </a:endParaRPr>
        </a:p>
      </dgm:t>
    </dgm:pt>
    <dgm:pt modelId="{618EC63A-3AFB-486C-9B78-BFEF04868246}" type="parTrans" cxnId="{0CE17858-DE1B-40B6-9F6D-66ED69157329}">
      <dgm:prSet/>
      <dgm:spPr/>
      <dgm:t>
        <a:bodyPr/>
        <a:lstStyle/>
        <a:p>
          <a:endParaRPr lang="en-US"/>
        </a:p>
      </dgm:t>
    </dgm:pt>
    <dgm:pt modelId="{24CCB20E-F6A0-4904-8247-B1F3D6F03A22}" type="sibTrans" cxnId="{0CE17858-DE1B-40B6-9F6D-66ED69157329}">
      <dgm:prSet/>
      <dgm:spPr/>
      <dgm:t>
        <a:bodyPr/>
        <a:lstStyle/>
        <a:p>
          <a:endParaRPr lang="en-US"/>
        </a:p>
      </dgm:t>
    </dgm:pt>
    <dgm:pt modelId="{3C6882BE-D4EA-48CE-A7D2-DCABDEE5EBD4}">
      <dgm:prSet phldrT="[Text]" custT="1"/>
      <dgm:spPr/>
      <dgm:t>
        <a:bodyPr/>
        <a:lstStyle/>
        <a:p>
          <a:r>
            <a:rPr lang="en-US" sz="1400" noProof="0" dirty="0">
              <a:solidFill>
                <a:srgbClr val="035682"/>
              </a:solidFill>
            </a:rPr>
            <a:t>Adoption</a:t>
          </a:r>
        </a:p>
      </dgm:t>
    </dgm:pt>
    <dgm:pt modelId="{4DE2D7F4-304A-4BD0-B250-5B030F646A4C}" type="parTrans" cxnId="{8BFB8A32-9599-430F-96B2-6BF8D35FE03D}">
      <dgm:prSet/>
      <dgm:spPr/>
      <dgm:t>
        <a:bodyPr/>
        <a:lstStyle/>
        <a:p>
          <a:endParaRPr lang="en-US"/>
        </a:p>
      </dgm:t>
    </dgm:pt>
    <dgm:pt modelId="{20930D81-DF44-4B3B-8D0E-39C2E1E02340}" type="sibTrans" cxnId="{8BFB8A32-9599-430F-96B2-6BF8D35FE03D}">
      <dgm:prSet/>
      <dgm:spPr/>
      <dgm:t>
        <a:bodyPr/>
        <a:lstStyle/>
        <a:p>
          <a:endParaRPr lang="en-US"/>
        </a:p>
      </dgm:t>
    </dgm:pt>
    <dgm:pt modelId="{C744B102-9EEE-48CD-A526-5A4D6297AE95}" type="pres">
      <dgm:prSet presAssocID="{C5C237CA-AE8F-4342-90CA-700FC4BA7236}" presName="composite" presStyleCnt="0">
        <dgm:presLayoutVars>
          <dgm:chMax val="3"/>
          <dgm:animLvl val="lvl"/>
          <dgm:resizeHandles val="exact"/>
        </dgm:presLayoutVars>
      </dgm:prSet>
      <dgm:spPr/>
    </dgm:pt>
    <dgm:pt modelId="{B9BB7962-DC30-4EE3-8490-47BAF409C9E2}" type="pres">
      <dgm:prSet presAssocID="{47DFC0B8-730E-4664-9515-D03B5512AB20}" presName="gear1" presStyleLbl="node1" presStyleIdx="0" presStyleCnt="3">
        <dgm:presLayoutVars>
          <dgm:chMax val="1"/>
          <dgm:bulletEnabled val="1"/>
        </dgm:presLayoutVars>
      </dgm:prSet>
      <dgm:spPr/>
    </dgm:pt>
    <dgm:pt modelId="{62006484-3B0D-4F71-A437-25C756FED7EE}" type="pres">
      <dgm:prSet presAssocID="{47DFC0B8-730E-4664-9515-D03B5512AB20}" presName="gear1srcNode" presStyleLbl="node1" presStyleIdx="0" presStyleCnt="3"/>
      <dgm:spPr/>
    </dgm:pt>
    <dgm:pt modelId="{06DF9A3A-3735-45B4-A3FC-31104FA9D481}" type="pres">
      <dgm:prSet presAssocID="{47DFC0B8-730E-4664-9515-D03B5512AB20}" presName="gear1dstNode" presStyleLbl="node1" presStyleIdx="0" presStyleCnt="3"/>
      <dgm:spPr/>
    </dgm:pt>
    <dgm:pt modelId="{C140E177-8423-4B44-8B8F-54E7C938B655}" type="pres">
      <dgm:prSet presAssocID="{03FE2CA3-1A71-4A53-A458-BE8051EB4CBA}" presName="gear2" presStyleLbl="node1" presStyleIdx="1" presStyleCnt="3">
        <dgm:presLayoutVars>
          <dgm:chMax val="1"/>
          <dgm:bulletEnabled val="1"/>
        </dgm:presLayoutVars>
      </dgm:prSet>
      <dgm:spPr/>
    </dgm:pt>
    <dgm:pt modelId="{1DA8AF6A-75C7-440A-8C26-BD9D0FC59982}" type="pres">
      <dgm:prSet presAssocID="{03FE2CA3-1A71-4A53-A458-BE8051EB4CBA}" presName="gear2srcNode" presStyleLbl="node1" presStyleIdx="1" presStyleCnt="3"/>
      <dgm:spPr/>
    </dgm:pt>
    <dgm:pt modelId="{93680C0F-F410-46A7-A46D-423A8A91C192}" type="pres">
      <dgm:prSet presAssocID="{03FE2CA3-1A71-4A53-A458-BE8051EB4CBA}" presName="gear2dstNode" presStyleLbl="node1" presStyleIdx="1" presStyleCnt="3"/>
      <dgm:spPr/>
    </dgm:pt>
    <dgm:pt modelId="{89C81661-D456-4A29-99E7-DC92FDD0C328}" type="pres">
      <dgm:prSet presAssocID="{3C6882BE-D4EA-48CE-A7D2-DCABDEE5EBD4}" presName="gear3" presStyleLbl="node1" presStyleIdx="2" presStyleCnt="3"/>
      <dgm:spPr/>
    </dgm:pt>
    <dgm:pt modelId="{1B06F4DB-DD5E-400E-81C5-4135F85EA1E2}" type="pres">
      <dgm:prSet presAssocID="{3C6882BE-D4EA-48CE-A7D2-DCABDEE5EBD4}" presName="gear3tx" presStyleLbl="node1" presStyleIdx="2" presStyleCnt="3">
        <dgm:presLayoutVars>
          <dgm:chMax val="1"/>
          <dgm:bulletEnabled val="1"/>
        </dgm:presLayoutVars>
      </dgm:prSet>
      <dgm:spPr/>
    </dgm:pt>
    <dgm:pt modelId="{1FD96DE5-48EB-4E35-B83F-8A2143229F81}" type="pres">
      <dgm:prSet presAssocID="{3C6882BE-D4EA-48CE-A7D2-DCABDEE5EBD4}" presName="gear3srcNode" presStyleLbl="node1" presStyleIdx="2" presStyleCnt="3"/>
      <dgm:spPr/>
    </dgm:pt>
    <dgm:pt modelId="{E5D6CDBD-D764-4ABD-90B3-B3FE53FB4B9B}" type="pres">
      <dgm:prSet presAssocID="{3C6882BE-D4EA-48CE-A7D2-DCABDEE5EBD4}" presName="gear3dstNode" presStyleLbl="node1" presStyleIdx="2" presStyleCnt="3"/>
      <dgm:spPr/>
    </dgm:pt>
    <dgm:pt modelId="{98ECD9F9-80D4-4D6B-8188-92557B9C708B}" type="pres">
      <dgm:prSet presAssocID="{8CCD876A-2D9E-4201-8945-1F0DD718C870}" presName="connector1" presStyleLbl="sibTrans2D1" presStyleIdx="0" presStyleCnt="3"/>
      <dgm:spPr/>
    </dgm:pt>
    <dgm:pt modelId="{0A777DED-FC78-40DE-84B2-9A223272FCA1}" type="pres">
      <dgm:prSet presAssocID="{24CCB20E-F6A0-4904-8247-B1F3D6F03A22}" presName="connector2" presStyleLbl="sibTrans2D1" presStyleIdx="1" presStyleCnt="3"/>
      <dgm:spPr/>
    </dgm:pt>
    <dgm:pt modelId="{8D781EDF-FBF9-4219-AEB7-2EC2F2FF709B}" type="pres">
      <dgm:prSet presAssocID="{20930D81-DF44-4B3B-8D0E-39C2E1E02340}" presName="connector3" presStyleLbl="sibTrans2D1" presStyleIdx="2" presStyleCnt="3"/>
      <dgm:spPr/>
    </dgm:pt>
  </dgm:ptLst>
  <dgm:cxnLst>
    <dgm:cxn modelId="{884DC00C-79F3-4CB3-8BD7-FB8D8FBE60AC}" type="presOf" srcId="{20930D81-DF44-4B3B-8D0E-39C2E1E02340}" destId="{8D781EDF-FBF9-4219-AEB7-2EC2F2FF709B}" srcOrd="0" destOrd="0" presId="urn:microsoft.com/office/officeart/2005/8/layout/gear1"/>
    <dgm:cxn modelId="{90C8000F-2F80-4701-8897-6BB1535B79EB}" type="presOf" srcId="{24CCB20E-F6A0-4904-8247-B1F3D6F03A22}" destId="{0A777DED-FC78-40DE-84B2-9A223272FCA1}" srcOrd="0" destOrd="0" presId="urn:microsoft.com/office/officeart/2005/8/layout/gear1"/>
    <dgm:cxn modelId="{C789CB16-E289-4418-B350-FE3ED75DA6EB}" type="presOf" srcId="{3C6882BE-D4EA-48CE-A7D2-DCABDEE5EBD4}" destId="{1FD96DE5-48EB-4E35-B83F-8A2143229F81}" srcOrd="2" destOrd="0" presId="urn:microsoft.com/office/officeart/2005/8/layout/gear1"/>
    <dgm:cxn modelId="{E14F0423-20EC-43E6-AD31-BB52237F0143}" type="presOf" srcId="{03FE2CA3-1A71-4A53-A458-BE8051EB4CBA}" destId="{1DA8AF6A-75C7-440A-8C26-BD9D0FC59982}" srcOrd="1" destOrd="0" presId="urn:microsoft.com/office/officeart/2005/8/layout/gear1"/>
    <dgm:cxn modelId="{79A87B27-E1F9-44EE-96CD-075A01D1536B}" type="presOf" srcId="{8CCD876A-2D9E-4201-8945-1F0DD718C870}" destId="{98ECD9F9-80D4-4D6B-8188-92557B9C708B}" srcOrd="0" destOrd="0" presId="urn:microsoft.com/office/officeart/2005/8/layout/gear1"/>
    <dgm:cxn modelId="{BCCD4B2E-2038-4B7A-8921-014ADE82547E}" type="presOf" srcId="{3C6882BE-D4EA-48CE-A7D2-DCABDEE5EBD4}" destId="{89C81661-D456-4A29-99E7-DC92FDD0C328}" srcOrd="0" destOrd="0" presId="urn:microsoft.com/office/officeart/2005/8/layout/gear1"/>
    <dgm:cxn modelId="{B84AE031-00D4-4BCC-9F8C-6051B7E110E2}" type="presOf" srcId="{47DFC0B8-730E-4664-9515-D03B5512AB20}" destId="{B9BB7962-DC30-4EE3-8490-47BAF409C9E2}" srcOrd="0" destOrd="0" presId="urn:microsoft.com/office/officeart/2005/8/layout/gear1"/>
    <dgm:cxn modelId="{8BFB8A32-9599-430F-96B2-6BF8D35FE03D}" srcId="{C5C237CA-AE8F-4342-90CA-700FC4BA7236}" destId="{3C6882BE-D4EA-48CE-A7D2-DCABDEE5EBD4}" srcOrd="2" destOrd="0" parTransId="{4DE2D7F4-304A-4BD0-B250-5B030F646A4C}" sibTransId="{20930D81-DF44-4B3B-8D0E-39C2E1E02340}"/>
    <dgm:cxn modelId="{249F773A-F2A0-4835-B240-F453420C3A2B}" type="presOf" srcId="{47DFC0B8-730E-4664-9515-D03B5512AB20}" destId="{62006484-3B0D-4F71-A437-25C756FED7EE}" srcOrd="1" destOrd="0" presId="urn:microsoft.com/office/officeart/2005/8/layout/gear1"/>
    <dgm:cxn modelId="{0CE17858-DE1B-40B6-9F6D-66ED69157329}" srcId="{C5C237CA-AE8F-4342-90CA-700FC4BA7236}" destId="{03FE2CA3-1A71-4A53-A458-BE8051EB4CBA}" srcOrd="1" destOrd="0" parTransId="{618EC63A-3AFB-486C-9B78-BFEF04868246}" sibTransId="{24CCB20E-F6A0-4904-8247-B1F3D6F03A22}"/>
    <dgm:cxn modelId="{F9089286-AE5A-4F39-9123-A4DC6E3F0958}" type="presOf" srcId="{47DFC0B8-730E-4664-9515-D03B5512AB20}" destId="{06DF9A3A-3735-45B4-A3FC-31104FA9D481}" srcOrd="2" destOrd="0" presId="urn:microsoft.com/office/officeart/2005/8/layout/gear1"/>
    <dgm:cxn modelId="{4B5F3A97-7003-4146-AEAC-DFB503C92AB2}" type="presOf" srcId="{3C6882BE-D4EA-48CE-A7D2-DCABDEE5EBD4}" destId="{1B06F4DB-DD5E-400E-81C5-4135F85EA1E2}" srcOrd="1" destOrd="0" presId="urn:microsoft.com/office/officeart/2005/8/layout/gear1"/>
    <dgm:cxn modelId="{CC939EBB-5168-43D4-9494-F940F90D5C64}" type="presOf" srcId="{C5C237CA-AE8F-4342-90CA-700FC4BA7236}" destId="{C744B102-9EEE-48CD-A526-5A4D6297AE95}" srcOrd="0" destOrd="0" presId="urn:microsoft.com/office/officeart/2005/8/layout/gear1"/>
    <dgm:cxn modelId="{B73F8DCB-555B-468C-A797-184646C98312}" type="presOf" srcId="{03FE2CA3-1A71-4A53-A458-BE8051EB4CBA}" destId="{93680C0F-F410-46A7-A46D-423A8A91C192}" srcOrd="2" destOrd="0" presId="urn:microsoft.com/office/officeart/2005/8/layout/gear1"/>
    <dgm:cxn modelId="{27C7DDD1-EBD6-4A92-801F-D933B0A53F30}" type="presOf" srcId="{3C6882BE-D4EA-48CE-A7D2-DCABDEE5EBD4}" destId="{E5D6CDBD-D764-4ABD-90B3-B3FE53FB4B9B}" srcOrd="3" destOrd="0" presId="urn:microsoft.com/office/officeart/2005/8/layout/gear1"/>
    <dgm:cxn modelId="{9184F5E5-552E-43AD-AA8D-4E583B6D11EB}" type="presOf" srcId="{03FE2CA3-1A71-4A53-A458-BE8051EB4CBA}" destId="{C140E177-8423-4B44-8B8F-54E7C938B655}" srcOrd="0" destOrd="0" presId="urn:microsoft.com/office/officeart/2005/8/layout/gear1"/>
    <dgm:cxn modelId="{3CF897F4-AF1C-43B0-8B88-295CF2FE6228}" srcId="{C5C237CA-AE8F-4342-90CA-700FC4BA7236}" destId="{47DFC0B8-730E-4664-9515-D03B5512AB20}" srcOrd="0" destOrd="0" parTransId="{A96D145C-AA2C-4E24-B94A-9E8ADF6AE833}" sibTransId="{8CCD876A-2D9E-4201-8945-1F0DD718C870}"/>
    <dgm:cxn modelId="{4C4BA1DC-3904-4AE9-96DC-CEF3BD7CA73E}" type="presParOf" srcId="{C744B102-9EEE-48CD-A526-5A4D6297AE95}" destId="{B9BB7962-DC30-4EE3-8490-47BAF409C9E2}" srcOrd="0" destOrd="0" presId="urn:microsoft.com/office/officeart/2005/8/layout/gear1"/>
    <dgm:cxn modelId="{EEAE4A82-8C85-43BF-AAF1-1B4453ABDACF}" type="presParOf" srcId="{C744B102-9EEE-48CD-A526-5A4D6297AE95}" destId="{62006484-3B0D-4F71-A437-25C756FED7EE}" srcOrd="1" destOrd="0" presId="urn:microsoft.com/office/officeart/2005/8/layout/gear1"/>
    <dgm:cxn modelId="{E0E57594-5994-40B9-A054-224174DC7004}" type="presParOf" srcId="{C744B102-9EEE-48CD-A526-5A4D6297AE95}" destId="{06DF9A3A-3735-45B4-A3FC-31104FA9D481}" srcOrd="2" destOrd="0" presId="urn:microsoft.com/office/officeart/2005/8/layout/gear1"/>
    <dgm:cxn modelId="{4105D221-069B-4F42-B7AF-D93062DB0DCB}" type="presParOf" srcId="{C744B102-9EEE-48CD-A526-5A4D6297AE95}" destId="{C140E177-8423-4B44-8B8F-54E7C938B655}" srcOrd="3" destOrd="0" presId="urn:microsoft.com/office/officeart/2005/8/layout/gear1"/>
    <dgm:cxn modelId="{8BF39BA4-396E-4A59-9A6C-5276058B7B55}" type="presParOf" srcId="{C744B102-9EEE-48CD-A526-5A4D6297AE95}" destId="{1DA8AF6A-75C7-440A-8C26-BD9D0FC59982}" srcOrd="4" destOrd="0" presId="urn:microsoft.com/office/officeart/2005/8/layout/gear1"/>
    <dgm:cxn modelId="{1717E8B2-6AA1-459E-A875-820002F22794}" type="presParOf" srcId="{C744B102-9EEE-48CD-A526-5A4D6297AE95}" destId="{93680C0F-F410-46A7-A46D-423A8A91C192}" srcOrd="5" destOrd="0" presId="urn:microsoft.com/office/officeart/2005/8/layout/gear1"/>
    <dgm:cxn modelId="{21A8136A-92C3-4E5F-9295-21C52B51EDC8}" type="presParOf" srcId="{C744B102-9EEE-48CD-A526-5A4D6297AE95}" destId="{89C81661-D456-4A29-99E7-DC92FDD0C328}" srcOrd="6" destOrd="0" presId="urn:microsoft.com/office/officeart/2005/8/layout/gear1"/>
    <dgm:cxn modelId="{9B967A55-46F2-4F43-AF47-CF9D18E5272D}" type="presParOf" srcId="{C744B102-9EEE-48CD-A526-5A4D6297AE95}" destId="{1B06F4DB-DD5E-400E-81C5-4135F85EA1E2}" srcOrd="7" destOrd="0" presId="urn:microsoft.com/office/officeart/2005/8/layout/gear1"/>
    <dgm:cxn modelId="{E8E3E047-39EE-4145-B7AE-2596E1478FD9}" type="presParOf" srcId="{C744B102-9EEE-48CD-A526-5A4D6297AE95}" destId="{1FD96DE5-48EB-4E35-B83F-8A2143229F81}" srcOrd="8" destOrd="0" presId="urn:microsoft.com/office/officeart/2005/8/layout/gear1"/>
    <dgm:cxn modelId="{FC06BCA3-8EBB-4462-A380-219C01CD384A}" type="presParOf" srcId="{C744B102-9EEE-48CD-A526-5A4D6297AE95}" destId="{E5D6CDBD-D764-4ABD-90B3-B3FE53FB4B9B}" srcOrd="9" destOrd="0" presId="urn:microsoft.com/office/officeart/2005/8/layout/gear1"/>
    <dgm:cxn modelId="{76220D55-2095-4EB8-8951-269514A29EDF}" type="presParOf" srcId="{C744B102-9EEE-48CD-A526-5A4D6297AE95}" destId="{98ECD9F9-80D4-4D6B-8188-92557B9C708B}" srcOrd="10" destOrd="0" presId="urn:microsoft.com/office/officeart/2005/8/layout/gear1"/>
    <dgm:cxn modelId="{788D7608-7718-45CD-822D-E88E378E0FD8}" type="presParOf" srcId="{C744B102-9EEE-48CD-A526-5A4D6297AE95}" destId="{0A777DED-FC78-40DE-84B2-9A223272FCA1}" srcOrd="11" destOrd="0" presId="urn:microsoft.com/office/officeart/2005/8/layout/gear1"/>
    <dgm:cxn modelId="{AE756903-E3D2-4E98-9844-C06BFFC6D42F}" type="presParOf" srcId="{C744B102-9EEE-48CD-A526-5A4D6297AE95}" destId="{8D781EDF-FBF9-4219-AEB7-2EC2F2FF709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28A0B9-4B3C-4FA1-8B31-6D20C0A47415}" type="doc">
      <dgm:prSet loTypeId="urn:microsoft.com/office/officeart/2005/8/layout/gear1" loCatId="process" qsTypeId="urn:microsoft.com/office/officeart/2005/8/quickstyle/simple1" qsCatId="simple" csTypeId="urn:microsoft.com/office/officeart/2005/8/colors/accent1_2" csCatId="accent1" phldr="1"/>
      <dgm:spPr/>
    </dgm:pt>
    <dgm:pt modelId="{72A3975F-8224-49D6-B1F1-36DAB607DBA8}">
      <dgm:prSet phldrT="[Text]"/>
      <dgm:spPr/>
      <dgm:t>
        <a:bodyPr/>
        <a:lstStyle/>
        <a:p>
          <a:r>
            <a:rPr lang="en-US" dirty="0">
              <a:solidFill>
                <a:srgbClr val="035682"/>
              </a:solidFill>
            </a:rPr>
            <a:t>Financial Instruments</a:t>
          </a:r>
        </a:p>
      </dgm:t>
    </dgm:pt>
    <dgm:pt modelId="{0836DA72-9933-4240-AA79-1AABF35EE3DE}" type="parTrans" cxnId="{3AB03DA0-8729-499F-8C75-356D7729310B}">
      <dgm:prSet/>
      <dgm:spPr/>
      <dgm:t>
        <a:bodyPr/>
        <a:lstStyle/>
        <a:p>
          <a:endParaRPr lang="en-US"/>
        </a:p>
      </dgm:t>
    </dgm:pt>
    <dgm:pt modelId="{33CE92D1-27D0-4972-9D0D-324C910C277A}" type="sibTrans" cxnId="{3AB03DA0-8729-499F-8C75-356D7729310B}">
      <dgm:prSet/>
      <dgm:spPr/>
      <dgm:t>
        <a:bodyPr/>
        <a:lstStyle/>
        <a:p>
          <a:endParaRPr lang="en-US"/>
        </a:p>
      </dgm:t>
    </dgm:pt>
    <dgm:pt modelId="{E5CE37F5-09B1-4FA7-851E-EFC53208894F}">
      <dgm:prSet phldrT="[Text]" custT="1"/>
      <dgm:spPr/>
      <dgm:t>
        <a:bodyPr/>
        <a:lstStyle/>
        <a:p>
          <a:r>
            <a:rPr lang="en-US" sz="1800" dirty="0">
              <a:solidFill>
                <a:srgbClr val="035682"/>
              </a:solidFill>
            </a:rPr>
            <a:t>Technical Assistance </a:t>
          </a:r>
        </a:p>
      </dgm:t>
    </dgm:pt>
    <dgm:pt modelId="{779AF296-7166-4353-87E3-DE82412E579C}" type="parTrans" cxnId="{A0F8CA0E-F7C8-4F68-8BAD-142F85723AB1}">
      <dgm:prSet/>
      <dgm:spPr/>
      <dgm:t>
        <a:bodyPr/>
        <a:lstStyle/>
        <a:p>
          <a:endParaRPr lang="en-US"/>
        </a:p>
      </dgm:t>
    </dgm:pt>
    <dgm:pt modelId="{05B4F6DB-931F-4A1D-B7FB-7FF7320CE635}" type="sibTrans" cxnId="{A0F8CA0E-F7C8-4F68-8BAD-142F85723AB1}">
      <dgm:prSet/>
      <dgm:spPr/>
      <dgm:t>
        <a:bodyPr/>
        <a:lstStyle/>
        <a:p>
          <a:endParaRPr lang="en-US"/>
        </a:p>
      </dgm:t>
    </dgm:pt>
    <dgm:pt modelId="{5D4A161D-2F1E-4938-9287-E9C7F6540563}" type="pres">
      <dgm:prSet presAssocID="{D428A0B9-4B3C-4FA1-8B31-6D20C0A47415}" presName="composite" presStyleCnt="0">
        <dgm:presLayoutVars>
          <dgm:chMax val="3"/>
          <dgm:animLvl val="lvl"/>
          <dgm:resizeHandles val="exact"/>
        </dgm:presLayoutVars>
      </dgm:prSet>
      <dgm:spPr/>
    </dgm:pt>
    <dgm:pt modelId="{DA05DD4C-8AE8-4811-9829-9FAE3C5B2D69}" type="pres">
      <dgm:prSet presAssocID="{72A3975F-8224-49D6-B1F1-36DAB607DBA8}" presName="gear1" presStyleLbl="node1" presStyleIdx="0" presStyleCnt="2">
        <dgm:presLayoutVars>
          <dgm:chMax val="1"/>
          <dgm:bulletEnabled val="1"/>
        </dgm:presLayoutVars>
      </dgm:prSet>
      <dgm:spPr/>
    </dgm:pt>
    <dgm:pt modelId="{637EC841-E730-49CA-8CD3-0F115AC93E09}" type="pres">
      <dgm:prSet presAssocID="{72A3975F-8224-49D6-B1F1-36DAB607DBA8}" presName="gear1srcNode" presStyleLbl="node1" presStyleIdx="0" presStyleCnt="2"/>
      <dgm:spPr/>
    </dgm:pt>
    <dgm:pt modelId="{E4C76D98-C5E2-4046-8C2F-DBAD362FC3B0}" type="pres">
      <dgm:prSet presAssocID="{72A3975F-8224-49D6-B1F1-36DAB607DBA8}" presName="gear1dstNode" presStyleLbl="node1" presStyleIdx="0" presStyleCnt="2"/>
      <dgm:spPr/>
    </dgm:pt>
    <dgm:pt modelId="{F7553C6A-CF80-4078-A14C-4074A22A85CE}" type="pres">
      <dgm:prSet presAssocID="{E5CE37F5-09B1-4FA7-851E-EFC53208894F}" presName="gear2" presStyleLbl="node1" presStyleIdx="1" presStyleCnt="2" custScaleX="129355" custScaleY="111705">
        <dgm:presLayoutVars>
          <dgm:chMax val="1"/>
          <dgm:bulletEnabled val="1"/>
        </dgm:presLayoutVars>
      </dgm:prSet>
      <dgm:spPr/>
    </dgm:pt>
    <dgm:pt modelId="{DCE5E909-D79E-4EDA-A452-AE6F3084FF7E}" type="pres">
      <dgm:prSet presAssocID="{E5CE37F5-09B1-4FA7-851E-EFC53208894F}" presName="gear2srcNode" presStyleLbl="node1" presStyleIdx="1" presStyleCnt="2"/>
      <dgm:spPr/>
    </dgm:pt>
    <dgm:pt modelId="{1B994FFA-3A80-45C5-979F-208770FF9746}" type="pres">
      <dgm:prSet presAssocID="{E5CE37F5-09B1-4FA7-851E-EFC53208894F}" presName="gear2dstNode" presStyleLbl="node1" presStyleIdx="1" presStyleCnt="2"/>
      <dgm:spPr/>
    </dgm:pt>
    <dgm:pt modelId="{51C50A2D-7AE2-456F-91A8-30E8959A905B}" type="pres">
      <dgm:prSet presAssocID="{33CE92D1-27D0-4972-9D0D-324C910C277A}" presName="connector1" presStyleLbl="sibTrans2D1" presStyleIdx="0" presStyleCnt="2"/>
      <dgm:spPr/>
    </dgm:pt>
    <dgm:pt modelId="{1F04432D-D9F8-4968-93E1-1C739D249755}" type="pres">
      <dgm:prSet presAssocID="{05B4F6DB-931F-4A1D-B7FB-7FF7320CE635}" presName="connector2" presStyleLbl="sibTrans2D1" presStyleIdx="1" presStyleCnt="2" custScaleX="119979"/>
      <dgm:spPr/>
    </dgm:pt>
  </dgm:ptLst>
  <dgm:cxnLst>
    <dgm:cxn modelId="{A0F8CA0E-F7C8-4F68-8BAD-142F85723AB1}" srcId="{D428A0B9-4B3C-4FA1-8B31-6D20C0A47415}" destId="{E5CE37F5-09B1-4FA7-851E-EFC53208894F}" srcOrd="1" destOrd="0" parTransId="{779AF296-7166-4353-87E3-DE82412E579C}" sibTransId="{05B4F6DB-931F-4A1D-B7FB-7FF7320CE635}"/>
    <dgm:cxn modelId="{A8D0E91C-9204-4E03-9385-CED6C8041F75}" type="presOf" srcId="{72A3975F-8224-49D6-B1F1-36DAB607DBA8}" destId="{DA05DD4C-8AE8-4811-9829-9FAE3C5B2D69}" srcOrd="0" destOrd="0" presId="urn:microsoft.com/office/officeart/2005/8/layout/gear1"/>
    <dgm:cxn modelId="{4F8EBD2F-D923-4351-BAF0-20EB4782F713}" type="presOf" srcId="{72A3975F-8224-49D6-B1F1-36DAB607DBA8}" destId="{637EC841-E730-49CA-8CD3-0F115AC93E09}" srcOrd="1" destOrd="0" presId="urn:microsoft.com/office/officeart/2005/8/layout/gear1"/>
    <dgm:cxn modelId="{7555F436-B36A-43FC-B6CA-AAB3D6F24D92}" type="presOf" srcId="{72A3975F-8224-49D6-B1F1-36DAB607DBA8}" destId="{E4C76D98-C5E2-4046-8C2F-DBAD362FC3B0}" srcOrd="2" destOrd="0" presId="urn:microsoft.com/office/officeart/2005/8/layout/gear1"/>
    <dgm:cxn modelId="{CA9BB048-3128-4C5F-BB40-16F22051655E}" type="presOf" srcId="{E5CE37F5-09B1-4FA7-851E-EFC53208894F}" destId="{DCE5E909-D79E-4EDA-A452-AE6F3084FF7E}" srcOrd="1" destOrd="0" presId="urn:microsoft.com/office/officeart/2005/8/layout/gear1"/>
    <dgm:cxn modelId="{2AC0056E-82E5-47C4-BBBC-26A7319A0B48}" type="presOf" srcId="{E5CE37F5-09B1-4FA7-851E-EFC53208894F}" destId="{F7553C6A-CF80-4078-A14C-4074A22A85CE}" srcOrd="0" destOrd="0" presId="urn:microsoft.com/office/officeart/2005/8/layout/gear1"/>
    <dgm:cxn modelId="{C0DA3C4E-5839-484D-92C6-237976E9C8EC}" type="presOf" srcId="{D428A0B9-4B3C-4FA1-8B31-6D20C0A47415}" destId="{5D4A161D-2F1E-4938-9287-E9C7F6540563}" srcOrd="0" destOrd="0" presId="urn:microsoft.com/office/officeart/2005/8/layout/gear1"/>
    <dgm:cxn modelId="{3C2D5C88-2A3E-42B5-84AA-75C865847B43}" type="presOf" srcId="{33CE92D1-27D0-4972-9D0D-324C910C277A}" destId="{51C50A2D-7AE2-456F-91A8-30E8959A905B}" srcOrd="0" destOrd="0" presId="urn:microsoft.com/office/officeart/2005/8/layout/gear1"/>
    <dgm:cxn modelId="{7E886791-D99F-4EB3-9AD5-E1341AA33C77}" type="presOf" srcId="{E5CE37F5-09B1-4FA7-851E-EFC53208894F}" destId="{1B994FFA-3A80-45C5-979F-208770FF9746}" srcOrd="2" destOrd="0" presId="urn:microsoft.com/office/officeart/2005/8/layout/gear1"/>
    <dgm:cxn modelId="{3AB03DA0-8729-499F-8C75-356D7729310B}" srcId="{D428A0B9-4B3C-4FA1-8B31-6D20C0A47415}" destId="{72A3975F-8224-49D6-B1F1-36DAB607DBA8}" srcOrd="0" destOrd="0" parTransId="{0836DA72-9933-4240-AA79-1AABF35EE3DE}" sibTransId="{33CE92D1-27D0-4972-9D0D-324C910C277A}"/>
    <dgm:cxn modelId="{07A540A2-B690-4369-9EE7-C89371C3B0E1}" type="presOf" srcId="{05B4F6DB-931F-4A1D-B7FB-7FF7320CE635}" destId="{1F04432D-D9F8-4968-93E1-1C739D249755}" srcOrd="0" destOrd="0" presId="urn:microsoft.com/office/officeart/2005/8/layout/gear1"/>
    <dgm:cxn modelId="{9B0189C8-316B-4DA7-8C98-B77FA5B3D18A}" type="presParOf" srcId="{5D4A161D-2F1E-4938-9287-E9C7F6540563}" destId="{DA05DD4C-8AE8-4811-9829-9FAE3C5B2D69}" srcOrd="0" destOrd="0" presId="urn:microsoft.com/office/officeart/2005/8/layout/gear1"/>
    <dgm:cxn modelId="{ACFEC03D-AA68-46B8-8763-901EEE006487}" type="presParOf" srcId="{5D4A161D-2F1E-4938-9287-E9C7F6540563}" destId="{637EC841-E730-49CA-8CD3-0F115AC93E09}" srcOrd="1" destOrd="0" presId="urn:microsoft.com/office/officeart/2005/8/layout/gear1"/>
    <dgm:cxn modelId="{B1AA5A79-B0F0-450E-AB09-8590ACDB4C0F}" type="presParOf" srcId="{5D4A161D-2F1E-4938-9287-E9C7F6540563}" destId="{E4C76D98-C5E2-4046-8C2F-DBAD362FC3B0}" srcOrd="2" destOrd="0" presId="urn:microsoft.com/office/officeart/2005/8/layout/gear1"/>
    <dgm:cxn modelId="{D1D5449A-62D7-493D-B98C-CF293A7FE98F}" type="presParOf" srcId="{5D4A161D-2F1E-4938-9287-E9C7F6540563}" destId="{F7553C6A-CF80-4078-A14C-4074A22A85CE}" srcOrd="3" destOrd="0" presId="urn:microsoft.com/office/officeart/2005/8/layout/gear1"/>
    <dgm:cxn modelId="{DD0CF312-630C-4BEB-ABE3-F283A9FD7F3E}" type="presParOf" srcId="{5D4A161D-2F1E-4938-9287-E9C7F6540563}" destId="{DCE5E909-D79E-4EDA-A452-AE6F3084FF7E}" srcOrd="4" destOrd="0" presId="urn:microsoft.com/office/officeart/2005/8/layout/gear1"/>
    <dgm:cxn modelId="{53DFF72E-E0EE-42B3-B15F-C9A3A9E72207}" type="presParOf" srcId="{5D4A161D-2F1E-4938-9287-E9C7F6540563}" destId="{1B994FFA-3A80-45C5-979F-208770FF9746}" srcOrd="5" destOrd="0" presId="urn:microsoft.com/office/officeart/2005/8/layout/gear1"/>
    <dgm:cxn modelId="{1BB9E3E5-BA4F-4C93-B93C-47B3A5C6ED1D}" type="presParOf" srcId="{5D4A161D-2F1E-4938-9287-E9C7F6540563}" destId="{51C50A2D-7AE2-456F-91A8-30E8959A905B}" srcOrd="6" destOrd="0" presId="urn:microsoft.com/office/officeart/2005/8/layout/gear1"/>
    <dgm:cxn modelId="{8B66FA62-B840-43A7-AE81-32A515FC342F}" type="presParOf" srcId="{5D4A161D-2F1E-4938-9287-E9C7F6540563}" destId="{1F04432D-D9F8-4968-93E1-1C739D249755}"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17AFD3-348C-4EC7-98B8-2BB3E3BCB36B}" type="doc">
      <dgm:prSet loTypeId="urn:microsoft.com/office/officeart/2005/8/layout/gear1" loCatId="process" qsTypeId="urn:microsoft.com/office/officeart/2005/8/quickstyle/simple1" qsCatId="simple" csTypeId="urn:microsoft.com/office/officeart/2005/8/colors/accent1_2" csCatId="accent1" phldr="1"/>
      <dgm:spPr/>
    </dgm:pt>
    <dgm:pt modelId="{9D54F723-6156-4BC8-A680-1F8D3627F9FB}">
      <dgm:prSet phldrT="[Text]" custT="1"/>
      <dgm:spPr/>
      <dgm:t>
        <a:bodyPr/>
        <a:lstStyle/>
        <a:p>
          <a:r>
            <a:rPr lang="en-US" sz="2000" b="1" i="1" dirty="0">
              <a:solidFill>
                <a:srgbClr val="035682"/>
              </a:solidFill>
            </a:rPr>
            <a:t>Twinning</a:t>
          </a:r>
          <a:endParaRPr lang="en-US" sz="2000" b="1" dirty="0">
            <a:solidFill>
              <a:srgbClr val="035682"/>
            </a:solidFill>
          </a:endParaRPr>
        </a:p>
      </dgm:t>
    </dgm:pt>
    <dgm:pt modelId="{55ED5715-BBA5-4651-B989-973436652359}" type="parTrans" cxnId="{B312DA53-E844-481B-B571-9B916142059E}">
      <dgm:prSet/>
      <dgm:spPr/>
      <dgm:t>
        <a:bodyPr/>
        <a:lstStyle/>
        <a:p>
          <a:endParaRPr lang="en-US"/>
        </a:p>
      </dgm:t>
    </dgm:pt>
    <dgm:pt modelId="{2CAADA7D-E843-42D6-B036-098462D7A6F9}" type="sibTrans" cxnId="{B312DA53-E844-481B-B571-9B916142059E}">
      <dgm:prSet/>
      <dgm:spPr/>
      <dgm:t>
        <a:bodyPr/>
        <a:lstStyle/>
        <a:p>
          <a:endParaRPr lang="en-US"/>
        </a:p>
      </dgm:t>
    </dgm:pt>
    <dgm:pt modelId="{7333CF71-9D79-4405-8620-9D731F4044BD}">
      <dgm:prSet phldrT="[Text]" custT="1"/>
      <dgm:spPr/>
      <dgm:t>
        <a:bodyPr/>
        <a:lstStyle/>
        <a:p>
          <a:r>
            <a:rPr lang="en-US" sz="2000" b="1" i="1" dirty="0" err="1">
              <a:solidFill>
                <a:srgbClr val="035682"/>
              </a:solidFill>
            </a:rPr>
            <a:t>Taiex</a:t>
          </a:r>
          <a:endParaRPr lang="en-US" sz="2000" b="1" dirty="0">
            <a:solidFill>
              <a:srgbClr val="035682"/>
            </a:solidFill>
          </a:endParaRPr>
        </a:p>
      </dgm:t>
    </dgm:pt>
    <dgm:pt modelId="{6BF853AA-227D-4E5E-A3D7-D85754ECBC6F}" type="parTrans" cxnId="{ABCFC4F1-0FE6-4C33-B184-6F161FA9533C}">
      <dgm:prSet/>
      <dgm:spPr/>
      <dgm:t>
        <a:bodyPr/>
        <a:lstStyle/>
        <a:p>
          <a:endParaRPr lang="en-US"/>
        </a:p>
      </dgm:t>
    </dgm:pt>
    <dgm:pt modelId="{5950DF85-F281-422F-A995-D508F04B64D3}" type="sibTrans" cxnId="{ABCFC4F1-0FE6-4C33-B184-6F161FA9533C}">
      <dgm:prSet/>
      <dgm:spPr/>
      <dgm:t>
        <a:bodyPr/>
        <a:lstStyle/>
        <a:p>
          <a:endParaRPr lang="en-US"/>
        </a:p>
      </dgm:t>
    </dgm:pt>
    <dgm:pt modelId="{77C33731-4DE9-4D69-AB78-37FEAF0BCE30}" type="pres">
      <dgm:prSet presAssocID="{7A17AFD3-348C-4EC7-98B8-2BB3E3BCB36B}" presName="composite" presStyleCnt="0">
        <dgm:presLayoutVars>
          <dgm:chMax val="3"/>
          <dgm:animLvl val="lvl"/>
          <dgm:resizeHandles val="exact"/>
        </dgm:presLayoutVars>
      </dgm:prSet>
      <dgm:spPr/>
    </dgm:pt>
    <dgm:pt modelId="{BEF658A6-A261-44CF-A753-338047EAA9BC}" type="pres">
      <dgm:prSet presAssocID="{9D54F723-6156-4BC8-A680-1F8D3627F9FB}" presName="gear1" presStyleLbl="node1" presStyleIdx="0" presStyleCnt="2">
        <dgm:presLayoutVars>
          <dgm:chMax val="1"/>
          <dgm:bulletEnabled val="1"/>
        </dgm:presLayoutVars>
      </dgm:prSet>
      <dgm:spPr/>
    </dgm:pt>
    <dgm:pt modelId="{74B970A0-BFED-4D18-8332-FA0EB015D20B}" type="pres">
      <dgm:prSet presAssocID="{9D54F723-6156-4BC8-A680-1F8D3627F9FB}" presName="gear1srcNode" presStyleLbl="node1" presStyleIdx="0" presStyleCnt="2"/>
      <dgm:spPr/>
    </dgm:pt>
    <dgm:pt modelId="{6EDE5314-C7A6-4F3C-9CEF-6F6A94A0EE13}" type="pres">
      <dgm:prSet presAssocID="{9D54F723-6156-4BC8-A680-1F8D3627F9FB}" presName="gear1dstNode" presStyleLbl="node1" presStyleIdx="0" presStyleCnt="2"/>
      <dgm:spPr/>
    </dgm:pt>
    <dgm:pt modelId="{249E7B3D-6A38-4F1F-9813-9ED445130517}" type="pres">
      <dgm:prSet presAssocID="{7333CF71-9D79-4405-8620-9D731F4044BD}" presName="gear2" presStyleLbl="node1" presStyleIdx="1" presStyleCnt="2">
        <dgm:presLayoutVars>
          <dgm:chMax val="1"/>
          <dgm:bulletEnabled val="1"/>
        </dgm:presLayoutVars>
      </dgm:prSet>
      <dgm:spPr/>
    </dgm:pt>
    <dgm:pt modelId="{F1AD10BA-6668-4FBD-B648-E93996948E6D}" type="pres">
      <dgm:prSet presAssocID="{7333CF71-9D79-4405-8620-9D731F4044BD}" presName="gear2srcNode" presStyleLbl="node1" presStyleIdx="1" presStyleCnt="2"/>
      <dgm:spPr/>
    </dgm:pt>
    <dgm:pt modelId="{F518DF3A-78F6-40D0-A190-6EE004911592}" type="pres">
      <dgm:prSet presAssocID="{7333CF71-9D79-4405-8620-9D731F4044BD}" presName="gear2dstNode" presStyleLbl="node1" presStyleIdx="1" presStyleCnt="2"/>
      <dgm:spPr/>
    </dgm:pt>
    <dgm:pt modelId="{E35536F5-E0D2-434A-A013-EA7FDFAA53ED}" type="pres">
      <dgm:prSet presAssocID="{2CAADA7D-E843-42D6-B036-098462D7A6F9}" presName="connector1" presStyleLbl="sibTrans2D1" presStyleIdx="0" presStyleCnt="2"/>
      <dgm:spPr/>
    </dgm:pt>
    <dgm:pt modelId="{031E03EE-9C89-4A83-9E7E-FBFD40332AE1}" type="pres">
      <dgm:prSet presAssocID="{5950DF85-F281-422F-A995-D508F04B64D3}" presName="connector2" presStyleLbl="sibTrans2D1" presStyleIdx="1" presStyleCnt="2"/>
      <dgm:spPr/>
    </dgm:pt>
  </dgm:ptLst>
  <dgm:cxnLst>
    <dgm:cxn modelId="{C7350E2F-5508-4EA6-BD6C-3F347FF069A3}" type="presOf" srcId="{7333CF71-9D79-4405-8620-9D731F4044BD}" destId="{F518DF3A-78F6-40D0-A190-6EE004911592}" srcOrd="2" destOrd="0" presId="urn:microsoft.com/office/officeart/2005/8/layout/gear1"/>
    <dgm:cxn modelId="{357AC038-F9ED-4E8B-B32F-102F7F393FCF}" type="presOf" srcId="{7333CF71-9D79-4405-8620-9D731F4044BD}" destId="{F1AD10BA-6668-4FBD-B648-E93996948E6D}" srcOrd="1" destOrd="0" presId="urn:microsoft.com/office/officeart/2005/8/layout/gear1"/>
    <dgm:cxn modelId="{B312DA53-E844-481B-B571-9B916142059E}" srcId="{7A17AFD3-348C-4EC7-98B8-2BB3E3BCB36B}" destId="{9D54F723-6156-4BC8-A680-1F8D3627F9FB}" srcOrd="0" destOrd="0" parTransId="{55ED5715-BBA5-4651-B989-973436652359}" sibTransId="{2CAADA7D-E843-42D6-B036-098462D7A6F9}"/>
    <dgm:cxn modelId="{7C393177-F9E3-4E07-952D-17F59B1B552C}" type="presOf" srcId="{9D54F723-6156-4BC8-A680-1F8D3627F9FB}" destId="{74B970A0-BFED-4D18-8332-FA0EB015D20B}" srcOrd="1" destOrd="0" presId="urn:microsoft.com/office/officeart/2005/8/layout/gear1"/>
    <dgm:cxn modelId="{86D16590-2046-4B25-B495-7A58DA05DD1A}" type="presOf" srcId="{7333CF71-9D79-4405-8620-9D731F4044BD}" destId="{249E7B3D-6A38-4F1F-9813-9ED445130517}" srcOrd="0" destOrd="0" presId="urn:microsoft.com/office/officeart/2005/8/layout/gear1"/>
    <dgm:cxn modelId="{9F2EE990-ED9A-4950-AE08-CE8F966F05A5}" type="presOf" srcId="{9D54F723-6156-4BC8-A680-1F8D3627F9FB}" destId="{BEF658A6-A261-44CF-A753-338047EAA9BC}" srcOrd="0" destOrd="0" presId="urn:microsoft.com/office/officeart/2005/8/layout/gear1"/>
    <dgm:cxn modelId="{EC1172A0-B6CB-4755-8ADA-0EAF0BC99B78}" type="presOf" srcId="{7A17AFD3-348C-4EC7-98B8-2BB3E3BCB36B}" destId="{77C33731-4DE9-4D69-AB78-37FEAF0BCE30}" srcOrd="0" destOrd="0" presId="urn:microsoft.com/office/officeart/2005/8/layout/gear1"/>
    <dgm:cxn modelId="{55190EA1-953C-4EAC-B514-4FAE1E894A95}" type="presOf" srcId="{9D54F723-6156-4BC8-A680-1F8D3627F9FB}" destId="{6EDE5314-C7A6-4F3C-9CEF-6F6A94A0EE13}" srcOrd="2" destOrd="0" presId="urn:microsoft.com/office/officeart/2005/8/layout/gear1"/>
    <dgm:cxn modelId="{8E9D5CCD-42D1-4992-8C77-FA348620BEEA}" type="presOf" srcId="{2CAADA7D-E843-42D6-B036-098462D7A6F9}" destId="{E35536F5-E0D2-434A-A013-EA7FDFAA53ED}" srcOrd="0" destOrd="0" presId="urn:microsoft.com/office/officeart/2005/8/layout/gear1"/>
    <dgm:cxn modelId="{5B7247D0-A8DA-48B7-AF36-D83C612BCBD5}" type="presOf" srcId="{5950DF85-F281-422F-A995-D508F04B64D3}" destId="{031E03EE-9C89-4A83-9E7E-FBFD40332AE1}" srcOrd="0" destOrd="0" presId="urn:microsoft.com/office/officeart/2005/8/layout/gear1"/>
    <dgm:cxn modelId="{ABCFC4F1-0FE6-4C33-B184-6F161FA9533C}" srcId="{7A17AFD3-348C-4EC7-98B8-2BB3E3BCB36B}" destId="{7333CF71-9D79-4405-8620-9D731F4044BD}" srcOrd="1" destOrd="0" parTransId="{6BF853AA-227D-4E5E-A3D7-D85754ECBC6F}" sibTransId="{5950DF85-F281-422F-A995-D508F04B64D3}"/>
    <dgm:cxn modelId="{E47712D6-BF38-43D4-81D8-B72CE6EEFC13}" type="presParOf" srcId="{77C33731-4DE9-4D69-AB78-37FEAF0BCE30}" destId="{BEF658A6-A261-44CF-A753-338047EAA9BC}" srcOrd="0" destOrd="0" presId="urn:microsoft.com/office/officeart/2005/8/layout/gear1"/>
    <dgm:cxn modelId="{8B054E1E-1151-4675-BB04-60B9C6BED815}" type="presParOf" srcId="{77C33731-4DE9-4D69-AB78-37FEAF0BCE30}" destId="{74B970A0-BFED-4D18-8332-FA0EB015D20B}" srcOrd="1" destOrd="0" presId="urn:microsoft.com/office/officeart/2005/8/layout/gear1"/>
    <dgm:cxn modelId="{7C03EA8E-2844-4D5B-9504-46801DFEE0F9}" type="presParOf" srcId="{77C33731-4DE9-4D69-AB78-37FEAF0BCE30}" destId="{6EDE5314-C7A6-4F3C-9CEF-6F6A94A0EE13}" srcOrd="2" destOrd="0" presId="urn:microsoft.com/office/officeart/2005/8/layout/gear1"/>
    <dgm:cxn modelId="{6574249A-13CD-4129-9957-116AC623C55E}" type="presParOf" srcId="{77C33731-4DE9-4D69-AB78-37FEAF0BCE30}" destId="{249E7B3D-6A38-4F1F-9813-9ED445130517}" srcOrd="3" destOrd="0" presId="urn:microsoft.com/office/officeart/2005/8/layout/gear1"/>
    <dgm:cxn modelId="{CD1EE80F-AE67-4034-AD48-0642B183804B}" type="presParOf" srcId="{77C33731-4DE9-4D69-AB78-37FEAF0BCE30}" destId="{F1AD10BA-6668-4FBD-B648-E93996948E6D}" srcOrd="4" destOrd="0" presId="urn:microsoft.com/office/officeart/2005/8/layout/gear1"/>
    <dgm:cxn modelId="{026BD15C-628E-41CC-8FF2-62F2C45C93A5}" type="presParOf" srcId="{77C33731-4DE9-4D69-AB78-37FEAF0BCE30}" destId="{F518DF3A-78F6-40D0-A190-6EE004911592}" srcOrd="5" destOrd="0" presId="urn:microsoft.com/office/officeart/2005/8/layout/gear1"/>
    <dgm:cxn modelId="{DA1E6E2C-41B0-4627-AC87-496759FBE32F}" type="presParOf" srcId="{77C33731-4DE9-4D69-AB78-37FEAF0BCE30}" destId="{E35536F5-E0D2-434A-A013-EA7FDFAA53ED}" srcOrd="6" destOrd="0" presId="urn:microsoft.com/office/officeart/2005/8/layout/gear1"/>
    <dgm:cxn modelId="{B9435186-9F48-47A3-8A04-2E24591E0E30}" type="presParOf" srcId="{77C33731-4DE9-4D69-AB78-37FEAF0BCE30}" destId="{031E03EE-9C89-4A83-9E7E-FBFD40332AE1}"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B7962-DC30-4EE3-8490-47BAF409C9E2}">
      <dsp:nvSpPr>
        <dsp:cNvPr id="0" name=""/>
        <dsp:cNvSpPr/>
      </dsp:nvSpPr>
      <dsp:spPr>
        <a:xfrm>
          <a:off x="2414249" y="1602343"/>
          <a:ext cx="1958419" cy="195841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solidFill>
                <a:srgbClr val="035682"/>
              </a:solidFill>
            </a:rPr>
            <a:t>National legislation</a:t>
          </a:r>
        </a:p>
      </dsp:txBody>
      <dsp:txXfrm>
        <a:off x="2807978" y="2061093"/>
        <a:ext cx="1170961" cy="1006668"/>
      </dsp:txXfrm>
    </dsp:sp>
    <dsp:sp modelId="{C140E177-8423-4B44-8B8F-54E7C938B655}">
      <dsp:nvSpPr>
        <dsp:cNvPr id="0" name=""/>
        <dsp:cNvSpPr/>
      </dsp:nvSpPr>
      <dsp:spPr>
        <a:xfrm>
          <a:off x="1274805" y="1139444"/>
          <a:ext cx="1424305" cy="142430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solidFill>
                <a:srgbClr val="035682"/>
              </a:solidFill>
            </a:rPr>
            <a:t>Enforce-</a:t>
          </a:r>
          <a:r>
            <a:rPr lang="en-US" sz="1400" kern="1200" noProof="0" dirty="0" err="1">
              <a:solidFill>
                <a:srgbClr val="035682"/>
              </a:solidFill>
            </a:rPr>
            <a:t>ment</a:t>
          </a:r>
          <a:endParaRPr lang="en-US" sz="1400" kern="1200" noProof="0" dirty="0">
            <a:solidFill>
              <a:srgbClr val="035682"/>
            </a:solidFill>
          </a:endParaRPr>
        </a:p>
      </dsp:txBody>
      <dsp:txXfrm>
        <a:off x="1633378" y="1500184"/>
        <a:ext cx="707159" cy="702825"/>
      </dsp:txXfrm>
    </dsp:sp>
    <dsp:sp modelId="{89C81661-D456-4A29-99E7-DC92FDD0C328}">
      <dsp:nvSpPr>
        <dsp:cNvPr id="0" name=""/>
        <dsp:cNvSpPr/>
      </dsp:nvSpPr>
      <dsp:spPr>
        <a:xfrm rot="20700000">
          <a:off x="2072561" y="156818"/>
          <a:ext cx="1395528" cy="139552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solidFill>
                <a:srgbClr val="035682"/>
              </a:solidFill>
            </a:rPr>
            <a:t>Adoption</a:t>
          </a:r>
        </a:p>
      </dsp:txBody>
      <dsp:txXfrm rot="-20700000">
        <a:off x="2378642" y="462899"/>
        <a:ext cx="783367" cy="783367"/>
      </dsp:txXfrm>
    </dsp:sp>
    <dsp:sp modelId="{98ECD9F9-80D4-4D6B-8188-92557B9C708B}">
      <dsp:nvSpPr>
        <dsp:cNvPr id="0" name=""/>
        <dsp:cNvSpPr/>
      </dsp:nvSpPr>
      <dsp:spPr>
        <a:xfrm>
          <a:off x="2256829" y="1310686"/>
          <a:ext cx="2506777" cy="2506777"/>
        </a:xfrm>
        <a:prstGeom prst="circularArrow">
          <a:avLst>
            <a:gd name="adj1" fmla="val 4688"/>
            <a:gd name="adj2" fmla="val 299029"/>
            <a:gd name="adj3" fmla="val 2499019"/>
            <a:gd name="adj4" fmla="val 1589872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777DED-FC78-40DE-84B2-9A223272FCA1}">
      <dsp:nvSpPr>
        <dsp:cNvPr id="0" name=""/>
        <dsp:cNvSpPr/>
      </dsp:nvSpPr>
      <dsp:spPr>
        <a:xfrm>
          <a:off x="1022563" y="827018"/>
          <a:ext cx="1821330" cy="18213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781EDF-FBF9-4219-AEB7-2EC2F2FF709B}">
      <dsp:nvSpPr>
        <dsp:cNvPr id="0" name=""/>
        <dsp:cNvSpPr/>
      </dsp:nvSpPr>
      <dsp:spPr>
        <a:xfrm>
          <a:off x="1749761" y="-146135"/>
          <a:ext cx="1963760" cy="196376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5DD4C-8AE8-4811-9829-9FAE3C5B2D69}">
      <dsp:nvSpPr>
        <dsp:cNvPr id="0" name=""/>
        <dsp:cNvSpPr/>
      </dsp:nvSpPr>
      <dsp:spPr>
        <a:xfrm>
          <a:off x="2837115" y="1562573"/>
          <a:ext cx="2455472" cy="2455472"/>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035682"/>
              </a:solidFill>
            </a:rPr>
            <a:t>Financial Instruments</a:t>
          </a:r>
        </a:p>
      </dsp:txBody>
      <dsp:txXfrm>
        <a:off x="3330774" y="2137756"/>
        <a:ext cx="1468154" cy="1262163"/>
      </dsp:txXfrm>
    </dsp:sp>
    <dsp:sp modelId="{F7553C6A-CF80-4078-A14C-4074A22A85CE}">
      <dsp:nvSpPr>
        <dsp:cNvPr id="0" name=""/>
        <dsp:cNvSpPr/>
      </dsp:nvSpPr>
      <dsp:spPr>
        <a:xfrm>
          <a:off x="1146365" y="877675"/>
          <a:ext cx="2310019" cy="199482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35682"/>
              </a:solidFill>
            </a:rPr>
            <a:t>Technical Assistance </a:t>
          </a:r>
        </a:p>
      </dsp:txBody>
      <dsp:txXfrm>
        <a:off x="1694385" y="1382914"/>
        <a:ext cx="1213979" cy="984348"/>
      </dsp:txXfrm>
    </dsp:sp>
    <dsp:sp modelId="{51C50A2D-7AE2-456F-91A8-30E8959A905B}">
      <dsp:nvSpPr>
        <dsp:cNvPr id="0" name=""/>
        <dsp:cNvSpPr/>
      </dsp:nvSpPr>
      <dsp:spPr>
        <a:xfrm>
          <a:off x="2958093" y="1140301"/>
          <a:ext cx="3020231" cy="3020231"/>
        </a:xfrm>
        <a:prstGeom prst="circularArrow">
          <a:avLst>
            <a:gd name="adj1" fmla="val 4878"/>
            <a:gd name="adj2" fmla="val 312630"/>
            <a:gd name="adj3" fmla="val 3163082"/>
            <a:gd name="adj4" fmla="val 15193757"/>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04432D-D9F8-4968-93E1-1C739D249755}">
      <dsp:nvSpPr>
        <dsp:cNvPr id="0" name=""/>
        <dsp:cNvSpPr/>
      </dsp:nvSpPr>
      <dsp:spPr>
        <a:xfrm>
          <a:off x="864095" y="585899"/>
          <a:ext cx="2739828" cy="228358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658A6-A261-44CF-A753-338047EAA9BC}">
      <dsp:nvSpPr>
        <dsp:cNvPr id="0" name=""/>
        <dsp:cNvSpPr/>
      </dsp:nvSpPr>
      <dsp:spPr>
        <a:xfrm>
          <a:off x="1946036" y="1246267"/>
          <a:ext cx="1958419" cy="195841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rgbClr val="035682"/>
              </a:solidFill>
            </a:rPr>
            <a:t>Twinning</a:t>
          </a:r>
          <a:endParaRPr lang="en-US" sz="2000" b="1" kern="1200" dirty="0">
            <a:solidFill>
              <a:srgbClr val="035682"/>
            </a:solidFill>
          </a:endParaRPr>
        </a:p>
      </dsp:txBody>
      <dsp:txXfrm>
        <a:off x="2339765" y="1705017"/>
        <a:ext cx="1170961" cy="1006668"/>
      </dsp:txXfrm>
    </dsp:sp>
    <dsp:sp modelId="{249E7B3D-6A38-4F1F-9813-9ED445130517}">
      <dsp:nvSpPr>
        <dsp:cNvPr id="0" name=""/>
        <dsp:cNvSpPr/>
      </dsp:nvSpPr>
      <dsp:spPr>
        <a:xfrm>
          <a:off x="806592" y="783367"/>
          <a:ext cx="1424305" cy="142430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1" kern="1200" dirty="0" err="1">
              <a:solidFill>
                <a:srgbClr val="035682"/>
              </a:solidFill>
            </a:rPr>
            <a:t>Taiex</a:t>
          </a:r>
          <a:endParaRPr lang="en-US" sz="2000" b="1" kern="1200" dirty="0">
            <a:solidFill>
              <a:srgbClr val="035682"/>
            </a:solidFill>
          </a:endParaRPr>
        </a:p>
      </dsp:txBody>
      <dsp:txXfrm>
        <a:off x="1165165" y="1144107"/>
        <a:ext cx="707159" cy="702825"/>
      </dsp:txXfrm>
    </dsp:sp>
    <dsp:sp modelId="{E35536F5-E0D2-434A-A013-EA7FDFAA53ED}">
      <dsp:nvSpPr>
        <dsp:cNvPr id="0" name=""/>
        <dsp:cNvSpPr/>
      </dsp:nvSpPr>
      <dsp:spPr>
        <a:xfrm>
          <a:off x="2019857" y="921674"/>
          <a:ext cx="2408856" cy="2408856"/>
        </a:xfrm>
        <a:prstGeom prst="circularArrow">
          <a:avLst>
            <a:gd name="adj1" fmla="val 4878"/>
            <a:gd name="adj2" fmla="val 312630"/>
            <a:gd name="adj3" fmla="val 3090950"/>
            <a:gd name="adj4" fmla="val 15293189"/>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1E03EE-9C89-4A83-9E7E-FBFD40332AE1}">
      <dsp:nvSpPr>
        <dsp:cNvPr id="0" name=""/>
        <dsp:cNvSpPr/>
      </dsp:nvSpPr>
      <dsp:spPr>
        <a:xfrm>
          <a:off x="554350" y="470941"/>
          <a:ext cx="1821330" cy="18213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lvl1pPr>
          </a:lstStyle>
          <a:p>
            <a:pPr>
              <a:defRPr/>
            </a:pPr>
            <a:endParaRPr lang="en-GB"/>
          </a:p>
        </p:txBody>
      </p:sp>
      <p:sp>
        <p:nvSpPr>
          <p:cNvPr id="3075"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GB"/>
          </a:p>
        </p:txBody>
      </p:sp>
      <p:sp>
        <p:nvSpPr>
          <p:cNvPr id="512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lvl1pPr>
          </a:lstStyle>
          <a:p>
            <a:pPr>
              <a:defRPr/>
            </a:pPr>
            <a:endParaRPr lang="en-GB"/>
          </a:p>
        </p:txBody>
      </p:sp>
      <p:sp>
        <p:nvSpPr>
          <p:cNvPr id="3079"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pPr>
              <a:defRPr/>
            </a:pPr>
            <a:fld id="{9108FD36-1A29-475C-B64B-60008F317DA0}" type="slidenum">
              <a:rPr lang="en-GB"/>
              <a:pPr>
                <a:defRPr/>
              </a:pPr>
              <a:t>‹#›</a:t>
            </a:fld>
            <a:endParaRPr lang="en-GB"/>
          </a:p>
        </p:txBody>
      </p:sp>
    </p:spTree>
    <p:extLst>
      <p:ext uri="{BB962C8B-B14F-4D97-AF65-F5344CB8AC3E}">
        <p14:creationId xmlns:p14="http://schemas.microsoft.com/office/powerpoint/2010/main" val="2494165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ur-lex.europa.eu/legal-content/EN/TXT/?uri=celex:12012E/TX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Import_quota"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en.wikipedia.org/wiki/Tarif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eas.europa.eu/enp/index_en.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eas.europa.eu/enp/pdf/pdf/oj_l310_en.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intragate.ec.europa.eu/wcmedit3/edit?path=/internet/eeas.europa.eu/enp/how-is-it-financed/index_en.xml#_ftn1" TargetMode="External"/><Relationship Id="rId4" Type="http://schemas.openxmlformats.org/officeDocument/2006/relationships/hyperlink" Target="http://eeas.europa.eu/enp/pdf/enp-regulation-11032014_en.pdf"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eas.europa.eu/enp/pdf/enp-regulation-11032014_en.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intragate.ec.europa.eu/wcmedit3/edit?path=/internet/eeas.europa.eu/enp/how-is-it-financed/index_en.xml#_ftn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eas.europa.eu/eastern/index_en.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uropa.eu/eu-law/index_en.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1</a:t>
            </a:fld>
            <a:endParaRPr lang="en-GB"/>
          </a:p>
        </p:txBody>
      </p:sp>
    </p:spTree>
    <p:extLst>
      <p:ext uri="{BB962C8B-B14F-4D97-AF65-F5344CB8AC3E}">
        <p14:creationId xmlns:p14="http://schemas.microsoft.com/office/powerpoint/2010/main" val="268996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Arial" panose="020B0604020202020204" pitchFamily="34" charset="0"/>
              <a:buChar char="•"/>
            </a:pPr>
            <a:r>
              <a:rPr lang="en-US" sz="1300" b="1" dirty="0"/>
              <a:t>Each country has </a:t>
            </a:r>
            <a:r>
              <a:rPr lang="en-US" sz="1300" dirty="0"/>
              <a:t>significant amount of legislation to adopt – in all cases more than 500 laws plus secondary legislation. </a:t>
            </a:r>
            <a:r>
              <a:rPr lang="en-US" sz="1300" b="1" dirty="0"/>
              <a:t>In the case of Moldova, more than 100 laws for SPS alone</a:t>
            </a:r>
          </a:p>
          <a:p>
            <a:pPr marL="185715" indent="-185715">
              <a:buFont typeface="Arial" panose="020B0604020202020204" pitchFamily="34" charset="0"/>
              <a:buChar char="•"/>
            </a:pPr>
            <a:r>
              <a:rPr lang="en-US" sz="1300" dirty="0"/>
              <a:t>After adoption, there comes enforcement</a:t>
            </a:r>
          </a:p>
          <a:p>
            <a:pPr marL="185715" indent="-185715">
              <a:buFont typeface="Arial" panose="020B0604020202020204" pitchFamily="34" charset="0"/>
              <a:buChar char="•"/>
            </a:pPr>
            <a:r>
              <a:rPr lang="en-US" sz="1300" dirty="0"/>
              <a:t>Changes in the EU acquis will necessitate changes in national legislation</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15</a:t>
            </a:fld>
            <a:endParaRPr lang="en-GB"/>
          </a:p>
        </p:txBody>
      </p:sp>
    </p:spTree>
    <p:extLst>
      <p:ext uri="{BB962C8B-B14F-4D97-AF65-F5344CB8AC3E}">
        <p14:creationId xmlns:p14="http://schemas.microsoft.com/office/powerpoint/2010/main" val="262760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19</a:t>
            </a:fld>
            <a:endParaRPr lang="en-GB"/>
          </a:p>
        </p:txBody>
      </p:sp>
    </p:spTree>
    <p:extLst>
      <p:ext uri="{BB962C8B-B14F-4D97-AF65-F5344CB8AC3E}">
        <p14:creationId xmlns:p14="http://schemas.microsoft.com/office/powerpoint/2010/main" val="1344992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Association Agreements incorporating Deep and Comprehensive Free Trade Areas </a:t>
            </a:r>
            <a:r>
              <a:rPr lang="lv-LV" sz="1300" dirty="0" err="1"/>
              <a:t>represent</a:t>
            </a:r>
            <a:r>
              <a:rPr lang="lv-LV" sz="1300" dirty="0"/>
              <a:t> </a:t>
            </a:r>
            <a:r>
              <a:rPr lang="en-US" sz="1300" dirty="0"/>
              <a:t>a new generation FTA </a:t>
            </a:r>
            <a:endParaRPr lang="lv-LV" sz="1300" dirty="0"/>
          </a:p>
          <a:p>
            <a:r>
              <a:rPr lang="en-US" sz="1300" b="1" dirty="0"/>
              <a:t>which </a:t>
            </a:r>
            <a:r>
              <a:rPr lang="en-US" sz="1300" dirty="0"/>
              <a:t>provides the opportunity to negotiate regulatory and beyond-the-border issues that are not included in traditional FTAs</a:t>
            </a:r>
            <a:r>
              <a:rPr lang="lv-LV" sz="1300" dirty="0"/>
              <a:t>.</a:t>
            </a:r>
            <a:endParaRPr lang="en-US" sz="1300"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22</a:t>
            </a:fld>
            <a:endParaRPr lang="en-GB"/>
          </a:p>
        </p:txBody>
      </p:sp>
    </p:spTree>
    <p:extLst>
      <p:ext uri="{BB962C8B-B14F-4D97-AF65-F5344CB8AC3E}">
        <p14:creationId xmlns:p14="http://schemas.microsoft.com/office/powerpoint/2010/main" val="181737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23</a:t>
            </a:fld>
            <a:endParaRPr lang="en-GB"/>
          </a:p>
        </p:txBody>
      </p:sp>
    </p:spTree>
    <p:extLst>
      <p:ext uri="{BB962C8B-B14F-4D97-AF65-F5344CB8AC3E}">
        <p14:creationId xmlns:p14="http://schemas.microsoft.com/office/powerpoint/2010/main" val="1794386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dirty="0"/>
              <a:t>Legal base for the conclusion of the association agreements is provided by art. 217 </a:t>
            </a:r>
            <a:r>
              <a:rPr lang="en-US" sz="3000" u="sng" dirty="0">
                <a:hlinkClick r:id="rId3"/>
              </a:rPr>
              <a:t>Treaty on the Functioning of the European Union</a:t>
            </a:r>
            <a:r>
              <a:rPr lang="en-US" sz="3000" dirty="0">
                <a:hlinkClick r:id="rId3"/>
              </a:rPr>
              <a:t> </a:t>
            </a:r>
            <a:r>
              <a:rPr lang="en-US" sz="3000" dirty="0"/>
              <a:t>: </a:t>
            </a:r>
            <a:endParaRPr lang="lv-LV" sz="3000" dirty="0"/>
          </a:p>
          <a:p>
            <a:pPr marL="309524" indent="-309524">
              <a:buFont typeface="Arial" panose="020B0604020202020204" pitchFamily="34" charset="0"/>
              <a:buChar char="•"/>
            </a:pPr>
            <a:r>
              <a:rPr lang="en-US" sz="1500" dirty="0">
                <a:solidFill>
                  <a:srgbClr val="035682"/>
                </a:solidFill>
              </a:rPr>
              <a:t>Intention to establish close economic and political cooperation</a:t>
            </a:r>
            <a:endParaRPr lang="lv-LV" sz="1500" dirty="0">
              <a:solidFill>
                <a:srgbClr val="035682"/>
              </a:solidFill>
            </a:endParaRPr>
          </a:p>
          <a:p>
            <a:pPr marL="309524" indent="-309524">
              <a:buFont typeface="Arial" panose="020B0604020202020204" pitchFamily="34" charset="0"/>
              <a:buChar char="•"/>
            </a:pPr>
            <a:r>
              <a:rPr lang="en-US" sz="1500" dirty="0">
                <a:solidFill>
                  <a:srgbClr val="035682"/>
                </a:solidFill>
              </a:rPr>
              <a:t>Creation of </a:t>
            </a:r>
            <a:r>
              <a:rPr lang="en-US" sz="1500" dirty="0" err="1">
                <a:solidFill>
                  <a:srgbClr val="035682"/>
                </a:solidFill>
              </a:rPr>
              <a:t>paritary</a:t>
            </a:r>
            <a:r>
              <a:rPr lang="en-US" sz="1500" dirty="0">
                <a:solidFill>
                  <a:srgbClr val="035682"/>
                </a:solidFill>
              </a:rPr>
              <a:t> bodies for the management of the cooperation, competent to take decisions that bind the contracting parties</a:t>
            </a:r>
            <a:endParaRPr lang="lv-LV" sz="1500" dirty="0">
              <a:solidFill>
                <a:srgbClr val="035682"/>
              </a:solidFill>
            </a:endParaRPr>
          </a:p>
          <a:p>
            <a:pPr marL="309524" indent="-309524">
              <a:buFont typeface="Arial" panose="020B0604020202020204" pitchFamily="34" charset="0"/>
              <a:buChar char="•"/>
            </a:pPr>
            <a:r>
              <a:rPr lang="en-US" sz="1500" dirty="0">
                <a:solidFill>
                  <a:srgbClr val="035682"/>
                </a:solidFill>
              </a:rPr>
              <a:t>Offering Most Favored Nation treatment</a:t>
            </a:r>
            <a:endParaRPr lang="lv-LV" sz="1500" dirty="0">
              <a:solidFill>
                <a:srgbClr val="035682"/>
              </a:solidFill>
            </a:endParaRPr>
          </a:p>
          <a:p>
            <a:pPr marL="309524" indent="-309524">
              <a:buFont typeface="Arial" panose="020B0604020202020204" pitchFamily="34" charset="0"/>
              <a:buChar char="•"/>
            </a:pPr>
            <a:r>
              <a:rPr lang="en-US" sz="1500" dirty="0">
                <a:solidFill>
                  <a:srgbClr val="035682"/>
                </a:solidFill>
              </a:rPr>
              <a:t>Providing for a privileged relationship between the EC and its partner</a:t>
            </a:r>
            <a:endParaRPr lang="lv-LV" sz="1500" dirty="0">
              <a:solidFill>
                <a:srgbClr val="035682"/>
              </a:solidFill>
            </a:endParaRPr>
          </a:p>
          <a:p>
            <a:pPr marL="309524" indent="-309524">
              <a:buFont typeface="Arial" panose="020B0604020202020204" pitchFamily="34" charset="0"/>
              <a:buChar char="•"/>
            </a:pPr>
            <a:r>
              <a:rPr lang="en-US" sz="1500" dirty="0">
                <a:solidFill>
                  <a:srgbClr val="035682"/>
                </a:solidFill>
              </a:rPr>
              <a:t>Since 1995 the clause on the respect of human rights and democratic principles is systematically included and constitutes an essential element of the agreement</a:t>
            </a:r>
            <a:endParaRPr lang="lv-LV" sz="1500" dirty="0">
              <a:solidFill>
                <a:srgbClr val="035682"/>
              </a:solidFill>
            </a:endParaRPr>
          </a:p>
          <a:p>
            <a:pPr marL="309524" indent="-309524">
              <a:buFont typeface="Arial" panose="020B0604020202020204" pitchFamily="34" charset="0"/>
              <a:buChar char="•"/>
            </a:pPr>
            <a:r>
              <a:rPr lang="en-US" sz="1500" dirty="0">
                <a:solidFill>
                  <a:srgbClr val="035682"/>
                </a:solidFill>
              </a:rPr>
              <a:t>In a large number of cases, the association agreement replaces a cooperation agreement thereby intensifying the relations between the partners</a:t>
            </a:r>
            <a:endParaRPr lang="lv-LV" sz="1500" dirty="0">
              <a:solidFill>
                <a:srgbClr val="035682"/>
              </a:solidFill>
            </a:endParaRPr>
          </a:p>
          <a:p>
            <a:pPr marL="309524" indent="-309524">
              <a:buFont typeface="Arial" panose="020B0604020202020204" pitchFamily="34" charset="0"/>
              <a:buChar char="•"/>
            </a:pPr>
            <a:endParaRPr lang="lv-LV" sz="1500" dirty="0">
              <a:solidFill>
                <a:srgbClr val="035682"/>
              </a:solidFill>
            </a:endParaRPr>
          </a:p>
          <a:p>
            <a:pPr marL="0" indent="0">
              <a:buFont typeface="Arial" panose="020B0604020202020204" pitchFamily="34" charset="0"/>
              <a:buNone/>
            </a:pPr>
            <a:r>
              <a:rPr lang="en-US" sz="1200" b="1" i="0" kern="1200" dirty="0">
                <a:solidFill>
                  <a:schemeClr val="tx1"/>
                </a:solidFill>
                <a:effectLst/>
                <a:latin typeface="Arial" charset="0"/>
                <a:ea typeface="+mn-ea"/>
                <a:cs typeface="Arial" charset="0"/>
              </a:rPr>
              <a:t>Most-</a:t>
            </a:r>
            <a:r>
              <a:rPr lang="en-US" sz="1200" b="1" i="0" kern="1200" dirty="0" err="1">
                <a:solidFill>
                  <a:schemeClr val="tx1"/>
                </a:solidFill>
                <a:effectLst/>
                <a:latin typeface="Arial" charset="0"/>
                <a:ea typeface="+mn-ea"/>
                <a:cs typeface="Arial" charset="0"/>
              </a:rPr>
              <a:t>favoured</a:t>
            </a:r>
            <a:r>
              <a:rPr lang="en-US" sz="1200" b="1" i="0" kern="1200" dirty="0">
                <a:solidFill>
                  <a:schemeClr val="tx1"/>
                </a:solidFill>
                <a:effectLst/>
                <a:latin typeface="Arial" charset="0"/>
                <a:ea typeface="+mn-ea"/>
                <a:cs typeface="Arial" charset="0"/>
              </a:rPr>
              <a:t>-nation treatment (MFN),</a:t>
            </a:r>
            <a:r>
              <a:rPr lang="en-US" sz="1200" b="0" i="0" kern="1200" dirty="0">
                <a:solidFill>
                  <a:schemeClr val="tx1"/>
                </a:solidFill>
                <a:effectLst/>
                <a:latin typeface="Arial" charset="0"/>
                <a:ea typeface="+mn-ea"/>
                <a:cs typeface="Arial" charset="0"/>
              </a:rPr>
              <a:t> also called </a:t>
            </a:r>
            <a:r>
              <a:rPr lang="en-US" sz="1200" b="1" i="0" kern="1200" dirty="0">
                <a:solidFill>
                  <a:schemeClr val="tx1"/>
                </a:solidFill>
                <a:effectLst/>
                <a:latin typeface="Arial" charset="0"/>
                <a:ea typeface="+mn-ea"/>
                <a:cs typeface="Arial" charset="0"/>
              </a:rPr>
              <a:t>normal trade relations</a:t>
            </a:r>
            <a:r>
              <a:rPr lang="en-US" sz="1200" b="0" i="0" kern="1200" dirty="0">
                <a:solidFill>
                  <a:schemeClr val="tx1"/>
                </a:solidFill>
                <a:effectLst/>
                <a:latin typeface="Arial" charset="0"/>
                <a:ea typeface="+mn-ea"/>
                <a:cs typeface="Arial" charset="0"/>
              </a:rPr>
              <a:t>,  guarantee of trading opportunity equal to that accorded to the most-</a:t>
            </a:r>
            <a:r>
              <a:rPr lang="en-US" sz="1200" b="0" i="0" kern="1200" dirty="0" err="1">
                <a:solidFill>
                  <a:schemeClr val="tx1"/>
                </a:solidFill>
                <a:effectLst/>
                <a:latin typeface="Arial" charset="0"/>
                <a:ea typeface="+mn-ea"/>
                <a:cs typeface="Arial" charset="0"/>
              </a:rPr>
              <a:t>favoured</a:t>
            </a:r>
            <a:r>
              <a:rPr lang="en-US" sz="1200" b="0" i="0" kern="1200" dirty="0">
                <a:solidFill>
                  <a:schemeClr val="tx1"/>
                </a:solidFill>
                <a:effectLst/>
                <a:latin typeface="Arial" charset="0"/>
                <a:ea typeface="+mn-ea"/>
                <a:cs typeface="Arial" charset="0"/>
              </a:rPr>
              <a:t> nation; it is essentially a method of establishing equality of trading opportunity among states by making originally bilateral agreements multilateral. As a principle of public international law, it establishes the sovereign equality of states with respect to trading policy. As an instrument of economic policy, it provides a treaty basis for competitive international transactions.</a:t>
            </a:r>
            <a:endParaRPr lang="en-US" sz="1500" dirty="0">
              <a:solidFill>
                <a:srgbClr val="035682"/>
              </a:solidFill>
            </a:endParaRPr>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24</a:t>
            </a:fld>
            <a:endParaRPr lang="en-GB"/>
          </a:p>
        </p:txBody>
      </p:sp>
    </p:spTree>
    <p:extLst>
      <p:ext uri="{BB962C8B-B14F-4D97-AF65-F5344CB8AC3E}">
        <p14:creationId xmlns:p14="http://schemas.microsoft.com/office/powerpoint/2010/main" val="236905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sz="1300" dirty="0"/>
              <a:t>Provisions and obligations </a:t>
            </a:r>
            <a:r>
              <a:rPr lang="en-US" sz="1300" b="1" dirty="0"/>
              <a:t>provide both opportunities and challenges </a:t>
            </a:r>
            <a:r>
              <a:rPr lang="en-US" sz="1300" dirty="0"/>
              <a:t>to the private sector and SMEs in particular:</a:t>
            </a:r>
            <a:endParaRPr lang="lv-LV" dirty="0"/>
          </a:p>
          <a:p>
            <a:r>
              <a:rPr lang="lv-LV" dirty="0" err="1"/>
              <a:t>Tariff</a:t>
            </a:r>
            <a:r>
              <a:rPr lang="lv-LV" baseline="0" dirty="0"/>
              <a:t> </a:t>
            </a:r>
            <a:r>
              <a:rPr lang="lv-LV" baseline="0" dirty="0" err="1"/>
              <a:t>rate</a:t>
            </a:r>
            <a:r>
              <a:rPr lang="lv-LV" baseline="0" dirty="0"/>
              <a:t> </a:t>
            </a:r>
            <a:r>
              <a:rPr lang="lv-LV" baseline="0" dirty="0" err="1"/>
              <a:t>quotas</a:t>
            </a:r>
            <a:r>
              <a:rPr lang="lv-LV" baseline="0" dirty="0"/>
              <a:t>: </a:t>
            </a:r>
            <a:r>
              <a:rPr lang="en-US" sz="1300" dirty="0"/>
              <a:t> is a trade policy tool used to protect a domestically-produced commodity or product from competitive imports.</a:t>
            </a:r>
          </a:p>
          <a:p>
            <a:r>
              <a:rPr lang="en-US" sz="1300" dirty="0"/>
              <a:t>A TRQ combines two policy instruments that nations historically have used to restrict such imports: </a:t>
            </a:r>
            <a:r>
              <a:rPr lang="en-US" sz="1300" dirty="0">
                <a:hlinkClick r:id="rId3" tooltip="Import quota"/>
              </a:rPr>
              <a:t>quotas</a:t>
            </a:r>
            <a:r>
              <a:rPr lang="en-US" sz="1300" dirty="0"/>
              <a:t> and </a:t>
            </a:r>
            <a:r>
              <a:rPr lang="en-US" sz="1300" dirty="0">
                <a:hlinkClick r:id="rId4" tooltip="Tariff"/>
              </a:rPr>
              <a:t>tariffs</a:t>
            </a:r>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25</a:t>
            </a:fld>
            <a:endParaRPr lang="en-GB"/>
          </a:p>
        </p:txBody>
      </p:sp>
    </p:spTree>
    <p:extLst>
      <p:ext uri="{BB962C8B-B14F-4D97-AF65-F5344CB8AC3E}">
        <p14:creationId xmlns:p14="http://schemas.microsoft.com/office/powerpoint/2010/main" val="3981635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sz="1300" dirty="0"/>
              <a:t>The scope of coverage is similar in all AAs and has the following </a:t>
            </a:r>
            <a:r>
              <a:rPr lang="en-US" sz="1300" b="1" dirty="0"/>
              <a:t>elements</a:t>
            </a:r>
            <a:r>
              <a:rPr lang="en-US" sz="1300" dirty="0"/>
              <a:t> under the section </a:t>
            </a:r>
            <a:r>
              <a:rPr lang="en-US" sz="1300" i="1" dirty="0"/>
              <a:t>Trade</a:t>
            </a:r>
            <a:r>
              <a:rPr lang="lv-LV" sz="1300" i="1" dirty="0"/>
              <a:t>/</a:t>
            </a:r>
            <a:r>
              <a:rPr lang="en-US" sz="1300" i="1" dirty="0"/>
              <a:t>DCFTA:</a:t>
            </a:r>
            <a:endParaRPr lang="lv-LV" sz="1300" i="1" dirty="0"/>
          </a:p>
          <a:p>
            <a:pPr defTabSz="990478">
              <a:defRPr/>
            </a:pPr>
            <a:endParaRPr lang="lv-LV" sz="1300" i="1" dirty="0"/>
          </a:p>
          <a:p>
            <a:r>
              <a:rPr lang="lv-LV" sz="1300" i="1" dirty="0"/>
              <a:t>*</a:t>
            </a:r>
            <a:r>
              <a:rPr lang="en-US" sz="1700" b="1" dirty="0"/>
              <a:t>Commitments on trade defense instruments</a:t>
            </a:r>
            <a:r>
              <a:rPr lang="lv-LV" sz="1700" b="1" dirty="0"/>
              <a:t> </a:t>
            </a:r>
            <a:r>
              <a:rPr lang="en-US" sz="1300" dirty="0"/>
              <a:t>including, where applicable, adoption of a bilateral safeguard measure, legislation or adoption and implementation of a Mechanism for Safeguard Measures on Passenger Cars (Ukraine only) and second hand clothing (Ukraine only)</a:t>
            </a:r>
          </a:p>
          <a:p>
            <a:pPr defTabSz="990478">
              <a:defRPr/>
            </a:pPr>
            <a:endParaRPr lang="en-US" sz="1300"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26</a:t>
            </a:fld>
            <a:endParaRPr lang="en-GB"/>
          </a:p>
        </p:txBody>
      </p:sp>
    </p:spTree>
    <p:extLst>
      <p:ext uri="{BB962C8B-B14F-4D97-AF65-F5344CB8AC3E}">
        <p14:creationId xmlns:p14="http://schemas.microsoft.com/office/powerpoint/2010/main" val="263135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lv-LV" sz="1300" dirty="0"/>
              <a:t>(</a:t>
            </a:r>
            <a:r>
              <a:rPr lang="lv-LV" sz="1300" i="1" dirty="0"/>
              <a:t>turpinājums</a:t>
            </a:r>
            <a:r>
              <a:rPr lang="lv-LV" sz="1300" dirty="0"/>
              <a:t>) </a:t>
            </a:r>
            <a:r>
              <a:rPr lang="en-US" sz="1300" dirty="0"/>
              <a:t>The scope of coverage is similar in all AAs and has the following elements under the section </a:t>
            </a:r>
            <a:r>
              <a:rPr lang="en-US" sz="1300" i="1" dirty="0"/>
              <a:t>Trade</a:t>
            </a:r>
            <a:r>
              <a:rPr lang="lv-LV" sz="1300" i="1" dirty="0"/>
              <a:t>/</a:t>
            </a:r>
            <a:r>
              <a:rPr lang="en-US" sz="1300" i="1" dirty="0"/>
              <a:t>DCFTA</a:t>
            </a:r>
            <a:endParaRPr lang="lv-LV" sz="1300" i="0" dirty="0"/>
          </a:p>
          <a:p>
            <a:pPr defTabSz="990478">
              <a:defRPr/>
            </a:pPr>
            <a:r>
              <a:rPr lang="lv-LV" sz="1200" b="0" i="0" kern="1200" dirty="0">
                <a:solidFill>
                  <a:schemeClr val="tx1"/>
                </a:solidFill>
                <a:effectLst/>
                <a:latin typeface="Arial" charset="0"/>
                <a:ea typeface="+mn-ea"/>
                <a:cs typeface="Arial" charset="0"/>
              </a:rPr>
              <a:t>ACAA: </a:t>
            </a:r>
            <a:r>
              <a:rPr lang="en-US" sz="1200" b="0" i="0" kern="1200" dirty="0">
                <a:solidFill>
                  <a:schemeClr val="tx1"/>
                </a:solidFill>
                <a:effectLst/>
                <a:latin typeface="Arial" charset="0"/>
                <a:ea typeface="+mn-ea"/>
                <a:cs typeface="Arial" charset="0"/>
              </a:rPr>
              <a:t>conformity assessment agreements, called Agreement on Conformity </a:t>
            </a:r>
            <a:r>
              <a:rPr lang="en-US" sz="1200" b="0" i="0" kern="1200" dirty="0" err="1">
                <a:solidFill>
                  <a:schemeClr val="tx1"/>
                </a:solidFill>
                <a:effectLst/>
                <a:latin typeface="Arial" charset="0"/>
                <a:ea typeface="+mn-ea"/>
                <a:cs typeface="Arial" charset="0"/>
              </a:rPr>
              <a:t>Assessement</a:t>
            </a:r>
            <a:r>
              <a:rPr lang="en-US" sz="1200" b="0" i="0" kern="1200" dirty="0">
                <a:solidFill>
                  <a:schemeClr val="tx1"/>
                </a:solidFill>
                <a:effectLst/>
                <a:latin typeface="Arial" charset="0"/>
                <a:ea typeface="+mn-ea"/>
                <a:cs typeface="Arial" charset="0"/>
              </a:rPr>
              <a:t> and Acceptance of industrial products (ACAAs) between the EU and </a:t>
            </a:r>
            <a:r>
              <a:rPr lang="lv-LV" sz="1200" b="0" i="0" kern="1200" dirty="0" err="1">
                <a:solidFill>
                  <a:schemeClr val="tx1"/>
                </a:solidFill>
                <a:effectLst/>
                <a:latin typeface="Arial" charset="0"/>
                <a:ea typeface="+mn-ea"/>
                <a:cs typeface="Arial" charset="0"/>
              </a:rPr>
              <a:t>other</a:t>
            </a:r>
            <a:r>
              <a:rPr lang="lv-LV" sz="1200" b="0" i="0" kern="1200" baseline="0" dirty="0">
                <a:solidFill>
                  <a:schemeClr val="tx1"/>
                </a:solidFill>
                <a:effectLst/>
                <a:latin typeface="Arial" charset="0"/>
                <a:ea typeface="+mn-ea"/>
                <a:cs typeface="Arial" charset="0"/>
              </a:rPr>
              <a:t> </a:t>
            </a:r>
            <a:r>
              <a:rPr lang="lv-LV" sz="1200" b="0" i="0" kern="1200" baseline="0" dirty="0" err="1">
                <a:solidFill>
                  <a:schemeClr val="tx1"/>
                </a:solidFill>
                <a:effectLst/>
                <a:latin typeface="Arial" charset="0"/>
                <a:ea typeface="+mn-ea"/>
                <a:cs typeface="Arial" charset="0"/>
              </a:rPr>
              <a:t>countries</a:t>
            </a:r>
            <a:endParaRPr lang="en-US" sz="1300"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27</a:t>
            </a:fld>
            <a:endParaRPr lang="en-GB"/>
          </a:p>
        </p:txBody>
      </p:sp>
    </p:spTree>
    <p:extLst>
      <p:ext uri="{BB962C8B-B14F-4D97-AF65-F5344CB8AC3E}">
        <p14:creationId xmlns:p14="http://schemas.microsoft.com/office/powerpoint/2010/main" val="1611640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lv-LV" sz="1300" dirty="0"/>
              <a:t>(</a:t>
            </a:r>
            <a:r>
              <a:rPr lang="lv-LV" sz="1300" i="1" dirty="0"/>
              <a:t>turpinājums</a:t>
            </a:r>
            <a:r>
              <a:rPr lang="lv-LV" sz="1300" dirty="0"/>
              <a:t>) </a:t>
            </a:r>
            <a:r>
              <a:rPr lang="en-US" sz="1300" dirty="0"/>
              <a:t>The scope of coverage is similar and has the following elements under the section </a:t>
            </a:r>
            <a:r>
              <a:rPr lang="en-US" sz="1300" i="1" dirty="0"/>
              <a:t>Trade</a:t>
            </a:r>
            <a:r>
              <a:rPr lang="lv-LV" sz="1300" i="1" dirty="0"/>
              <a:t>/</a:t>
            </a:r>
            <a:r>
              <a:rPr lang="en-US" sz="1300" i="1" dirty="0"/>
              <a:t>DCFTA:</a:t>
            </a: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28</a:t>
            </a:fld>
            <a:endParaRPr lang="en-GB"/>
          </a:p>
        </p:txBody>
      </p:sp>
    </p:spTree>
    <p:extLst>
      <p:ext uri="{BB962C8B-B14F-4D97-AF65-F5344CB8AC3E}">
        <p14:creationId xmlns:p14="http://schemas.microsoft.com/office/powerpoint/2010/main" val="3002465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lv-LV" dirty="0"/>
              <a:t>(</a:t>
            </a:r>
            <a:r>
              <a:rPr lang="lv-LV" i="1" dirty="0"/>
              <a:t>turpinājums</a:t>
            </a:r>
            <a:r>
              <a:rPr lang="lv-LV" dirty="0"/>
              <a:t>) </a:t>
            </a:r>
            <a:r>
              <a:rPr lang="en-US" sz="1300" dirty="0"/>
              <a:t>The scope of coverage is similar and has the following elements under the section </a:t>
            </a:r>
            <a:r>
              <a:rPr lang="en-US" sz="1300" i="1" dirty="0"/>
              <a:t>Trade</a:t>
            </a:r>
            <a:r>
              <a:rPr lang="lv-LV" sz="1300" i="1" dirty="0"/>
              <a:t>/</a:t>
            </a:r>
            <a:r>
              <a:rPr lang="en-US" sz="1300" i="1" dirty="0"/>
              <a:t>DCFTA:</a:t>
            </a:r>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29</a:t>
            </a:fld>
            <a:endParaRPr lang="en-GB"/>
          </a:p>
        </p:txBody>
      </p:sp>
    </p:spTree>
    <p:extLst>
      <p:ext uri="{BB962C8B-B14F-4D97-AF65-F5344CB8AC3E}">
        <p14:creationId xmlns:p14="http://schemas.microsoft.com/office/powerpoint/2010/main" val="322786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a:t>
            </a:r>
            <a:r>
              <a:rPr lang="lv-LV" baseline="0" dirty="0"/>
              <a:t> </a:t>
            </a:r>
            <a:r>
              <a:rPr lang="lv-LV" baseline="0" dirty="0" err="1"/>
              <a:t>look</a:t>
            </a:r>
            <a:r>
              <a:rPr lang="lv-LV" baseline="0" dirty="0"/>
              <a:t> </a:t>
            </a:r>
            <a:r>
              <a:rPr lang="lv-LV" baseline="0" dirty="0" err="1"/>
              <a:t>back</a:t>
            </a:r>
            <a:r>
              <a:rPr lang="lv-LV" baseline="0" dirty="0"/>
              <a:t> </a:t>
            </a:r>
            <a:r>
              <a:rPr lang="lv-LV" baseline="0" dirty="0" err="1"/>
              <a:t>in</a:t>
            </a:r>
            <a:r>
              <a:rPr lang="lv-LV" baseline="0" dirty="0"/>
              <a:t> </a:t>
            </a:r>
            <a:r>
              <a:rPr lang="lv-LV" baseline="0" dirty="0" err="1"/>
              <a:t>history</a:t>
            </a:r>
            <a:r>
              <a:rPr lang="lv-LV" baseline="0" dirty="0"/>
              <a:t> </a:t>
            </a:r>
            <a:r>
              <a:rPr lang="lv-LV" baseline="0" dirty="0" err="1"/>
              <a:t>leading</a:t>
            </a:r>
            <a:r>
              <a:rPr lang="lv-LV" baseline="0" dirty="0"/>
              <a:t> to </a:t>
            </a:r>
            <a:r>
              <a:rPr lang="lv-LV" baseline="0" dirty="0" err="1"/>
              <a:t>current</a:t>
            </a:r>
            <a:r>
              <a:rPr lang="lv-LV" baseline="0" dirty="0"/>
              <a:t> </a:t>
            </a:r>
            <a:r>
              <a:rPr lang="lv-LV" baseline="0" dirty="0" err="1"/>
              <a:t>situation</a:t>
            </a:r>
            <a:r>
              <a:rPr lang="lv-LV" baseline="0" dirty="0"/>
              <a:t> </a:t>
            </a:r>
            <a:r>
              <a:rPr lang="lv-LV" baseline="0" dirty="0" err="1"/>
              <a:t>and</a:t>
            </a:r>
            <a:r>
              <a:rPr lang="lv-LV" baseline="0" dirty="0"/>
              <a:t> </a:t>
            </a:r>
            <a:r>
              <a:rPr lang="lv-LV" baseline="0" dirty="0" err="1"/>
              <a:t>environment</a:t>
            </a:r>
            <a:r>
              <a:rPr lang="lv-LV" baseline="0" dirty="0"/>
              <a:t>. </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2</a:t>
            </a:fld>
            <a:endParaRPr lang="en-GB"/>
          </a:p>
        </p:txBody>
      </p:sp>
    </p:spTree>
    <p:extLst>
      <p:ext uri="{BB962C8B-B14F-4D97-AF65-F5344CB8AC3E}">
        <p14:creationId xmlns:p14="http://schemas.microsoft.com/office/powerpoint/2010/main" val="54521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Arial" panose="020B0604020202020204" pitchFamily="34" charset="0"/>
              <a:buChar char="•"/>
            </a:pPr>
            <a:r>
              <a:rPr lang="en-US" sz="1300" dirty="0"/>
              <a:t>The Government and support projects focus </a:t>
            </a:r>
            <a:r>
              <a:rPr lang="en-US" sz="1300" b="1" dirty="0"/>
              <a:t>almost entirely </a:t>
            </a:r>
            <a:r>
              <a:rPr lang="en-US" sz="1300" dirty="0"/>
              <a:t>on compliance with the Agreements and </a:t>
            </a:r>
            <a:r>
              <a:rPr lang="en-US" sz="1300" u="sng" dirty="0"/>
              <a:t>have not considered</a:t>
            </a:r>
            <a:r>
              <a:rPr lang="lv-LV" sz="1300" dirty="0"/>
              <a:t> </a:t>
            </a:r>
            <a:r>
              <a:rPr lang="en-US" sz="1300" dirty="0"/>
              <a:t>the effects on any business or how to engage and inform them</a:t>
            </a:r>
            <a:r>
              <a:rPr lang="lv-LV" sz="1300" dirty="0"/>
              <a:t>.</a:t>
            </a:r>
            <a:endParaRPr lang="en-US" sz="1300" dirty="0"/>
          </a:p>
          <a:p>
            <a:pPr marL="185715" indent="-185715">
              <a:buFont typeface="Arial" panose="020B0604020202020204" pitchFamily="34" charset="0"/>
              <a:buChar char="•"/>
            </a:pPr>
            <a:r>
              <a:rPr lang="en-US" sz="1300" b="1" dirty="0"/>
              <a:t>A</a:t>
            </a:r>
            <a:r>
              <a:rPr lang="en-US" sz="1300" dirty="0"/>
              <a:t> major issue for implementation </a:t>
            </a:r>
            <a:r>
              <a:rPr lang="en-US" sz="1300" b="1" dirty="0"/>
              <a:t>is</a:t>
            </a:r>
            <a:r>
              <a:rPr lang="en-US" sz="1300" dirty="0"/>
              <a:t> the dynamic nature of the agreement where changes in the EU acquis will require changes in national legislation previously aligned</a:t>
            </a:r>
          </a:p>
          <a:p>
            <a:pPr marL="185715" indent="-185715">
              <a:buFont typeface="Arial" panose="020B0604020202020204" pitchFamily="34" charset="0"/>
              <a:buChar char="•"/>
            </a:pPr>
            <a:r>
              <a:rPr lang="en-US" sz="1300" b="1" dirty="0"/>
              <a:t>Another</a:t>
            </a:r>
            <a:r>
              <a:rPr lang="en-US" sz="1300" dirty="0"/>
              <a:t> challenge is the large amount of redundant legislation that can lead to uncertainty as it often conflicts with the new legislation. </a:t>
            </a:r>
            <a:r>
              <a:rPr lang="en-US" sz="1300" b="1" dirty="0"/>
              <a:t>For SMEs this provides increased business risk and uncertainty</a:t>
            </a: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30</a:t>
            </a:fld>
            <a:endParaRPr lang="en-GB"/>
          </a:p>
        </p:txBody>
      </p:sp>
    </p:spTree>
    <p:extLst>
      <p:ext uri="{BB962C8B-B14F-4D97-AF65-F5344CB8AC3E}">
        <p14:creationId xmlns:p14="http://schemas.microsoft.com/office/powerpoint/2010/main" val="123490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Arial" panose="020B0604020202020204" pitchFamily="34" charset="0"/>
              <a:buChar char="•"/>
            </a:pPr>
            <a:r>
              <a:rPr lang="en-US" sz="1300" dirty="0"/>
              <a:t>The gap between existing national legislation and EU acquis </a:t>
            </a:r>
            <a:r>
              <a:rPr lang="lv-LV" sz="1300" dirty="0"/>
              <a:t>(nozīme?) </a:t>
            </a:r>
            <a:r>
              <a:rPr lang="en-US" sz="1300" dirty="0"/>
              <a:t>to be adopted will be a step change in the legislative environment and the regulation and enforcement of these changes in all areas identified as affecting SMEs </a:t>
            </a:r>
          </a:p>
          <a:p>
            <a:pPr marL="185715" indent="-185715">
              <a:buFont typeface="Arial" panose="020B0604020202020204" pitchFamily="34" charset="0"/>
              <a:buChar char="•"/>
            </a:pPr>
            <a:r>
              <a:rPr lang="en-US" sz="1300" dirty="0"/>
              <a:t>SMEs lack the technical capacity to comply with these changes with very little knowledge and understanding of the changes </a:t>
            </a:r>
            <a:r>
              <a:rPr lang="en-US" sz="1300" u="sng" dirty="0">
                <a:solidFill>
                  <a:srgbClr val="FF0000"/>
                </a:solidFill>
              </a:rPr>
              <a:t>to</a:t>
            </a:r>
            <a:r>
              <a:rPr lang="en-US" sz="1300" dirty="0"/>
              <a:t> business legislation and currently, SMEs are ill prepared to plan and change their business accordingly</a:t>
            </a:r>
          </a:p>
          <a:p>
            <a:pPr marL="185715" indent="-185715">
              <a:buFont typeface="Arial" panose="020B0604020202020204" pitchFamily="34" charset="0"/>
              <a:buChar char="•"/>
            </a:pPr>
            <a:r>
              <a:rPr lang="en-US" sz="1300" dirty="0"/>
              <a:t>SMEs do not have the resources to comply with AA/DCFTA requirements with internal capacity to manage and implement the necessary changes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31</a:t>
            </a:fld>
            <a:endParaRPr lang="en-GB"/>
          </a:p>
        </p:txBody>
      </p:sp>
    </p:spTree>
    <p:extLst>
      <p:ext uri="{BB962C8B-B14F-4D97-AF65-F5344CB8AC3E}">
        <p14:creationId xmlns:p14="http://schemas.microsoft.com/office/powerpoint/2010/main" val="2250014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Money Laundering, Terrorism Financing and Fight Against Crime and Corruption; Market Access (</a:t>
            </a:r>
            <a:r>
              <a:rPr lang="en-US" sz="1300" b="1" dirty="0"/>
              <a:t>reduction in tariffs, export duties, TRQS and reference prices</a:t>
            </a:r>
            <a:r>
              <a:rPr lang="en-US" sz="1300" dirty="0"/>
              <a:t>); </a:t>
            </a:r>
            <a:r>
              <a:rPr lang="en-US" sz="1300" b="1" dirty="0"/>
              <a:t>Gradual Approximation to the </a:t>
            </a:r>
            <a:r>
              <a:rPr lang="en-US" sz="1300" dirty="0"/>
              <a:t>Customs Law (</a:t>
            </a:r>
            <a:r>
              <a:rPr lang="en-US" sz="1300" b="1" dirty="0"/>
              <a:t>Customs Code)</a:t>
            </a:r>
            <a:r>
              <a:rPr lang="en-US" sz="1300" dirty="0"/>
              <a:t>; Public Procurement; Phasing out the use of Certain GIs </a:t>
            </a:r>
            <a:r>
              <a:rPr lang="en-US" sz="1300" b="1" dirty="0"/>
              <a:t>in Ukraine and Third Markets</a:t>
            </a:r>
            <a:r>
              <a:rPr lang="en-US" sz="1300" dirty="0"/>
              <a:t>; GMO Provisions; Company Law, Corporate Governance, Accounting and Auditing: and Employment, Social Policy and Equal Opportunities</a:t>
            </a:r>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32</a:t>
            </a:fld>
            <a:endParaRPr lang="en-GB"/>
          </a:p>
        </p:txBody>
      </p:sp>
    </p:spTree>
    <p:extLst>
      <p:ext uri="{BB962C8B-B14F-4D97-AF65-F5344CB8AC3E}">
        <p14:creationId xmlns:p14="http://schemas.microsoft.com/office/powerpoint/2010/main" val="3503841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Table</a:t>
            </a:r>
            <a:r>
              <a:rPr lang="lv-LV" dirty="0"/>
              <a:t> 19, </a:t>
            </a:r>
            <a:r>
              <a:rPr lang="lv-LV" dirty="0" err="1"/>
              <a:t>page</a:t>
            </a:r>
            <a:r>
              <a:rPr lang="lv-LV" dirty="0"/>
              <a:t> 14, «EU </a:t>
            </a:r>
            <a:r>
              <a:rPr lang="lv-LV" dirty="0" err="1"/>
              <a:t>Suport</a:t>
            </a:r>
            <a:r>
              <a:rPr lang="lv-LV" baseline="0" dirty="0"/>
              <a:t> to </a:t>
            </a:r>
            <a:r>
              <a:rPr lang="lv-LV" baseline="0" dirty="0" err="1"/>
              <a:t>Private</a:t>
            </a:r>
            <a:r>
              <a:rPr lang="lv-LV" baseline="0" dirty="0"/>
              <a:t> </a:t>
            </a:r>
            <a:r>
              <a:rPr lang="lv-LV" baseline="0" dirty="0" err="1"/>
              <a:t>Sector</a:t>
            </a:r>
            <a:r>
              <a:rPr lang="lv-LV" baseline="0" dirty="0"/>
              <a:t> in </a:t>
            </a:r>
            <a:r>
              <a:rPr lang="lv-LV" baseline="0" dirty="0" err="1"/>
              <a:t>the</a:t>
            </a:r>
            <a:r>
              <a:rPr lang="lv-LV" baseline="0" dirty="0"/>
              <a:t> </a:t>
            </a:r>
            <a:r>
              <a:rPr lang="lv-LV" baseline="0" dirty="0" err="1"/>
              <a:t>context</a:t>
            </a:r>
            <a:r>
              <a:rPr lang="lv-LV" baseline="0" dirty="0"/>
              <a:t> </a:t>
            </a:r>
            <a:r>
              <a:rPr lang="lv-LV" baseline="0" dirty="0" err="1"/>
              <a:t>of</a:t>
            </a:r>
            <a:r>
              <a:rPr lang="lv-LV" baseline="0" dirty="0"/>
              <a:t> Association </a:t>
            </a:r>
            <a:r>
              <a:rPr lang="lv-LV" baseline="0" dirty="0" err="1"/>
              <a:t>Agreements</a:t>
            </a:r>
            <a:r>
              <a:rPr lang="lv-LV" baseline="0" dirty="0"/>
              <a:t> </a:t>
            </a:r>
            <a:r>
              <a:rPr lang="lv-LV" baseline="0" dirty="0" err="1"/>
              <a:t>including</a:t>
            </a:r>
            <a:r>
              <a:rPr lang="lv-LV" baseline="0" dirty="0"/>
              <a:t> </a:t>
            </a:r>
            <a:r>
              <a:rPr lang="lv-LV" baseline="0" dirty="0" err="1"/>
              <a:t>DCFTAs</a:t>
            </a:r>
            <a:r>
              <a:rPr lang="lv-LV" baseline="0" dirty="0"/>
              <a:t>»</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33</a:t>
            </a:fld>
            <a:endParaRPr lang="en-GB"/>
          </a:p>
        </p:txBody>
      </p:sp>
    </p:spTree>
    <p:extLst>
      <p:ext uri="{BB962C8B-B14F-4D97-AF65-F5344CB8AC3E}">
        <p14:creationId xmlns:p14="http://schemas.microsoft.com/office/powerpoint/2010/main" val="112489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Proportionate</a:t>
            </a:r>
            <a:r>
              <a:rPr lang="lv-LV" baseline="0" dirty="0"/>
              <a:t> – </a:t>
            </a:r>
            <a:r>
              <a:rPr lang="lv-LV" baseline="0" dirty="0" err="1"/>
              <a:t>fees</a:t>
            </a:r>
            <a:r>
              <a:rPr lang="lv-LV" baseline="0" dirty="0"/>
              <a:t> </a:t>
            </a:r>
            <a:r>
              <a:rPr lang="lv-LV" baseline="0" dirty="0" err="1"/>
              <a:t>and</a:t>
            </a:r>
            <a:r>
              <a:rPr lang="lv-LV" baseline="0" dirty="0"/>
              <a:t> </a:t>
            </a:r>
            <a:r>
              <a:rPr lang="lv-LV" baseline="0" dirty="0" err="1"/>
              <a:t>costs</a:t>
            </a:r>
            <a:r>
              <a:rPr lang="lv-LV" baseline="0" dirty="0"/>
              <a:t> </a:t>
            </a:r>
            <a:r>
              <a:rPr lang="lv-LV" baseline="0" dirty="0" err="1"/>
              <a:t>and</a:t>
            </a:r>
            <a:r>
              <a:rPr lang="lv-LV" baseline="0" dirty="0"/>
              <a:t> </a:t>
            </a:r>
            <a:r>
              <a:rPr lang="lv-LV" baseline="0" dirty="0" err="1"/>
              <a:t>actions</a:t>
            </a:r>
            <a:r>
              <a:rPr lang="lv-LV" baseline="0" dirty="0"/>
              <a:t> </a:t>
            </a:r>
            <a:r>
              <a:rPr lang="lv-LV" baseline="0" dirty="0" err="1"/>
              <a:t>based</a:t>
            </a:r>
            <a:r>
              <a:rPr lang="lv-LV" baseline="0" dirty="0"/>
              <a:t> </a:t>
            </a:r>
            <a:r>
              <a:rPr lang="lv-LV" baseline="0" dirty="0" err="1"/>
              <a:t>on</a:t>
            </a:r>
            <a:r>
              <a:rPr lang="lv-LV" baseline="0" dirty="0"/>
              <a:t> risk</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34</a:t>
            </a:fld>
            <a:endParaRPr lang="en-GB"/>
          </a:p>
        </p:txBody>
      </p:sp>
    </p:spTree>
    <p:extLst>
      <p:ext uri="{BB962C8B-B14F-4D97-AF65-F5344CB8AC3E}">
        <p14:creationId xmlns:p14="http://schemas.microsoft.com/office/powerpoint/2010/main" val="894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50"/>
              </a:spcBef>
            </a:pPr>
            <a:r>
              <a:rPr lang="en-US" sz="1300" b="1" dirty="0"/>
              <a:t>Approximation </a:t>
            </a:r>
            <a:r>
              <a:rPr lang="en-US" sz="1300" dirty="0"/>
              <a:t>of Technical Regulations, Standards, and Conformity Assessment and Labelling requirements; Gradual Approximation of </a:t>
            </a:r>
            <a:r>
              <a:rPr lang="en-US" sz="1300" b="1" dirty="0"/>
              <a:t>Sanitary and Phytosanitary</a:t>
            </a:r>
            <a:r>
              <a:rPr lang="en-US" sz="1300" dirty="0"/>
              <a:t>, Animal Welfare and Other Legislative Measures; Road Transport; Approximation Relating to Energy Efficiency and Environmental Protection</a:t>
            </a:r>
            <a:endParaRPr lang="lv-LV" sz="1300" dirty="0"/>
          </a:p>
          <a:p>
            <a:pPr>
              <a:spcBef>
                <a:spcPts val="650"/>
              </a:spcBef>
            </a:pPr>
            <a:endParaRPr lang="lv-LV" sz="1300" dirty="0">
              <a:solidFill>
                <a:srgbClr val="FF0000"/>
              </a:solidFill>
            </a:endParaRPr>
          </a:p>
          <a:p>
            <a:pPr>
              <a:spcBef>
                <a:spcPts val="650"/>
              </a:spcBef>
            </a:pPr>
            <a:r>
              <a:rPr lang="lv-LV" sz="1300" i="0" dirty="0">
                <a:solidFill>
                  <a:srgbClr val="FF0000"/>
                </a:solidFill>
              </a:rPr>
              <a:t>EU</a:t>
            </a:r>
            <a:r>
              <a:rPr lang="lv-LV" sz="1300" i="0" baseline="0" dirty="0">
                <a:solidFill>
                  <a:srgbClr val="FF0000"/>
                </a:solidFill>
              </a:rPr>
              <a:t> </a:t>
            </a:r>
            <a:r>
              <a:rPr lang="lv-LV" sz="1300" i="0" baseline="0" dirty="0" err="1">
                <a:solidFill>
                  <a:srgbClr val="FF0000"/>
                </a:solidFill>
              </a:rPr>
              <a:t>Regulations</a:t>
            </a:r>
            <a:r>
              <a:rPr lang="lv-LV" sz="1300" i="0" baseline="0" dirty="0">
                <a:solidFill>
                  <a:srgbClr val="FF0000"/>
                </a:solidFill>
              </a:rPr>
              <a:t> </a:t>
            </a:r>
            <a:r>
              <a:rPr lang="lv-LV" sz="1300" i="0" baseline="0" dirty="0" err="1">
                <a:solidFill>
                  <a:srgbClr val="FF0000"/>
                </a:solidFill>
              </a:rPr>
              <a:t>and</a:t>
            </a:r>
            <a:r>
              <a:rPr lang="lv-LV" sz="1300" i="0" baseline="0" dirty="0">
                <a:solidFill>
                  <a:srgbClr val="FF0000"/>
                </a:solidFill>
              </a:rPr>
              <a:t> </a:t>
            </a:r>
            <a:r>
              <a:rPr lang="lv-LV" sz="1300" i="0" baseline="0" dirty="0" err="1">
                <a:solidFill>
                  <a:srgbClr val="FF0000"/>
                </a:solidFill>
              </a:rPr>
              <a:t>Technical</a:t>
            </a:r>
            <a:r>
              <a:rPr lang="lv-LV" sz="1300" i="0" baseline="0" dirty="0">
                <a:solidFill>
                  <a:srgbClr val="FF0000"/>
                </a:solidFill>
              </a:rPr>
              <a:t> </a:t>
            </a:r>
            <a:r>
              <a:rPr lang="lv-LV" sz="1300" i="0" baseline="0" dirty="0" err="1">
                <a:solidFill>
                  <a:srgbClr val="FF0000"/>
                </a:solidFill>
              </a:rPr>
              <a:t>Standards</a:t>
            </a:r>
            <a:r>
              <a:rPr lang="lv-LV" sz="1300" i="0" baseline="0" dirty="0">
                <a:solidFill>
                  <a:srgbClr val="FF0000"/>
                </a:solidFill>
              </a:rPr>
              <a:t>, </a:t>
            </a:r>
            <a:r>
              <a:rPr lang="lv-LV" sz="1300" i="0" baseline="0" dirty="0" err="1">
                <a:solidFill>
                  <a:srgbClr val="FF0000"/>
                </a:solidFill>
              </a:rPr>
              <a:t>with</a:t>
            </a:r>
            <a:r>
              <a:rPr lang="lv-LV" sz="1300" i="0" baseline="0" dirty="0">
                <a:solidFill>
                  <a:srgbClr val="FF0000"/>
                </a:solidFill>
              </a:rPr>
              <a:t> </a:t>
            </a:r>
            <a:r>
              <a:rPr lang="lv-LV" sz="1300" i="0" baseline="0" dirty="0" err="1">
                <a:solidFill>
                  <a:srgbClr val="FF0000"/>
                </a:solidFill>
              </a:rPr>
              <a:t>regard</a:t>
            </a:r>
            <a:r>
              <a:rPr lang="lv-LV" sz="1300" i="0" baseline="0" dirty="0">
                <a:solidFill>
                  <a:srgbClr val="FF0000"/>
                </a:solidFill>
              </a:rPr>
              <a:t> to </a:t>
            </a:r>
            <a:r>
              <a:rPr lang="lv-LV" sz="1300" i="0" baseline="0" dirty="0" err="1">
                <a:solidFill>
                  <a:srgbClr val="FF0000"/>
                </a:solidFill>
              </a:rPr>
              <a:t>priority</a:t>
            </a:r>
            <a:r>
              <a:rPr lang="lv-LV" sz="1300" i="0" baseline="0" dirty="0">
                <a:solidFill>
                  <a:srgbClr val="FF0000"/>
                </a:solidFill>
              </a:rPr>
              <a:t> </a:t>
            </a:r>
            <a:r>
              <a:rPr lang="lv-LV" sz="1300" i="0" baseline="0" dirty="0" err="1">
                <a:solidFill>
                  <a:srgbClr val="FF0000"/>
                </a:solidFill>
              </a:rPr>
              <a:t>sector</a:t>
            </a:r>
            <a:r>
              <a:rPr lang="lv-LV" sz="1300" i="0" baseline="0" dirty="0">
                <a:solidFill>
                  <a:srgbClr val="FF0000"/>
                </a:solidFill>
              </a:rPr>
              <a:t> Agro-</a:t>
            </a:r>
            <a:r>
              <a:rPr lang="lv-LV" sz="1300" i="0" baseline="0" dirty="0" err="1">
                <a:solidFill>
                  <a:srgbClr val="FF0000"/>
                </a:solidFill>
              </a:rPr>
              <a:t>food</a:t>
            </a:r>
            <a:r>
              <a:rPr lang="lv-LV" sz="1300" i="0" baseline="0" dirty="0">
                <a:solidFill>
                  <a:srgbClr val="FF0000"/>
                </a:solidFill>
              </a:rPr>
              <a:t> </a:t>
            </a:r>
            <a:r>
              <a:rPr lang="lv-LV" sz="1300" i="0" baseline="0" dirty="0" err="1">
                <a:solidFill>
                  <a:srgbClr val="FF0000"/>
                </a:solidFill>
              </a:rPr>
              <a:t>and</a:t>
            </a:r>
            <a:r>
              <a:rPr lang="lv-LV" sz="1300" i="0" baseline="0" dirty="0">
                <a:solidFill>
                  <a:srgbClr val="FF0000"/>
                </a:solidFill>
              </a:rPr>
              <a:t> </a:t>
            </a:r>
            <a:r>
              <a:rPr lang="lv-LV" sz="1300" i="0" baseline="0" dirty="0" err="1">
                <a:solidFill>
                  <a:srgbClr val="FF0000"/>
                </a:solidFill>
              </a:rPr>
              <a:t>food</a:t>
            </a:r>
            <a:r>
              <a:rPr lang="lv-LV" sz="1300" i="0" baseline="0" dirty="0">
                <a:solidFill>
                  <a:srgbClr val="FF0000"/>
                </a:solidFill>
              </a:rPr>
              <a:t> </a:t>
            </a:r>
            <a:r>
              <a:rPr lang="lv-LV" sz="1300" i="0" baseline="0" dirty="0" err="1">
                <a:solidFill>
                  <a:srgbClr val="FF0000"/>
                </a:solidFill>
              </a:rPr>
              <a:t>processing</a:t>
            </a:r>
            <a:r>
              <a:rPr lang="lv-LV" sz="1300" i="0" baseline="0" dirty="0">
                <a:solidFill>
                  <a:srgbClr val="FF0000"/>
                </a:solidFill>
              </a:rPr>
              <a:t> </a:t>
            </a:r>
            <a:r>
              <a:rPr lang="lv-LV" sz="1300" i="0" baseline="0" dirty="0" err="1">
                <a:solidFill>
                  <a:srgbClr val="FF0000"/>
                </a:solidFill>
              </a:rPr>
              <a:t>will</a:t>
            </a:r>
            <a:r>
              <a:rPr lang="lv-LV" sz="1300" i="0" baseline="0" dirty="0">
                <a:solidFill>
                  <a:srgbClr val="FF0000"/>
                </a:solidFill>
              </a:rPr>
              <a:t> </a:t>
            </a:r>
            <a:r>
              <a:rPr lang="lv-LV" sz="1300" i="0" baseline="0" dirty="0" err="1">
                <a:solidFill>
                  <a:srgbClr val="FF0000"/>
                </a:solidFill>
              </a:rPr>
              <a:t>be</a:t>
            </a:r>
            <a:r>
              <a:rPr lang="lv-LV" sz="1300" i="0" baseline="0" dirty="0">
                <a:solidFill>
                  <a:srgbClr val="FF0000"/>
                </a:solidFill>
              </a:rPr>
              <a:t> </a:t>
            </a:r>
            <a:r>
              <a:rPr lang="lv-LV" sz="1300" i="0" baseline="0" dirty="0" err="1">
                <a:solidFill>
                  <a:srgbClr val="FF0000"/>
                </a:solidFill>
              </a:rPr>
              <a:t>delivered</a:t>
            </a:r>
            <a:r>
              <a:rPr lang="lv-LV" sz="1300" i="0" baseline="0" dirty="0">
                <a:solidFill>
                  <a:srgbClr val="FF0000"/>
                </a:solidFill>
              </a:rPr>
              <a:t> to </a:t>
            </a:r>
            <a:r>
              <a:rPr lang="lv-LV" sz="1300" i="0" baseline="0" dirty="0" err="1">
                <a:solidFill>
                  <a:srgbClr val="FF0000"/>
                </a:solidFill>
              </a:rPr>
              <a:t>you</a:t>
            </a:r>
            <a:r>
              <a:rPr lang="lv-LV" sz="1300" i="0" baseline="0" dirty="0">
                <a:solidFill>
                  <a:srgbClr val="FF0000"/>
                </a:solidFill>
              </a:rPr>
              <a:t> </a:t>
            </a:r>
            <a:r>
              <a:rPr lang="lv-LV" sz="1300" i="0" baseline="0" dirty="0" err="1">
                <a:solidFill>
                  <a:srgbClr val="FF0000"/>
                </a:solidFill>
              </a:rPr>
              <a:t>by</a:t>
            </a:r>
            <a:r>
              <a:rPr lang="lv-LV" sz="1300" i="0" baseline="0" dirty="0">
                <a:solidFill>
                  <a:srgbClr val="FF0000"/>
                </a:solidFill>
              </a:rPr>
              <a:t> </a:t>
            </a:r>
            <a:r>
              <a:rPr lang="lv-LV" sz="1300" i="0" baseline="0" dirty="0" err="1">
                <a:solidFill>
                  <a:srgbClr val="FF0000"/>
                </a:solidFill>
              </a:rPr>
              <a:t>my</a:t>
            </a:r>
            <a:r>
              <a:rPr lang="lv-LV" sz="1300" i="0" baseline="0" dirty="0">
                <a:solidFill>
                  <a:srgbClr val="FF0000"/>
                </a:solidFill>
              </a:rPr>
              <a:t> </a:t>
            </a:r>
            <a:r>
              <a:rPr lang="lv-LV" sz="1300" i="0" baseline="0" dirty="0" err="1">
                <a:solidFill>
                  <a:srgbClr val="FF0000"/>
                </a:solidFill>
              </a:rPr>
              <a:t>collegue</a:t>
            </a:r>
            <a:r>
              <a:rPr lang="lv-LV" sz="1300" i="0" baseline="0" dirty="0">
                <a:solidFill>
                  <a:srgbClr val="FF0000"/>
                </a:solidFill>
              </a:rPr>
              <a:t> </a:t>
            </a:r>
            <a:r>
              <a:rPr lang="lv-LV" sz="1300" i="0" baseline="0" dirty="0" err="1">
                <a:solidFill>
                  <a:srgbClr val="FF0000"/>
                </a:solidFill>
              </a:rPr>
              <a:t>after</a:t>
            </a:r>
            <a:r>
              <a:rPr lang="lv-LV" sz="1300" i="0" baseline="0" dirty="0">
                <a:solidFill>
                  <a:srgbClr val="FF0000"/>
                </a:solidFill>
              </a:rPr>
              <a:t> </a:t>
            </a:r>
            <a:r>
              <a:rPr lang="lv-LV" sz="1300" i="0" baseline="0" dirty="0" err="1">
                <a:solidFill>
                  <a:srgbClr val="FF0000"/>
                </a:solidFill>
              </a:rPr>
              <a:t>the</a:t>
            </a:r>
            <a:r>
              <a:rPr lang="lv-LV" sz="1300" i="0" baseline="0" dirty="0">
                <a:solidFill>
                  <a:srgbClr val="FF0000"/>
                </a:solidFill>
              </a:rPr>
              <a:t> </a:t>
            </a:r>
            <a:r>
              <a:rPr lang="lv-LV" sz="1300" i="0" baseline="0" dirty="0" err="1">
                <a:solidFill>
                  <a:srgbClr val="FF0000"/>
                </a:solidFill>
              </a:rPr>
              <a:t>lunch</a:t>
            </a:r>
            <a:r>
              <a:rPr lang="lv-LV" sz="1300" i="0" baseline="0" dirty="0">
                <a:solidFill>
                  <a:srgbClr val="FF0000"/>
                </a:solidFill>
              </a:rPr>
              <a:t>. </a:t>
            </a:r>
            <a:r>
              <a:rPr lang="lv-LV" sz="1300" i="0" baseline="0" dirty="0" err="1">
                <a:solidFill>
                  <a:srgbClr val="FF0000"/>
                </a:solidFill>
              </a:rPr>
              <a:t>So</a:t>
            </a:r>
            <a:r>
              <a:rPr lang="lv-LV" sz="1300" i="0" baseline="0" dirty="0">
                <a:solidFill>
                  <a:srgbClr val="FF0000"/>
                </a:solidFill>
              </a:rPr>
              <a:t> </a:t>
            </a:r>
            <a:r>
              <a:rPr lang="lv-LV" sz="1300" i="0" baseline="0" dirty="0" err="1">
                <a:solidFill>
                  <a:srgbClr val="FF0000"/>
                </a:solidFill>
              </a:rPr>
              <a:t>this</a:t>
            </a:r>
            <a:r>
              <a:rPr lang="lv-LV" sz="1300" i="0" baseline="0" dirty="0">
                <a:solidFill>
                  <a:srgbClr val="FF0000"/>
                </a:solidFill>
              </a:rPr>
              <a:t> </a:t>
            </a:r>
            <a:r>
              <a:rPr lang="lv-LV" sz="1300" i="0" baseline="0" dirty="0" err="1">
                <a:solidFill>
                  <a:srgbClr val="FF0000"/>
                </a:solidFill>
              </a:rPr>
              <a:t>is</a:t>
            </a:r>
            <a:r>
              <a:rPr lang="lv-LV" sz="1300" i="0" baseline="0" dirty="0">
                <a:solidFill>
                  <a:srgbClr val="FF0000"/>
                </a:solidFill>
              </a:rPr>
              <a:t> </a:t>
            </a:r>
            <a:r>
              <a:rPr lang="lv-LV" sz="1300" i="0" baseline="0" dirty="0" err="1">
                <a:solidFill>
                  <a:srgbClr val="FF0000"/>
                </a:solidFill>
              </a:rPr>
              <a:t>very</a:t>
            </a:r>
            <a:r>
              <a:rPr lang="lv-LV" sz="1300" i="0" baseline="0" dirty="0">
                <a:solidFill>
                  <a:srgbClr val="FF0000"/>
                </a:solidFill>
              </a:rPr>
              <a:t> </a:t>
            </a:r>
            <a:r>
              <a:rPr lang="lv-LV" sz="1300" i="0" baseline="0" dirty="0" err="1">
                <a:solidFill>
                  <a:srgbClr val="FF0000"/>
                </a:solidFill>
              </a:rPr>
              <a:t>important</a:t>
            </a:r>
            <a:r>
              <a:rPr lang="lv-LV" sz="1300" i="0" baseline="0" dirty="0">
                <a:solidFill>
                  <a:srgbClr val="FF0000"/>
                </a:solidFill>
              </a:rPr>
              <a:t> </a:t>
            </a:r>
            <a:r>
              <a:rPr lang="lv-LV" sz="1300" i="0" baseline="0" dirty="0" err="1">
                <a:solidFill>
                  <a:srgbClr val="FF0000"/>
                </a:solidFill>
              </a:rPr>
              <a:t>topic</a:t>
            </a:r>
            <a:r>
              <a:rPr lang="lv-LV" sz="1300" i="0" baseline="0" dirty="0">
                <a:solidFill>
                  <a:srgbClr val="FF0000"/>
                </a:solidFill>
              </a:rPr>
              <a:t> </a:t>
            </a:r>
            <a:r>
              <a:rPr lang="lv-LV" sz="1300" i="0" baseline="0" dirty="0" err="1">
                <a:solidFill>
                  <a:srgbClr val="FF0000"/>
                </a:solidFill>
              </a:rPr>
              <a:t>that</a:t>
            </a:r>
            <a:r>
              <a:rPr lang="lv-LV" sz="1300" i="0" baseline="0" dirty="0">
                <a:solidFill>
                  <a:srgbClr val="FF0000"/>
                </a:solidFill>
              </a:rPr>
              <a:t> </a:t>
            </a:r>
            <a:r>
              <a:rPr lang="lv-LV" sz="1300" i="0" baseline="0" dirty="0" err="1">
                <a:solidFill>
                  <a:srgbClr val="FF0000"/>
                </a:solidFill>
              </a:rPr>
              <a:t>will</a:t>
            </a:r>
            <a:r>
              <a:rPr lang="lv-LV" sz="1300" i="0" baseline="0" dirty="0">
                <a:solidFill>
                  <a:srgbClr val="FF0000"/>
                </a:solidFill>
              </a:rPr>
              <a:t> </a:t>
            </a:r>
            <a:r>
              <a:rPr lang="lv-LV" sz="1300" i="0" baseline="0" dirty="0" err="1">
                <a:solidFill>
                  <a:srgbClr val="FF0000"/>
                </a:solidFill>
              </a:rPr>
              <a:t>bear</a:t>
            </a:r>
            <a:r>
              <a:rPr lang="lv-LV" sz="1300" i="0" baseline="0" dirty="0">
                <a:solidFill>
                  <a:srgbClr val="FF0000"/>
                </a:solidFill>
              </a:rPr>
              <a:t> </a:t>
            </a:r>
            <a:r>
              <a:rPr lang="lv-LV" sz="1300" i="0" baseline="0" dirty="0" err="1">
                <a:solidFill>
                  <a:srgbClr val="FF0000"/>
                </a:solidFill>
              </a:rPr>
              <a:t>significant</a:t>
            </a:r>
            <a:r>
              <a:rPr lang="lv-LV" sz="1300" i="0" baseline="0" dirty="0">
                <a:solidFill>
                  <a:srgbClr val="FF0000"/>
                </a:solidFill>
              </a:rPr>
              <a:t> </a:t>
            </a:r>
            <a:r>
              <a:rPr lang="lv-LV" sz="1300" i="0" baseline="0" dirty="0" err="1">
                <a:solidFill>
                  <a:srgbClr val="FF0000"/>
                </a:solidFill>
              </a:rPr>
              <a:t>investments</a:t>
            </a:r>
            <a:r>
              <a:rPr lang="lv-LV" sz="1300" i="0" baseline="0" dirty="0">
                <a:solidFill>
                  <a:srgbClr val="FF0000"/>
                </a:solidFill>
              </a:rPr>
              <a:t> </a:t>
            </a:r>
            <a:r>
              <a:rPr lang="lv-LV" sz="1300" i="0" baseline="0" dirty="0" err="1">
                <a:solidFill>
                  <a:srgbClr val="FF0000"/>
                </a:solidFill>
              </a:rPr>
              <a:t>for</a:t>
            </a:r>
            <a:r>
              <a:rPr lang="lv-LV" sz="1300" i="0" baseline="0" dirty="0">
                <a:solidFill>
                  <a:srgbClr val="FF0000"/>
                </a:solidFill>
              </a:rPr>
              <a:t> </a:t>
            </a:r>
            <a:r>
              <a:rPr lang="lv-LV" sz="1300" i="0" baseline="0" dirty="0" err="1">
                <a:solidFill>
                  <a:srgbClr val="FF0000"/>
                </a:solidFill>
              </a:rPr>
              <a:t>SMEs</a:t>
            </a:r>
            <a:r>
              <a:rPr lang="lv-LV" sz="1300" i="0" baseline="0" dirty="0">
                <a:solidFill>
                  <a:srgbClr val="FF0000"/>
                </a:solidFill>
              </a:rPr>
              <a:t>.</a:t>
            </a:r>
            <a:endParaRPr lang="en-US" sz="1300" i="0" dirty="0">
              <a:solidFill>
                <a:srgbClr val="FF0000"/>
              </a:solidFill>
            </a:endParaRPr>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37</a:t>
            </a:fld>
            <a:endParaRPr lang="en-GB"/>
          </a:p>
        </p:txBody>
      </p:sp>
    </p:spTree>
    <p:extLst>
      <p:ext uri="{BB962C8B-B14F-4D97-AF65-F5344CB8AC3E}">
        <p14:creationId xmlns:p14="http://schemas.microsoft.com/office/powerpoint/2010/main" val="3063634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kern="1200" dirty="0">
                <a:solidFill>
                  <a:schemeClr val="tx1"/>
                </a:solidFill>
                <a:effectLst/>
                <a:latin typeface="Arial" charset="0"/>
                <a:ea typeface="+mn-ea"/>
                <a:cs typeface="Arial" charset="0"/>
              </a:rPr>
              <a:t>S</a:t>
            </a:r>
            <a:r>
              <a:rPr lang="en-US" sz="1200" b="0" i="0" kern="1200" dirty="0" err="1">
                <a:solidFill>
                  <a:schemeClr val="tx1"/>
                </a:solidFill>
                <a:effectLst/>
                <a:latin typeface="Arial" charset="0"/>
                <a:ea typeface="+mn-ea"/>
                <a:cs typeface="Arial" charset="0"/>
              </a:rPr>
              <a:t>anitary</a:t>
            </a:r>
            <a:r>
              <a:rPr lang="en-US" sz="1200" b="0" i="0" kern="1200" dirty="0">
                <a:solidFill>
                  <a:schemeClr val="tx1"/>
                </a:solidFill>
                <a:effectLst/>
                <a:latin typeface="Arial" charset="0"/>
                <a:ea typeface="+mn-ea"/>
                <a:cs typeface="Arial" charset="0"/>
              </a:rPr>
              <a:t> and phytosanitary (</a:t>
            </a:r>
            <a:r>
              <a:rPr lang="en-US" dirty="0"/>
              <a:t>SPS</a:t>
            </a:r>
            <a:r>
              <a:rPr lang="en-US" sz="1200" b="0" i="0" kern="1200" dirty="0">
                <a:solidFill>
                  <a:schemeClr val="tx1"/>
                </a:solidFill>
                <a:effectLst/>
                <a:latin typeface="Arial" charset="0"/>
                <a:ea typeface="+mn-ea"/>
                <a:cs typeface="Arial" charset="0"/>
              </a:rPr>
              <a:t>) measures are often necessary to protect human, animal and plant life or health, including to protect them from risks arising from imported goods. Such measures should be based on the WTO SPS Agreement, international standards, recommendations or guidelines or be based on scientific principles. However, third countries often impose unjustified SPS measures in a way that the SPS measure negatively affects the EU exports of agriculture and fishery products.</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38</a:t>
            </a:fld>
            <a:endParaRPr lang="en-GB"/>
          </a:p>
        </p:txBody>
      </p:sp>
    </p:spTree>
    <p:extLst>
      <p:ext uri="{BB962C8B-B14F-4D97-AF65-F5344CB8AC3E}">
        <p14:creationId xmlns:p14="http://schemas.microsoft.com/office/powerpoint/2010/main" val="814032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50"/>
              </a:spcBef>
            </a:pPr>
            <a:r>
              <a:rPr lang="lv-LV" sz="1200" i="0" dirty="0">
                <a:solidFill>
                  <a:srgbClr val="FF0000"/>
                </a:solidFill>
              </a:rPr>
              <a:t>EU</a:t>
            </a:r>
            <a:r>
              <a:rPr lang="lv-LV" sz="1200" i="0" baseline="0" dirty="0">
                <a:solidFill>
                  <a:srgbClr val="FF0000"/>
                </a:solidFill>
              </a:rPr>
              <a:t> </a:t>
            </a:r>
            <a:r>
              <a:rPr lang="lv-LV" sz="1200" i="0" baseline="0" dirty="0" err="1">
                <a:solidFill>
                  <a:srgbClr val="FF0000"/>
                </a:solidFill>
              </a:rPr>
              <a:t>Regulations</a:t>
            </a:r>
            <a:r>
              <a:rPr lang="lv-LV" sz="1200" i="0" baseline="0" dirty="0">
                <a:solidFill>
                  <a:srgbClr val="FF0000"/>
                </a:solidFill>
              </a:rPr>
              <a:t> </a:t>
            </a:r>
            <a:r>
              <a:rPr lang="lv-LV" sz="1200" i="0" baseline="0" dirty="0" err="1">
                <a:solidFill>
                  <a:srgbClr val="FF0000"/>
                </a:solidFill>
              </a:rPr>
              <a:t>and</a:t>
            </a:r>
            <a:r>
              <a:rPr lang="lv-LV" sz="1200" i="0" baseline="0" dirty="0">
                <a:solidFill>
                  <a:srgbClr val="FF0000"/>
                </a:solidFill>
              </a:rPr>
              <a:t> </a:t>
            </a:r>
            <a:r>
              <a:rPr lang="lv-LV" sz="1200" i="0" baseline="0" dirty="0" err="1">
                <a:solidFill>
                  <a:srgbClr val="FF0000"/>
                </a:solidFill>
              </a:rPr>
              <a:t>Technical</a:t>
            </a:r>
            <a:r>
              <a:rPr lang="lv-LV" sz="1200" i="0" baseline="0" dirty="0">
                <a:solidFill>
                  <a:srgbClr val="FF0000"/>
                </a:solidFill>
              </a:rPr>
              <a:t> </a:t>
            </a:r>
            <a:r>
              <a:rPr lang="lv-LV" sz="1200" i="0" baseline="0" dirty="0" err="1">
                <a:solidFill>
                  <a:srgbClr val="FF0000"/>
                </a:solidFill>
              </a:rPr>
              <a:t>Standards</a:t>
            </a:r>
            <a:r>
              <a:rPr lang="lv-LV" sz="1200" i="0" baseline="0" dirty="0">
                <a:solidFill>
                  <a:srgbClr val="FF0000"/>
                </a:solidFill>
              </a:rPr>
              <a:t>, </a:t>
            </a:r>
            <a:r>
              <a:rPr lang="lv-LV" sz="1200" i="0" baseline="0" dirty="0" err="1">
                <a:solidFill>
                  <a:srgbClr val="FF0000"/>
                </a:solidFill>
              </a:rPr>
              <a:t>with</a:t>
            </a:r>
            <a:r>
              <a:rPr lang="lv-LV" sz="1200" i="0" baseline="0" dirty="0">
                <a:solidFill>
                  <a:srgbClr val="FF0000"/>
                </a:solidFill>
              </a:rPr>
              <a:t> </a:t>
            </a:r>
            <a:r>
              <a:rPr lang="lv-LV" sz="1200" i="0" baseline="0" dirty="0" err="1">
                <a:solidFill>
                  <a:srgbClr val="FF0000"/>
                </a:solidFill>
              </a:rPr>
              <a:t>regard</a:t>
            </a:r>
            <a:r>
              <a:rPr lang="lv-LV" sz="1200" i="0" baseline="0" dirty="0">
                <a:solidFill>
                  <a:srgbClr val="FF0000"/>
                </a:solidFill>
              </a:rPr>
              <a:t> to </a:t>
            </a:r>
            <a:r>
              <a:rPr lang="lv-LV" sz="1200" i="0" baseline="0" dirty="0" err="1">
                <a:solidFill>
                  <a:srgbClr val="FF0000"/>
                </a:solidFill>
              </a:rPr>
              <a:t>priority</a:t>
            </a:r>
            <a:r>
              <a:rPr lang="lv-LV" sz="1200" i="0" baseline="0" dirty="0">
                <a:solidFill>
                  <a:srgbClr val="FF0000"/>
                </a:solidFill>
              </a:rPr>
              <a:t> </a:t>
            </a:r>
            <a:r>
              <a:rPr lang="lv-LV" sz="1200" i="0" baseline="0" dirty="0" err="1">
                <a:solidFill>
                  <a:srgbClr val="FF0000"/>
                </a:solidFill>
              </a:rPr>
              <a:t>sector</a:t>
            </a:r>
            <a:r>
              <a:rPr lang="lv-LV" sz="1200" i="0" baseline="0" dirty="0">
                <a:solidFill>
                  <a:srgbClr val="FF0000"/>
                </a:solidFill>
              </a:rPr>
              <a:t> Agro-</a:t>
            </a:r>
            <a:r>
              <a:rPr lang="lv-LV" sz="1200" i="0" baseline="0" dirty="0" err="1">
                <a:solidFill>
                  <a:srgbClr val="FF0000"/>
                </a:solidFill>
              </a:rPr>
              <a:t>food</a:t>
            </a:r>
            <a:r>
              <a:rPr lang="lv-LV" sz="1200" i="0" baseline="0" dirty="0">
                <a:solidFill>
                  <a:srgbClr val="FF0000"/>
                </a:solidFill>
              </a:rPr>
              <a:t> </a:t>
            </a:r>
            <a:r>
              <a:rPr lang="lv-LV" sz="1200" i="0" baseline="0" dirty="0" err="1">
                <a:solidFill>
                  <a:srgbClr val="FF0000"/>
                </a:solidFill>
              </a:rPr>
              <a:t>and</a:t>
            </a:r>
            <a:r>
              <a:rPr lang="lv-LV" sz="1200" i="0" baseline="0" dirty="0">
                <a:solidFill>
                  <a:srgbClr val="FF0000"/>
                </a:solidFill>
              </a:rPr>
              <a:t> </a:t>
            </a:r>
            <a:r>
              <a:rPr lang="lv-LV" sz="1200" i="0" baseline="0" dirty="0" err="1">
                <a:solidFill>
                  <a:srgbClr val="FF0000"/>
                </a:solidFill>
              </a:rPr>
              <a:t>food</a:t>
            </a:r>
            <a:r>
              <a:rPr lang="lv-LV" sz="1200" i="0" baseline="0" dirty="0">
                <a:solidFill>
                  <a:srgbClr val="FF0000"/>
                </a:solidFill>
              </a:rPr>
              <a:t> </a:t>
            </a:r>
            <a:r>
              <a:rPr lang="lv-LV" sz="1200" i="0" baseline="0" dirty="0" err="1">
                <a:solidFill>
                  <a:srgbClr val="FF0000"/>
                </a:solidFill>
              </a:rPr>
              <a:t>processing</a:t>
            </a:r>
            <a:r>
              <a:rPr lang="lv-LV" sz="1200" i="0" baseline="0" dirty="0">
                <a:solidFill>
                  <a:srgbClr val="FF0000"/>
                </a:solidFill>
              </a:rPr>
              <a:t> </a:t>
            </a:r>
            <a:r>
              <a:rPr lang="lv-LV" sz="1200" i="0" baseline="0" dirty="0" err="1">
                <a:solidFill>
                  <a:srgbClr val="FF0000"/>
                </a:solidFill>
              </a:rPr>
              <a:t>will</a:t>
            </a:r>
            <a:r>
              <a:rPr lang="lv-LV" sz="1200" i="0" baseline="0" dirty="0">
                <a:solidFill>
                  <a:srgbClr val="FF0000"/>
                </a:solidFill>
              </a:rPr>
              <a:t> </a:t>
            </a:r>
            <a:r>
              <a:rPr lang="lv-LV" sz="1200" i="0" baseline="0" dirty="0" err="1">
                <a:solidFill>
                  <a:srgbClr val="FF0000"/>
                </a:solidFill>
              </a:rPr>
              <a:t>be</a:t>
            </a:r>
            <a:r>
              <a:rPr lang="lv-LV" sz="1200" i="0" baseline="0" dirty="0">
                <a:solidFill>
                  <a:srgbClr val="FF0000"/>
                </a:solidFill>
              </a:rPr>
              <a:t> </a:t>
            </a:r>
            <a:r>
              <a:rPr lang="lv-LV" sz="1200" i="0" baseline="0" dirty="0" err="1">
                <a:solidFill>
                  <a:srgbClr val="FF0000"/>
                </a:solidFill>
              </a:rPr>
              <a:t>delivered</a:t>
            </a:r>
            <a:r>
              <a:rPr lang="lv-LV" sz="1200" i="0" baseline="0" dirty="0">
                <a:solidFill>
                  <a:srgbClr val="FF0000"/>
                </a:solidFill>
              </a:rPr>
              <a:t> to </a:t>
            </a:r>
            <a:r>
              <a:rPr lang="lv-LV" sz="1200" i="0" baseline="0" dirty="0" err="1">
                <a:solidFill>
                  <a:srgbClr val="FF0000"/>
                </a:solidFill>
              </a:rPr>
              <a:t>you</a:t>
            </a:r>
            <a:r>
              <a:rPr lang="lv-LV" sz="1200" i="0" baseline="0" dirty="0">
                <a:solidFill>
                  <a:srgbClr val="FF0000"/>
                </a:solidFill>
              </a:rPr>
              <a:t> </a:t>
            </a:r>
            <a:r>
              <a:rPr lang="lv-LV" sz="1200" i="0" baseline="0" dirty="0" err="1">
                <a:solidFill>
                  <a:srgbClr val="FF0000"/>
                </a:solidFill>
              </a:rPr>
              <a:t>by</a:t>
            </a:r>
            <a:r>
              <a:rPr lang="lv-LV" sz="1200" i="0" baseline="0" dirty="0">
                <a:solidFill>
                  <a:srgbClr val="FF0000"/>
                </a:solidFill>
              </a:rPr>
              <a:t> </a:t>
            </a:r>
            <a:r>
              <a:rPr lang="lv-LV" sz="1200" i="0" baseline="0" dirty="0" err="1">
                <a:solidFill>
                  <a:srgbClr val="FF0000"/>
                </a:solidFill>
              </a:rPr>
              <a:t>my</a:t>
            </a:r>
            <a:r>
              <a:rPr lang="lv-LV" sz="1200" i="0" baseline="0" dirty="0">
                <a:solidFill>
                  <a:srgbClr val="FF0000"/>
                </a:solidFill>
              </a:rPr>
              <a:t> </a:t>
            </a:r>
            <a:r>
              <a:rPr lang="lv-LV" sz="1200" i="0" baseline="0" dirty="0" err="1">
                <a:solidFill>
                  <a:srgbClr val="FF0000"/>
                </a:solidFill>
              </a:rPr>
              <a:t>collegue</a:t>
            </a:r>
            <a:r>
              <a:rPr lang="lv-LV" sz="1200" i="0" baseline="0" dirty="0">
                <a:solidFill>
                  <a:srgbClr val="FF0000"/>
                </a:solidFill>
              </a:rPr>
              <a:t> </a:t>
            </a:r>
            <a:r>
              <a:rPr lang="lv-LV" sz="1200" i="0" baseline="0" dirty="0" err="1">
                <a:solidFill>
                  <a:srgbClr val="FF0000"/>
                </a:solidFill>
              </a:rPr>
              <a:t>after</a:t>
            </a:r>
            <a:r>
              <a:rPr lang="lv-LV" sz="1200" i="0" baseline="0" dirty="0">
                <a:solidFill>
                  <a:srgbClr val="FF0000"/>
                </a:solidFill>
              </a:rPr>
              <a:t> </a:t>
            </a:r>
            <a:r>
              <a:rPr lang="lv-LV" sz="1200" i="0" baseline="0" dirty="0" err="1">
                <a:solidFill>
                  <a:srgbClr val="FF0000"/>
                </a:solidFill>
              </a:rPr>
              <a:t>the</a:t>
            </a:r>
            <a:r>
              <a:rPr lang="lv-LV" sz="1200" i="0" baseline="0" dirty="0">
                <a:solidFill>
                  <a:srgbClr val="FF0000"/>
                </a:solidFill>
              </a:rPr>
              <a:t> </a:t>
            </a:r>
            <a:r>
              <a:rPr lang="lv-LV" sz="1200" i="0" baseline="0" dirty="0" err="1">
                <a:solidFill>
                  <a:srgbClr val="FF0000"/>
                </a:solidFill>
              </a:rPr>
              <a:t>lunch</a:t>
            </a:r>
            <a:r>
              <a:rPr lang="lv-LV" sz="1200" i="0" baseline="0" dirty="0">
                <a:solidFill>
                  <a:srgbClr val="FF0000"/>
                </a:solidFill>
              </a:rPr>
              <a:t>. </a:t>
            </a:r>
            <a:r>
              <a:rPr lang="lv-LV" sz="1200" i="0" baseline="0" dirty="0" err="1">
                <a:solidFill>
                  <a:srgbClr val="FF0000"/>
                </a:solidFill>
              </a:rPr>
              <a:t>So</a:t>
            </a:r>
            <a:r>
              <a:rPr lang="lv-LV" sz="1200" i="0" baseline="0" dirty="0">
                <a:solidFill>
                  <a:srgbClr val="FF0000"/>
                </a:solidFill>
              </a:rPr>
              <a:t> </a:t>
            </a:r>
            <a:r>
              <a:rPr lang="lv-LV" sz="1200" i="0" baseline="0" dirty="0" err="1">
                <a:solidFill>
                  <a:srgbClr val="FF0000"/>
                </a:solidFill>
              </a:rPr>
              <a:t>this</a:t>
            </a:r>
            <a:r>
              <a:rPr lang="lv-LV" sz="1200" i="0" baseline="0" dirty="0">
                <a:solidFill>
                  <a:srgbClr val="FF0000"/>
                </a:solidFill>
              </a:rPr>
              <a:t> </a:t>
            </a:r>
            <a:r>
              <a:rPr lang="lv-LV" sz="1200" i="0" baseline="0" dirty="0" err="1">
                <a:solidFill>
                  <a:srgbClr val="FF0000"/>
                </a:solidFill>
              </a:rPr>
              <a:t>is</a:t>
            </a:r>
            <a:r>
              <a:rPr lang="lv-LV" sz="1200" i="0" baseline="0" dirty="0">
                <a:solidFill>
                  <a:srgbClr val="FF0000"/>
                </a:solidFill>
              </a:rPr>
              <a:t> </a:t>
            </a:r>
            <a:r>
              <a:rPr lang="lv-LV" sz="1200" i="0" baseline="0" dirty="0" err="1">
                <a:solidFill>
                  <a:srgbClr val="FF0000"/>
                </a:solidFill>
              </a:rPr>
              <a:t>very</a:t>
            </a:r>
            <a:r>
              <a:rPr lang="lv-LV" sz="1200" i="0" baseline="0" dirty="0">
                <a:solidFill>
                  <a:srgbClr val="FF0000"/>
                </a:solidFill>
              </a:rPr>
              <a:t> </a:t>
            </a:r>
            <a:r>
              <a:rPr lang="lv-LV" sz="1200" i="0" baseline="0" dirty="0" err="1">
                <a:solidFill>
                  <a:srgbClr val="FF0000"/>
                </a:solidFill>
              </a:rPr>
              <a:t>important</a:t>
            </a:r>
            <a:r>
              <a:rPr lang="lv-LV" sz="1200" i="0" baseline="0" dirty="0">
                <a:solidFill>
                  <a:srgbClr val="FF0000"/>
                </a:solidFill>
              </a:rPr>
              <a:t> </a:t>
            </a:r>
            <a:r>
              <a:rPr lang="lv-LV" sz="1200" i="0" baseline="0" dirty="0" err="1">
                <a:solidFill>
                  <a:srgbClr val="FF0000"/>
                </a:solidFill>
              </a:rPr>
              <a:t>topic</a:t>
            </a:r>
            <a:r>
              <a:rPr lang="lv-LV" sz="1200" i="0" baseline="0" dirty="0">
                <a:solidFill>
                  <a:srgbClr val="FF0000"/>
                </a:solidFill>
              </a:rPr>
              <a:t> </a:t>
            </a:r>
            <a:r>
              <a:rPr lang="lv-LV" sz="1200" i="0" baseline="0" dirty="0" err="1">
                <a:solidFill>
                  <a:srgbClr val="FF0000"/>
                </a:solidFill>
              </a:rPr>
              <a:t>that</a:t>
            </a:r>
            <a:r>
              <a:rPr lang="lv-LV" sz="1200" i="0" baseline="0" dirty="0">
                <a:solidFill>
                  <a:srgbClr val="FF0000"/>
                </a:solidFill>
              </a:rPr>
              <a:t> </a:t>
            </a:r>
            <a:r>
              <a:rPr lang="lv-LV" sz="1200" i="0" baseline="0" dirty="0" err="1">
                <a:solidFill>
                  <a:srgbClr val="FF0000"/>
                </a:solidFill>
              </a:rPr>
              <a:t>will</a:t>
            </a:r>
            <a:r>
              <a:rPr lang="lv-LV" sz="1200" i="0" baseline="0" dirty="0">
                <a:solidFill>
                  <a:srgbClr val="FF0000"/>
                </a:solidFill>
              </a:rPr>
              <a:t> </a:t>
            </a:r>
            <a:r>
              <a:rPr lang="lv-LV" sz="1200" i="0" baseline="0" dirty="0" err="1">
                <a:solidFill>
                  <a:srgbClr val="FF0000"/>
                </a:solidFill>
              </a:rPr>
              <a:t>bear</a:t>
            </a:r>
            <a:r>
              <a:rPr lang="lv-LV" sz="1200" i="0" baseline="0" dirty="0">
                <a:solidFill>
                  <a:srgbClr val="FF0000"/>
                </a:solidFill>
              </a:rPr>
              <a:t> </a:t>
            </a:r>
            <a:r>
              <a:rPr lang="lv-LV" sz="1200" i="0" baseline="0" dirty="0" err="1">
                <a:solidFill>
                  <a:srgbClr val="FF0000"/>
                </a:solidFill>
              </a:rPr>
              <a:t>significant</a:t>
            </a:r>
            <a:r>
              <a:rPr lang="lv-LV" sz="1200" i="0" baseline="0" dirty="0">
                <a:solidFill>
                  <a:srgbClr val="FF0000"/>
                </a:solidFill>
              </a:rPr>
              <a:t> </a:t>
            </a:r>
            <a:r>
              <a:rPr lang="lv-LV" sz="1200" i="0" baseline="0" dirty="0" err="1">
                <a:solidFill>
                  <a:srgbClr val="FF0000"/>
                </a:solidFill>
              </a:rPr>
              <a:t>investments</a:t>
            </a:r>
            <a:r>
              <a:rPr lang="lv-LV" sz="1200" i="0" baseline="0" dirty="0">
                <a:solidFill>
                  <a:srgbClr val="FF0000"/>
                </a:solidFill>
              </a:rPr>
              <a:t> </a:t>
            </a:r>
            <a:r>
              <a:rPr lang="lv-LV" sz="1200" i="0" baseline="0" dirty="0" err="1">
                <a:solidFill>
                  <a:srgbClr val="FF0000"/>
                </a:solidFill>
              </a:rPr>
              <a:t>for</a:t>
            </a:r>
            <a:r>
              <a:rPr lang="lv-LV" sz="1200" i="0" baseline="0" dirty="0">
                <a:solidFill>
                  <a:srgbClr val="FF0000"/>
                </a:solidFill>
              </a:rPr>
              <a:t> </a:t>
            </a:r>
            <a:r>
              <a:rPr lang="lv-LV" sz="1200" i="0" baseline="0" dirty="0" err="1">
                <a:solidFill>
                  <a:srgbClr val="FF0000"/>
                </a:solidFill>
              </a:rPr>
              <a:t>SMEs</a:t>
            </a:r>
            <a:r>
              <a:rPr lang="lv-LV" sz="1200" i="0" baseline="0" dirty="0">
                <a:solidFill>
                  <a:srgbClr val="FF0000"/>
                </a:solidFill>
              </a:rPr>
              <a:t>.</a:t>
            </a:r>
            <a:endParaRPr lang="en-US" sz="1200" i="0" dirty="0">
              <a:solidFill>
                <a:srgbClr val="FF0000"/>
              </a:solidFill>
            </a:endParaRPr>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39</a:t>
            </a:fld>
            <a:endParaRPr lang="en-GB"/>
          </a:p>
        </p:txBody>
      </p:sp>
    </p:spTree>
    <p:extLst>
      <p:ext uri="{BB962C8B-B14F-4D97-AF65-F5344CB8AC3E}">
        <p14:creationId xmlns:p14="http://schemas.microsoft.com/office/powerpoint/2010/main" val="3611378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Instruments</a:t>
            </a:r>
          </a:p>
          <a:p>
            <a:r>
              <a:rPr lang="en-US" dirty="0"/>
              <a:t>Technical Assistance Instruments</a:t>
            </a:r>
            <a:endParaRPr lang="lv-LV" dirty="0"/>
          </a:p>
          <a:p>
            <a:endParaRPr lang="lv-LV" dirty="0"/>
          </a:p>
          <a:p>
            <a:r>
              <a:rPr lang="lv-LV" dirty="0"/>
              <a:t>DCFTA </a:t>
            </a:r>
            <a:r>
              <a:rPr lang="lv-LV" dirty="0" err="1"/>
              <a:t>facility</a:t>
            </a:r>
            <a:r>
              <a:rPr lang="lv-LV" dirty="0"/>
              <a:t>: </a:t>
            </a:r>
            <a:r>
              <a:rPr lang="en-US" dirty="0"/>
              <a:t>http://www.psddc.org/sites/default/files/subweb/the_dcfta_facility_-_17102014.pdf</a:t>
            </a: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43</a:t>
            </a:fld>
            <a:endParaRPr lang="en-GB"/>
          </a:p>
        </p:txBody>
      </p:sp>
    </p:spTree>
    <p:extLst>
      <p:ext uri="{BB962C8B-B14F-4D97-AF65-F5344CB8AC3E}">
        <p14:creationId xmlns:p14="http://schemas.microsoft.com/office/powerpoint/2010/main" val="265397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Policy advice</a:t>
            </a:r>
            <a:r>
              <a:rPr lang="en-US" sz="1300" dirty="0"/>
              <a:t>: Includes policy development and policy monitoring, which refers in general to strategic planning and development of a policy strategy, legal frameworks. Also often includes institutional frameworks and networks, the provision of advice to governments at all levels on the drafting of legal and regulatory acts, the organization of a public hearing process in the course of a policy development process and also the development of action plans or road maps, design and monitoring of policy implementation framework, the identification and allocation of human and financial resources and other related activities. It is often aimed at improving the business or investment environment, which includes the simplification of the regulatory system or developing a conducive or enabling business environment; it can include also advice on implementation of policy actions. </a:t>
            </a:r>
          </a:p>
          <a:p>
            <a:r>
              <a:rPr lang="en-US" sz="1300" b="1" dirty="0"/>
              <a:t>Institution building </a:t>
            </a:r>
            <a:r>
              <a:rPr lang="en-US" sz="1300" dirty="0"/>
              <a:t>(including institution set-up and development): Includes activities related to building administrative capacities and improving administrative processes within an institution or to design or re-organize an institution, a set of institutions, an institutional network or even an institutional framework aimed at improving the effectiveness and efficiency of the staff within an institution, the performance of the institution as such or the services provided by an institution; activities related to institutional building include e.g. institutional reviews and analyses, design of </a:t>
            </a:r>
            <a:r>
              <a:rPr lang="en-US" sz="1300" dirty="0" err="1"/>
              <a:t>organisational</a:t>
            </a:r>
            <a:r>
              <a:rPr lang="en-US" sz="1300" dirty="0"/>
              <a:t> structures, (re-)definition of visions, missions, institutional values, roles, functions, job profiles, skills and staffing requirements, staffing concepts, skill development programs, staff assessment systems, communication systems, information management systems, performance measurement systems, financial requirements, resource allocation, budget development, etc. </a:t>
            </a:r>
          </a:p>
          <a:p>
            <a:r>
              <a:rPr lang="en-US" sz="1300" b="1" dirty="0"/>
              <a:t>Business Development Services</a:t>
            </a:r>
            <a:r>
              <a:rPr lang="en-US" sz="1300" dirty="0"/>
              <a:t>: Includes services provided often by business service providers, consultants or business support institutions to (small) firms to overcome internal and external constraints thus improving and enhancing firms’ performance and foster their growth; such services are delivered manly through training, counselling, advice, information provision, technical support (e.g. technology development and transfer); business services can take a great variety of forms, but the most common services include: </a:t>
            </a:r>
          </a:p>
          <a:p>
            <a:r>
              <a:rPr lang="en-US" sz="1300" i="1" dirty="0"/>
              <a:t>Project or business development planning</a:t>
            </a:r>
            <a:r>
              <a:rPr lang="en-US" sz="1300" dirty="0"/>
              <a:t>: Business and strategic planning, expansion/diversification planning, cost analysis, financial management, management support </a:t>
            </a:r>
          </a:p>
          <a:p>
            <a:r>
              <a:rPr lang="en-US" sz="1300" i="1" dirty="0"/>
              <a:t>Business </a:t>
            </a:r>
            <a:r>
              <a:rPr lang="en-US" sz="1300" i="1" dirty="0" err="1"/>
              <a:t>reorganisation</a:t>
            </a:r>
            <a:r>
              <a:rPr lang="en-US" sz="1300" i="1" dirty="0"/>
              <a:t> / restructuring</a:t>
            </a:r>
            <a:r>
              <a:rPr lang="en-US" sz="1300" dirty="0"/>
              <a:t>: </a:t>
            </a:r>
            <a:r>
              <a:rPr lang="en-US" sz="1300" dirty="0" err="1"/>
              <a:t>Organisational</a:t>
            </a:r>
            <a:r>
              <a:rPr lang="en-US" sz="1300" dirty="0"/>
              <a:t> development, HR management, sales/distribution system, logistics management </a:t>
            </a:r>
          </a:p>
          <a:p>
            <a:r>
              <a:rPr lang="en-US" sz="1300" i="1" dirty="0"/>
              <a:t>Market analysis and pla</a:t>
            </a:r>
            <a:r>
              <a:rPr lang="en-US" sz="1300" dirty="0"/>
              <a:t>nning: Market research, survey, strategy development, branding, promotional material, web site design </a:t>
            </a:r>
          </a:p>
          <a:p>
            <a:r>
              <a:rPr lang="en-US" sz="1300" i="1" dirty="0"/>
              <a:t>Partner search and business linkages</a:t>
            </a:r>
            <a:r>
              <a:rPr lang="en-US" sz="1300" dirty="0"/>
              <a:t>: Supplier / investor / customer search, procurement management </a:t>
            </a:r>
          </a:p>
          <a:p>
            <a:r>
              <a:rPr lang="en-US" sz="1300" i="1" dirty="0"/>
              <a:t>Technology advice</a:t>
            </a:r>
            <a:r>
              <a:rPr lang="en-US" sz="1300" dirty="0"/>
              <a:t>: IT infrastructure design; planning / set-up of financial &amp; management information systems, engineering studies </a:t>
            </a:r>
          </a:p>
          <a:p>
            <a:r>
              <a:rPr lang="en-US" sz="1300" i="1" dirty="0"/>
              <a:t>Energy efficiency and quality management / certification</a:t>
            </a:r>
            <a:r>
              <a:rPr lang="en-US" sz="1300" dirty="0"/>
              <a:t>: Energy audit, environmental impact assessment; ISO 9000 – 27000; Hazard Analysis Critical Control Point (HACCP) </a:t>
            </a:r>
          </a:p>
          <a:p>
            <a:r>
              <a:rPr lang="en-US" sz="1300" b="1" dirty="0"/>
              <a:t>Capacity building</a:t>
            </a:r>
            <a:r>
              <a:rPr lang="en-US" sz="1300" dirty="0"/>
              <a:t>: this is closely related to institutional development, as well as business advice, and is defined as the process through which individuals, firms, business service providers, business support </a:t>
            </a:r>
            <a:r>
              <a:rPr lang="en-US" sz="1300" dirty="0" err="1"/>
              <a:t>organisations</a:t>
            </a:r>
            <a:r>
              <a:rPr lang="en-US" sz="1300" dirty="0"/>
              <a:t>, institutions and public institutions enhance their knowledge on certain topics and increase their ability to perform their functions more effectively, efficiently and sustainably. It can take the form of one-to-one training e.g. applying coaching or mentoring methodologies, class room trainings, seminars, workshop, round tables and includes formal training as well as informal training. </a:t>
            </a:r>
          </a:p>
          <a:p>
            <a:r>
              <a:rPr lang="en-US" sz="1300" b="1" dirty="0"/>
              <a:t>Other services</a:t>
            </a:r>
            <a:r>
              <a:rPr lang="en-US" sz="1300" dirty="0"/>
              <a:t>: including </a:t>
            </a:r>
          </a:p>
          <a:p>
            <a:r>
              <a:rPr lang="en-US" sz="1300" dirty="0"/>
              <a:t>Public relations and awareness creation activities </a:t>
            </a:r>
          </a:p>
          <a:p>
            <a:r>
              <a:rPr lang="en-US" sz="1300" dirty="0"/>
              <a:t>Accounting and auditing support </a:t>
            </a:r>
            <a:endParaRPr lang="lv-LV" sz="1300" dirty="0"/>
          </a:p>
          <a:p>
            <a:r>
              <a:rPr lang="en-US" sz="1300" dirty="0"/>
              <a:t>Taxation support / simplification </a:t>
            </a:r>
          </a:p>
          <a:p>
            <a:r>
              <a:rPr lang="en-US" sz="1300" dirty="0"/>
              <a:t>Agricultural Extension Services and Seed Supply </a:t>
            </a:r>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44</a:t>
            </a:fld>
            <a:endParaRPr lang="en-GB"/>
          </a:p>
        </p:txBody>
      </p:sp>
    </p:spTree>
    <p:extLst>
      <p:ext uri="{BB962C8B-B14F-4D97-AF65-F5344CB8AC3E}">
        <p14:creationId xmlns:p14="http://schemas.microsoft.com/office/powerpoint/2010/main" val="79080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sz="1300" dirty="0"/>
              <a:t>Of the 16 ENP countries</a:t>
            </a:r>
            <a:r>
              <a:rPr lang="lv-LV" sz="1300" dirty="0"/>
              <a:t> </a:t>
            </a:r>
            <a:r>
              <a:rPr lang="en-US" sz="1300" dirty="0"/>
              <a:t>12 are fully participating as partners in the ENP, having agreed on ENP action plans</a:t>
            </a:r>
            <a:r>
              <a:rPr lang="lv-LV" sz="1300" dirty="0"/>
              <a:t>.</a:t>
            </a:r>
          </a:p>
          <a:p>
            <a:pPr defTabSz="990478">
              <a:defRPr/>
            </a:pPr>
            <a:r>
              <a:rPr lang="lv-LV" sz="1300" dirty="0" err="1"/>
              <a:t>Ukraine</a:t>
            </a:r>
            <a:r>
              <a:rPr lang="lv-LV" sz="1300" dirty="0"/>
              <a:t>:</a:t>
            </a:r>
            <a:r>
              <a:rPr lang="lv-LV" sz="1300" baseline="0" dirty="0"/>
              <a:t> </a:t>
            </a:r>
            <a:r>
              <a:rPr lang="lv-LV" sz="1300" baseline="0" dirty="0" err="1"/>
              <a:t>in</a:t>
            </a:r>
            <a:r>
              <a:rPr lang="lv-LV" sz="1300" baseline="0" dirty="0"/>
              <a:t> </a:t>
            </a:r>
            <a:r>
              <a:rPr lang="lv-LV" sz="1300" baseline="0" dirty="0" err="1"/>
              <a:t>presentation</a:t>
            </a:r>
            <a:r>
              <a:rPr lang="lv-LV" sz="1300" baseline="0" dirty="0"/>
              <a:t> </a:t>
            </a:r>
            <a:r>
              <a:rPr lang="lv-LV" sz="1300" baseline="0" dirty="0" err="1"/>
              <a:t>is</a:t>
            </a:r>
            <a:r>
              <a:rPr lang="lv-LV" sz="1300" baseline="0" dirty="0"/>
              <a:t> </a:t>
            </a:r>
            <a:r>
              <a:rPr lang="lv-LV" sz="1300" baseline="0" dirty="0" err="1"/>
              <a:t>link</a:t>
            </a:r>
            <a:r>
              <a:rPr lang="lv-LV" sz="1300" baseline="0" dirty="0"/>
              <a:t> to </a:t>
            </a:r>
            <a:r>
              <a:rPr lang="lv-LV" sz="1300" baseline="0" dirty="0" err="1"/>
              <a:t>updated</a:t>
            </a:r>
            <a:r>
              <a:rPr lang="lv-LV" sz="1300" baseline="0" dirty="0"/>
              <a:t> </a:t>
            </a:r>
            <a:r>
              <a:rPr lang="lv-LV" sz="1300" baseline="0" dirty="0" err="1"/>
              <a:t>plan</a:t>
            </a:r>
            <a:r>
              <a:rPr lang="lv-LV" sz="1300" baseline="0" dirty="0"/>
              <a:t>. </a:t>
            </a:r>
            <a:r>
              <a:rPr lang="lv-LV" sz="1300" baseline="0" dirty="0" err="1"/>
              <a:t>Original</a:t>
            </a:r>
            <a:r>
              <a:rPr lang="lv-LV" sz="1300" baseline="0" dirty="0"/>
              <a:t> </a:t>
            </a:r>
            <a:r>
              <a:rPr lang="lv-LV" sz="1300" baseline="0" dirty="0" err="1"/>
              <a:t>plan</a:t>
            </a:r>
            <a:r>
              <a:rPr lang="lv-LV" sz="1300" baseline="0" dirty="0"/>
              <a:t> </a:t>
            </a:r>
            <a:r>
              <a:rPr lang="lv-LV" sz="1300" baseline="0" dirty="0" err="1"/>
              <a:t>can</a:t>
            </a:r>
            <a:r>
              <a:rPr lang="lv-LV" sz="1300" baseline="0" dirty="0"/>
              <a:t> </a:t>
            </a:r>
            <a:r>
              <a:rPr lang="lv-LV" sz="1300" baseline="0" dirty="0" err="1"/>
              <a:t>be</a:t>
            </a:r>
            <a:r>
              <a:rPr lang="lv-LV" sz="1300" baseline="0" dirty="0"/>
              <a:t> </a:t>
            </a:r>
            <a:r>
              <a:rPr lang="lv-LV" sz="1300" baseline="0" dirty="0" err="1"/>
              <a:t>founf</a:t>
            </a:r>
            <a:r>
              <a:rPr lang="lv-LV" sz="1300" baseline="0" dirty="0"/>
              <a:t>: http://eeas.europa.eu/enp/pdf/pdf/action_plans/2010_eu_ukraine_association_agenda_en.pdf</a:t>
            </a:r>
          </a:p>
          <a:p>
            <a:pPr defTabSz="990478">
              <a:defRPr/>
            </a:pPr>
            <a:endParaRPr lang="lv-LV" sz="1300" baseline="0" dirty="0"/>
          </a:p>
          <a:p>
            <a:pPr marL="0" marR="0" indent="0" algn="l" defTabSz="990478"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Arial" charset="0"/>
              </a:rPr>
              <a:t>Belarus is covered by the </a:t>
            </a:r>
            <a:r>
              <a:rPr lang="en-US" sz="1200" b="1" i="0" u="none" strike="noStrike" kern="1200" dirty="0">
                <a:solidFill>
                  <a:schemeClr val="tx1"/>
                </a:solidFill>
                <a:effectLst/>
                <a:latin typeface="Arial" charset="0"/>
                <a:ea typeface="+mn-ea"/>
                <a:cs typeface="Arial" charset="0"/>
                <a:hlinkClick r:id="rId3" tooltip="European Neighbourhood Policy"/>
              </a:rPr>
              <a:t>European </a:t>
            </a:r>
            <a:r>
              <a:rPr lang="en-US" sz="1200" b="1" i="0" u="none" strike="noStrike" kern="1200" dirty="0" err="1">
                <a:solidFill>
                  <a:schemeClr val="tx1"/>
                </a:solidFill>
                <a:effectLst/>
                <a:latin typeface="Arial" charset="0"/>
                <a:ea typeface="+mn-ea"/>
                <a:cs typeface="Arial" charset="0"/>
                <a:hlinkClick r:id="rId3" tooltip="European Neighbourhood Policy"/>
              </a:rPr>
              <a:t>Neighbourhood</a:t>
            </a:r>
            <a:r>
              <a:rPr lang="en-US" sz="1200" b="1" i="0" u="none" strike="noStrike" kern="1200" dirty="0">
                <a:solidFill>
                  <a:schemeClr val="tx1"/>
                </a:solidFill>
                <a:effectLst/>
                <a:latin typeface="Arial" charset="0"/>
                <a:ea typeface="+mn-ea"/>
                <a:cs typeface="Arial" charset="0"/>
                <a:hlinkClick r:id="rId3" tooltip="European Neighbourhood Policy"/>
              </a:rPr>
              <a:t> Policy</a:t>
            </a:r>
            <a:r>
              <a:rPr lang="en-US" sz="1200" b="1" i="0" kern="1200" dirty="0">
                <a:solidFill>
                  <a:schemeClr val="tx1"/>
                </a:solidFill>
                <a:effectLst/>
                <a:latin typeface="Arial" charset="0"/>
                <a:ea typeface="+mn-ea"/>
                <a:cs typeface="Arial" charset="0"/>
              </a:rPr>
              <a:t>  </a:t>
            </a:r>
            <a:r>
              <a:rPr lang="en-US" sz="1200" b="0" i="0" kern="1200" dirty="0">
                <a:solidFill>
                  <a:schemeClr val="tx1"/>
                </a:solidFill>
                <a:effectLst/>
                <a:latin typeface="Arial" charset="0"/>
                <a:ea typeface="+mn-ea"/>
                <a:cs typeface="Arial" charset="0"/>
              </a:rPr>
              <a:t>but, in view of the political situation, no action plan is yet in place.</a:t>
            </a:r>
          </a:p>
          <a:p>
            <a:pPr defTabSz="990478">
              <a:defRPr/>
            </a:pPr>
            <a:endParaRPr lang="en-US" sz="1300"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4</a:t>
            </a:fld>
            <a:endParaRPr lang="en-GB"/>
          </a:p>
        </p:txBody>
      </p:sp>
    </p:spTree>
    <p:extLst>
      <p:ext uri="{BB962C8B-B14F-4D97-AF65-F5344CB8AC3E}">
        <p14:creationId xmlns:p14="http://schemas.microsoft.com/office/powerpoint/2010/main" val="2381921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sz="1300" i="1" dirty="0" err="1"/>
              <a:t>Taiex</a:t>
            </a:r>
            <a:r>
              <a:rPr lang="en-US" sz="1300" i="1" dirty="0"/>
              <a:t>, Twinning </a:t>
            </a:r>
            <a:r>
              <a:rPr lang="en-US" sz="1300" dirty="0"/>
              <a:t>were originally created as tools for approximation process of future </a:t>
            </a:r>
            <a:r>
              <a:rPr lang="lv-LV" sz="1300" dirty="0" err="1"/>
              <a:t>member</a:t>
            </a:r>
            <a:r>
              <a:rPr lang="lv-LV" sz="1300" dirty="0"/>
              <a:t> </a:t>
            </a:r>
            <a:r>
              <a:rPr lang="lv-LV" sz="1300" dirty="0" err="1"/>
              <a:t>states</a:t>
            </a:r>
            <a:r>
              <a:rPr lang="lv-LV" sz="1300" dirty="0"/>
              <a:t> to p</a:t>
            </a:r>
            <a:r>
              <a:rPr lang="en-US" sz="1300" dirty="0" err="1"/>
              <a:t>rovide</a:t>
            </a:r>
            <a:r>
              <a:rPr lang="en-US" sz="1300" dirty="0"/>
              <a:t> support </a:t>
            </a:r>
            <a:r>
              <a:rPr lang="en-US" sz="1300" b="1" dirty="0"/>
              <a:t>including technical assistance and twinning to meet </a:t>
            </a:r>
            <a:r>
              <a:rPr lang="en-US" sz="1300" dirty="0"/>
              <a:t>EU norms and standards, and targeted advice and support for legislative approximation</a:t>
            </a: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45</a:t>
            </a:fld>
            <a:endParaRPr lang="en-GB"/>
          </a:p>
        </p:txBody>
      </p:sp>
    </p:spTree>
    <p:extLst>
      <p:ext uri="{BB962C8B-B14F-4D97-AF65-F5344CB8AC3E}">
        <p14:creationId xmlns:p14="http://schemas.microsoft.com/office/powerpoint/2010/main" val="1351178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Twinning is a EU instrument for institutional cooperation between Public Administrations of EU Member States and of beneficiary countries. </a:t>
            </a:r>
            <a:endParaRPr lang="lv-LV" sz="1300" dirty="0"/>
          </a:p>
          <a:p>
            <a:r>
              <a:rPr lang="en-US" sz="1300" dirty="0"/>
              <a:t>It was originally designed in 1998 to help candidate countries of the time to acquire the necessary skills and experience to adopt, implement and enforce EU legislation</a:t>
            </a:r>
          </a:p>
          <a:p>
            <a:r>
              <a:rPr lang="en-US" sz="1300" dirty="0"/>
              <a:t>Beneficiaries include candidate countries and potential candidates to EU membership, as well as countries covered by the ENP</a:t>
            </a:r>
          </a:p>
          <a:p>
            <a:endParaRPr lang="en-US" sz="1300" dirty="0"/>
          </a:p>
          <a:p>
            <a:r>
              <a:rPr lang="en-US" sz="1300" dirty="0"/>
              <a:t>Recipients of the Twinning instrument under the ENP are:</a:t>
            </a:r>
          </a:p>
          <a:p>
            <a:r>
              <a:rPr lang="en-US" sz="1300" dirty="0" err="1"/>
              <a:t>ENISouth</a:t>
            </a:r>
            <a:r>
              <a:rPr lang="en-US" sz="1300" dirty="0"/>
              <a:t>: Algeria, Egypt, Israel, Jordan, Lebanon, Morocco, Tunisia</a:t>
            </a:r>
          </a:p>
          <a:p>
            <a:r>
              <a:rPr lang="en-US" sz="1300" dirty="0" err="1"/>
              <a:t>ENIEast</a:t>
            </a:r>
            <a:r>
              <a:rPr lang="en-US" sz="1300" dirty="0"/>
              <a:t>: </a:t>
            </a:r>
            <a:r>
              <a:rPr lang="en-US" sz="1300" b="1" dirty="0"/>
              <a:t>Armenia, Azerbaijan, Georgia, Moldova, Ukraine</a:t>
            </a:r>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46</a:t>
            </a:fld>
            <a:endParaRPr lang="en-GB"/>
          </a:p>
        </p:txBody>
      </p:sp>
    </p:spTree>
    <p:extLst>
      <p:ext uri="{BB962C8B-B14F-4D97-AF65-F5344CB8AC3E}">
        <p14:creationId xmlns:p14="http://schemas.microsoft.com/office/powerpoint/2010/main" val="3206201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TAIEX - </a:t>
            </a:r>
            <a:r>
              <a:rPr lang="en-US" sz="1300" dirty="0"/>
              <a:t>Technical Assistance and Information Exchange instrument of the European Commission</a:t>
            </a:r>
            <a:r>
              <a:rPr lang="lv-LV" sz="1300" dirty="0"/>
              <a:t> </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47</a:t>
            </a:fld>
            <a:endParaRPr lang="en-GB"/>
          </a:p>
        </p:txBody>
      </p:sp>
    </p:spTree>
    <p:extLst>
      <p:ext uri="{BB962C8B-B14F-4D97-AF65-F5344CB8AC3E}">
        <p14:creationId xmlns:p14="http://schemas.microsoft.com/office/powerpoint/2010/main" val="1768848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a:solidFill>
                  <a:schemeClr val="tx1"/>
                </a:solidFill>
                <a:effectLst/>
                <a:latin typeface="Arial" charset="0"/>
                <a:ea typeface="+mn-ea"/>
                <a:cs typeface="Arial" charset="0"/>
              </a:rPr>
              <a:t>T</a:t>
            </a:r>
            <a:r>
              <a:rPr lang="en-US" sz="1200" kern="1200" dirty="0">
                <a:solidFill>
                  <a:schemeClr val="tx1"/>
                </a:solidFill>
                <a:effectLst/>
                <a:latin typeface="Arial" charset="0"/>
                <a:ea typeface="+mn-ea"/>
                <a:cs typeface="Arial" charset="0"/>
              </a:rPr>
              <a:t>he European </a:t>
            </a:r>
            <a:r>
              <a:rPr lang="en-US" sz="1200" kern="1200" dirty="0" err="1">
                <a:solidFill>
                  <a:schemeClr val="tx1"/>
                </a:solidFill>
                <a:effectLst/>
                <a:latin typeface="Arial" charset="0"/>
                <a:ea typeface="+mn-ea"/>
                <a:cs typeface="Arial" charset="0"/>
              </a:rPr>
              <a:t>Neighbourhood</a:t>
            </a:r>
            <a:r>
              <a:rPr lang="en-US" sz="1200" kern="1200" dirty="0">
                <a:solidFill>
                  <a:schemeClr val="tx1"/>
                </a:solidFill>
                <a:effectLst/>
                <a:latin typeface="Arial" charset="0"/>
                <a:ea typeface="+mn-ea"/>
                <a:cs typeface="Arial" charset="0"/>
              </a:rPr>
              <a:t> Policy (ENP) was developed in the context of the EU´s 2004 </a:t>
            </a:r>
            <a:r>
              <a:rPr lang="en-US" sz="1200" kern="1200" dirty="0" err="1">
                <a:solidFill>
                  <a:schemeClr val="tx1"/>
                </a:solidFill>
                <a:effectLst/>
                <a:latin typeface="Arial" charset="0"/>
                <a:ea typeface="+mn-ea"/>
                <a:cs typeface="Arial" charset="0"/>
              </a:rPr>
              <a:t>neighbourhood</a:t>
            </a:r>
            <a:r>
              <a:rPr lang="en-US" sz="1200" kern="1200" dirty="0">
                <a:solidFill>
                  <a:schemeClr val="tx1"/>
                </a:solidFill>
                <a:effectLst/>
                <a:latin typeface="Arial" charset="0"/>
                <a:ea typeface="+mn-ea"/>
                <a:cs typeface="Arial" charset="0"/>
              </a:rPr>
              <a:t>-enlargement</a:t>
            </a:r>
          </a:p>
          <a:p>
            <a:r>
              <a:rPr lang="en-US" sz="1200" kern="1200" dirty="0">
                <a:solidFill>
                  <a:schemeClr val="tx1"/>
                </a:solidFill>
                <a:effectLst/>
                <a:latin typeface="Arial" charset="0"/>
                <a:ea typeface="+mn-ea"/>
                <a:cs typeface="Arial" charset="0"/>
              </a:rPr>
              <a:t>The countries covered by the ENP are Algeria, Armenia, Azerbaijan, Belarus, Egypt, Georgia, Israel, Jordan, Lebanon, Libya, Moldova, Morocco, the Palestinian Authority, Syria, Tunisia, Ukraine. </a:t>
            </a:r>
            <a:endParaRPr lang="lv-LV"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The TAIEX instrument is one tool now available to these countries offering short-term technical assistance much in the same way as to other beneficiary countries. The legal basis for extending TAIEX operations to those countries is Council Decision (206/62/EC) under which the TAIEX instrument will provide targeted assistance to aid the partner countries in understanding and drafting legislation related to the action plans or to the National Indicative </a:t>
            </a:r>
            <a:r>
              <a:rPr lang="en-US" sz="1200" kern="1200" dirty="0" err="1">
                <a:solidFill>
                  <a:schemeClr val="tx1"/>
                </a:solidFill>
                <a:effectLst/>
                <a:latin typeface="Arial" charset="0"/>
                <a:ea typeface="+mn-ea"/>
                <a:cs typeface="Arial" charset="0"/>
              </a:rPr>
              <a:t>Programmes</a:t>
            </a:r>
            <a:r>
              <a:rPr lang="en-US" sz="1200" kern="1200" dirty="0">
                <a:solidFill>
                  <a:schemeClr val="tx1"/>
                </a:solidFill>
                <a:effectLst/>
                <a:latin typeface="Arial" charset="0"/>
                <a:ea typeface="+mn-ea"/>
                <a:cs typeface="Arial" charset="0"/>
              </a:rPr>
              <a:t> and to help them with implementation and enforcement.</a:t>
            </a:r>
          </a:p>
          <a:p>
            <a:r>
              <a:rPr lang="en-US" sz="1200" kern="1200" dirty="0">
                <a:solidFill>
                  <a:schemeClr val="tx1"/>
                </a:solidFill>
                <a:effectLst/>
                <a:latin typeface="Arial" charset="0"/>
                <a:ea typeface="+mn-ea"/>
                <a:cs typeface="Arial" charset="0"/>
              </a:rPr>
              <a:t>The EU offers </a:t>
            </a:r>
            <a:r>
              <a:rPr lang="en-US" sz="1200" kern="1200" dirty="0" err="1">
                <a:solidFill>
                  <a:schemeClr val="tx1"/>
                </a:solidFill>
                <a:effectLst/>
                <a:latin typeface="Arial" charset="0"/>
                <a:ea typeface="+mn-ea"/>
                <a:cs typeface="Arial" charset="0"/>
              </a:rPr>
              <a:t>neighbouring</a:t>
            </a:r>
            <a:r>
              <a:rPr lang="en-US" sz="1200" kern="1200" dirty="0">
                <a:solidFill>
                  <a:schemeClr val="tx1"/>
                </a:solidFill>
                <a:effectLst/>
                <a:latin typeface="Arial" charset="0"/>
                <a:ea typeface="+mn-ea"/>
                <a:cs typeface="Arial" charset="0"/>
              </a:rPr>
              <a:t> countries a privileged relationship, building upon a mutual commitment to common values (democracy and human rights, rule of law, good governance, market economy principles and sustainable development). The ENP goes beyond existing relationships to offer a deeper political relationship and economic integration. The level of ambition of the relationship will depend on the extent to which these values are effectively shared. The ENP is not about </a:t>
            </a:r>
            <a:r>
              <a:rPr lang="en-US" sz="1200" kern="1200" dirty="0" err="1">
                <a:solidFill>
                  <a:schemeClr val="tx1"/>
                </a:solidFill>
                <a:effectLst/>
                <a:latin typeface="Arial" charset="0"/>
                <a:ea typeface="+mn-ea"/>
                <a:cs typeface="Arial" charset="0"/>
              </a:rPr>
              <a:t>neighbourhood</a:t>
            </a:r>
            <a:r>
              <a:rPr lang="en-US" sz="1200" kern="1200" dirty="0">
                <a:solidFill>
                  <a:schemeClr val="tx1"/>
                </a:solidFill>
                <a:effectLst/>
                <a:latin typeface="Arial" charset="0"/>
                <a:ea typeface="+mn-ea"/>
                <a:cs typeface="Arial" charset="0"/>
              </a:rPr>
              <a:t>-enlargement and does not offer an accession perspective.</a:t>
            </a: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48</a:t>
            </a:fld>
            <a:endParaRPr lang="en-GB"/>
          </a:p>
        </p:txBody>
      </p:sp>
    </p:spTree>
    <p:extLst>
      <p:ext uri="{BB962C8B-B14F-4D97-AF65-F5344CB8AC3E}">
        <p14:creationId xmlns:p14="http://schemas.microsoft.com/office/powerpoint/2010/main" val="3471554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IF – international financial institutions</a:t>
            </a:r>
          </a:p>
          <a:p>
            <a:r>
              <a:rPr lang="en-US" noProof="0" dirty="0"/>
              <a:t>1. Lending instruments:</a:t>
            </a:r>
            <a:r>
              <a:rPr lang="en-US" baseline="0" noProof="0" dirty="0"/>
              <a:t> development finance institutions provide loans to banks to on-lend to SMEs for general or specific purpose</a:t>
            </a:r>
          </a:p>
          <a:p>
            <a:r>
              <a:rPr lang="en-US" baseline="0" noProof="0" dirty="0"/>
              <a:t>-direct lending: direct financing of SMEs by IFIs can also be provided (EBRD plans to expand this activity)</a:t>
            </a:r>
          </a:p>
          <a:p>
            <a:r>
              <a:rPr lang="en-US" baseline="0" noProof="0" dirty="0"/>
              <a:t>-microfinance: specific lending instrument focused towards small firms and individuals</a:t>
            </a:r>
          </a:p>
          <a:p>
            <a:r>
              <a:rPr lang="en-US" baseline="0" noProof="0" dirty="0"/>
              <a:t>2. Securing facilities or credit guarantee instruments: debt instruments through which banks and lenders are provided with securities, in case the loan can not be repaid by the borrow and allow bank to share its risks with IFIs (national credit guarantee fund) – Deposit Guarantee fund in Moldova, Deposit Guarantee fund in Ukraine</a:t>
            </a:r>
          </a:p>
          <a:p>
            <a:r>
              <a:rPr lang="en-US" baseline="0" noProof="0" dirty="0"/>
              <a:t>3. Equity instruments: risk capital instruments which a firm can use to raise capital or funds for business purpose through the sale of shares. There are several equity and venture capital funds in the region: Caucasus Growth Fund; Georgia Regional Development Fund (managed by Small Enterprise Assistance Fund (SEAF), </a:t>
            </a: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49</a:t>
            </a:fld>
            <a:endParaRPr lang="en-GB"/>
          </a:p>
        </p:txBody>
      </p:sp>
    </p:spTree>
    <p:extLst>
      <p:ext uri="{BB962C8B-B14F-4D97-AF65-F5344CB8AC3E}">
        <p14:creationId xmlns:p14="http://schemas.microsoft.com/office/powerpoint/2010/main" val="1205610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Georgia: Caucasus Growth Fund,</a:t>
            </a:r>
            <a:r>
              <a:rPr lang="en-US" baseline="0" noProof="0" dirty="0"/>
              <a:t> Georgia Regional Development fund – both managed by Small Enterprise Assistance Fund</a:t>
            </a:r>
          </a:p>
          <a:p>
            <a:r>
              <a:rPr lang="en-US" baseline="0" noProof="0" dirty="0"/>
              <a:t>Moldova: NCH Capital, Horizon Capital</a:t>
            </a:r>
          </a:p>
          <a:p>
            <a:r>
              <a:rPr lang="en-US" baseline="0" noProof="0" dirty="0"/>
              <a:t>Ukraine: Horizon </a:t>
            </a:r>
            <a:r>
              <a:rPr lang="en-US" baseline="0" noProof="0" dirty="0" err="1"/>
              <a:t>Cpaital</a:t>
            </a:r>
            <a:r>
              <a:rPr lang="en-US" baseline="0" noProof="0" dirty="0"/>
              <a:t> Advent </a:t>
            </a:r>
            <a:r>
              <a:rPr lang="en-US" baseline="0" noProof="0" dirty="0" err="1"/>
              <a:t>Inernational</a:t>
            </a:r>
            <a:r>
              <a:rPr lang="en-US" baseline="0" noProof="0" dirty="0"/>
              <a:t>, Sigma Blazer and </a:t>
            </a:r>
            <a:r>
              <a:rPr lang="en-US" baseline="0" noProof="0" dirty="0" err="1"/>
              <a:t>Aventures</a:t>
            </a:r>
            <a:r>
              <a:rPr lang="en-US" baseline="0" noProof="0" dirty="0"/>
              <a:t>, </a:t>
            </a:r>
            <a:r>
              <a:rPr lang="en-US" baseline="0" noProof="0" dirty="0" err="1"/>
              <a:t>TechInvest</a:t>
            </a:r>
            <a:r>
              <a:rPr lang="en-US" baseline="0" noProof="0" dirty="0"/>
              <a:t>, </a:t>
            </a:r>
            <a:r>
              <a:rPr lang="en-US" baseline="0" noProof="0" dirty="0" err="1"/>
              <a:t>Vostok</a:t>
            </a:r>
            <a:r>
              <a:rPr lang="en-US" baseline="0" noProof="0" dirty="0"/>
              <a:t> Ventures</a:t>
            </a:r>
          </a:p>
          <a:p>
            <a:r>
              <a:rPr lang="en-US" baseline="0" noProof="0" dirty="0"/>
              <a:t>Business Angels usually support young entrepreneurial ventures with finance, technical support and mentoring or coaching</a:t>
            </a:r>
            <a:endParaRPr lang="lv-LV" baseline="0" noProof="0" dirty="0"/>
          </a:p>
          <a:p>
            <a:r>
              <a:rPr lang="lv-LV" baseline="0" noProof="0" dirty="0" err="1"/>
              <a:t>Leasing</a:t>
            </a:r>
            <a:r>
              <a:rPr lang="lv-LV" baseline="0" noProof="0" dirty="0"/>
              <a:t> – </a:t>
            </a:r>
            <a:r>
              <a:rPr lang="lv-LV" baseline="0" noProof="0" dirty="0" err="1"/>
              <a:t>finance</a:t>
            </a:r>
            <a:r>
              <a:rPr lang="lv-LV" baseline="0" noProof="0" dirty="0"/>
              <a:t> </a:t>
            </a:r>
            <a:r>
              <a:rPr lang="lv-LV" baseline="0" noProof="0" dirty="0" err="1"/>
              <a:t>for</a:t>
            </a:r>
            <a:r>
              <a:rPr lang="lv-LV" baseline="0" noProof="0" dirty="0"/>
              <a:t> </a:t>
            </a:r>
            <a:r>
              <a:rPr lang="lv-LV" baseline="0" noProof="0" dirty="0" err="1"/>
              <a:t>purchasing</a:t>
            </a:r>
            <a:r>
              <a:rPr lang="lv-LV" baseline="0" noProof="0" dirty="0"/>
              <a:t> </a:t>
            </a:r>
            <a:r>
              <a:rPr lang="lv-LV" baseline="0" noProof="0" dirty="0" err="1"/>
              <a:t>an</a:t>
            </a:r>
            <a:r>
              <a:rPr lang="lv-LV" baseline="0" noProof="0" dirty="0"/>
              <a:t> </a:t>
            </a:r>
            <a:r>
              <a:rPr lang="lv-LV" baseline="0" noProof="0" dirty="0" err="1"/>
              <a:t>asset</a:t>
            </a:r>
            <a:endParaRPr lang="lv-LV" baseline="0" noProof="0" dirty="0"/>
          </a:p>
          <a:p>
            <a:endParaRPr lang="en-US" noProof="0"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50</a:t>
            </a:fld>
            <a:endParaRPr lang="en-GB"/>
          </a:p>
        </p:txBody>
      </p:sp>
    </p:spTree>
    <p:extLst>
      <p:ext uri="{BB962C8B-B14F-4D97-AF65-F5344CB8AC3E}">
        <p14:creationId xmlns:p14="http://schemas.microsoft.com/office/powerpoint/2010/main" val="724381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57</a:t>
            </a:fld>
            <a:endParaRPr lang="en-GB"/>
          </a:p>
        </p:txBody>
      </p:sp>
    </p:spTree>
    <p:extLst>
      <p:ext uri="{BB962C8B-B14F-4D97-AF65-F5344CB8AC3E}">
        <p14:creationId xmlns:p14="http://schemas.microsoft.com/office/powerpoint/2010/main" val="3244458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*2014 gada dati</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58</a:t>
            </a:fld>
            <a:endParaRPr lang="en-GB"/>
          </a:p>
        </p:txBody>
      </p:sp>
    </p:spTree>
    <p:extLst>
      <p:ext uri="{BB962C8B-B14F-4D97-AF65-F5344CB8AC3E}">
        <p14:creationId xmlns:p14="http://schemas.microsoft.com/office/powerpoint/2010/main" val="1725276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59</a:t>
            </a:fld>
            <a:endParaRPr lang="en-GB"/>
          </a:p>
        </p:txBody>
      </p:sp>
    </p:spTree>
    <p:extLst>
      <p:ext uri="{BB962C8B-B14F-4D97-AF65-F5344CB8AC3E}">
        <p14:creationId xmlns:p14="http://schemas.microsoft.com/office/powerpoint/2010/main" val="432423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IF – international financial institutions</a:t>
            </a:r>
          </a:p>
          <a:p>
            <a:r>
              <a:rPr lang="en-US" noProof="0" dirty="0"/>
              <a:t>1. Lending instruments:</a:t>
            </a:r>
            <a:r>
              <a:rPr lang="en-US" baseline="0" noProof="0" dirty="0"/>
              <a:t> development finance institutions provide loans to banks to on-lend to SMEs for general or specific purpose</a:t>
            </a:r>
          </a:p>
          <a:p>
            <a:r>
              <a:rPr lang="en-US" baseline="0" noProof="0" dirty="0"/>
              <a:t>-direct lending: direct financing of SMEs by IFIs can also be provided (EBRD plans to expand this activity)</a:t>
            </a:r>
          </a:p>
          <a:p>
            <a:r>
              <a:rPr lang="en-US" baseline="0" noProof="0" dirty="0"/>
              <a:t>-microfinance: specific lending instrument focused towards small firms and individuals</a:t>
            </a:r>
          </a:p>
          <a:p>
            <a:r>
              <a:rPr lang="en-US" baseline="0" noProof="0" dirty="0"/>
              <a:t>2. Securing facilities or credit guarantee instruments: debt instruments through which banks and lenders are provided with securities, in case the loan can not be repaid by the borrow and allow bank to share its risks with IFIs (national credit guarantee fund) – Deposit Guarantee fund in Moldova, Deposit Guarantee fund in Ukraine</a:t>
            </a:r>
          </a:p>
          <a:p>
            <a:r>
              <a:rPr lang="en-US" baseline="0" noProof="0" dirty="0"/>
              <a:t>3. Equity instruments: risk capital instruments which a firm can use to raise capital or funds for business purpose through the sale of shares. There are several equity and venture capital funds in the region: Caucasus Growth Fund; Georgia Regional Development Fund (managed by Small Enterprise Assistance Fund (SEAF), </a:t>
            </a: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60</a:t>
            </a:fld>
            <a:endParaRPr lang="en-GB"/>
          </a:p>
        </p:txBody>
      </p:sp>
    </p:spTree>
    <p:extLst>
      <p:ext uri="{BB962C8B-B14F-4D97-AF65-F5344CB8AC3E}">
        <p14:creationId xmlns:p14="http://schemas.microsoft.com/office/powerpoint/2010/main" val="157058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lv-LV" sz="1200" b="0" i="0" kern="1200" dirty="0">
                <a:solidFill>
                  <a:schemeClr val="tx1"/>
                </a:solidFill>
                <a:effectLst/>
                <a:latin typeface="Arial" charset="0"/>
                <a:ea typeface="+mn-ea"/>
                <a:cs typeface="Arial" charset="0"/>
              </a:rPr>
              <a:t>1999</a:t>
            </a:r>
          </a:p>
          <a:p>
            <a:pPr marL="0" marR="0" indent="0" algn="l" defTabSz="914400" rtl="0" eaLnBrk="0" fontAlgn="base" latinLnBrk="0" hangingPunct="0">
              <a:lnSpc>
                <a:spcPct val="100000"/>
              </a:lnSpc>
              <a:spcBef>
                <a:spcPct val="30000"/>
              </a:spcBef>
              <a:spcAft>
                <a:spcPct val="0"/>
              </a:spcAft>
              <a:buClrTx/>
              <a:buSzTx/>
              <a:buFontTx/>
              <a:buNone/>
              <a:tabLst/>
              <a:defRPr/>
            </a:pPr>
            <a:r>
              <a:rPr lang="lv-LV" sz="1200" b="0" i="0" kern="1200" dirty="0">
                <a:solidFill>
                  <a:schemeClr val="tx1"/>
                </a:solidFill>
                <a:effectLst/>
                <a:latin typeface="Arial" charset="0"/>
                <a:ea typeface="+mn-ea"/>
                <a:cs typeface="Arial" charset="0"/>
              </a:rPr>
              <a:t>ENP</a:t>
            </a:r>
            <a:r>
              <a:rPr lang="lv-LV" sz="1200" b="0" i="0" kern="1200" baseline="0" dirty="0">
                <a:solidFill>
                  <a:schemeClr val="tx1"/>
                </a:solidFill>
                <a:effectLst/>
                <a:latin typeface="Arial" charset="0"/>
                <a:ea typeface="+mn-ea"/>
                <a:cs typeface="Arial" charset="0"/>
              </a:rPr>
              <a:t> - </a:t>
            </a:r>
            <a:r>
              <a:rPr lang="en-US" sz="1200" b="0" i="0" kern="1200" dirty="0">
                <a:solidFill>
                  <a:schemeClr val="tx1"/>
                </a:solidFill>
                <a:effectLst/>
                <a:latin typeface="Arial" charset="0"/>
                <a:ea typeface="+mn-ea"/>
                <a:cs typeface="Arial" charset="0"/>
              </a:rPr>
              <a:t>European Neighborhood Policy</a:t>
            </a:r>
            <a:endParaRPr lang="lv-LV" sz="1200" b="0" i="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lv-LV" sz="1200" b="0" i="0" kern="1200" dirty="0">
                <a:solidFill>
                  <a:schemeClr val="tx1"/>
                </a:solidFill>
                <a:effectLst/>
                <a:latin typeface="Arial" charset="0"/>
                <a:ea typeface="+mn-ea"/>
                <a:cs typeface="Arial" charset="0"/>
              </a:rPr>
              <a:t>ENPI</a:t>
            </a:r>
            <a:r>
              <a:rPr lang="lv-LV" sz="1200" b="0" i="0" kern="1200" baseline="0" dirty="0">
                <a:solidFill>
                  <a:schemeClr val="tx1"/>
                </a:solidFill>
                <a:effectLst/>
                <a:latin typeface="Arial" charset="0"/>
                <a:ea typeface="+mn-ea"/>
                <a:cs typeface="Arial" charset="0"/>
              </a:rPr>
              <a:t> - </a:t>
            </a:r>
            <a:r>
              <a:rPr lang="en-US" sz="1200" b="0" i="0" kern="1200" dirty="0">
                <a:solidFill>
                  <a:schemeClr val="tx1"/>
                </a:solidFill>
                <a:effectLst/>
                <a:latin typeface="Arial" charset="0"/>
                <a:ea typeface="+mn-ea"/>
                <a:cs typeface="Arial" charset="0"/>
              </a:rPr>
              <a:t>Support to the ENP 2007-2013 </a:t>
            </a:r>
            <a:r>
              <a:rPr lang="en-US" sz="1200" b="0" i="0" u="sng" kern="1200" dirty="0">
                <a:solidFill>
                  <a:schemeClr val="tx1"/>
                </a:solidFill>
                <a:effectLst/>
                <a:latin typeface="Arial" charset="0"/>
                <a:ea typeface="+mn-ea"/>
                <a:cs typeface="Arial" charset="0"/>
                <a:hlinkClick r:id="rId3" tooltip="Regulation EC 1638/2006 laying down general provisions establishing a European Neighbourhood and Partnership Instrument"/>
              </a:rPr>
              <a:t>European </a:t>
            </a:r>
            <a:r>
              <a:rPr lang="en-US" sz="1200" b="0" i="0" u="sng" kern="1200" dirty="0" err="1">
                <a:solidFill>
                  <a:schemeClr val="tx1"/>
                </a:solidFill>
                <a:effectLst/>
                <a:latin typeface="Arial" charset="0"/>
                <a:ea typeface="+mn-ea"/>
                <a:cs typeface="Arial" charset="0"/>
                <a:hlinkClick r:id="rId3" tooltip="Regulation EC 1638/2006 laying down general provisions establishing a European Neighbourhood and Partnership Instrument"/>
              </a:rPr>
              <a:t>Neighbourhood</a:t>
            </a:r>
            <a:r>
              <a:rPr lang="en-US" sz="1200" b="0" i="0" u="sng" kern="1200" dirty="0">
                <a:solidFill>
                  <a:schemeClr val="tx1"/>
                </a:solidFill>
                <a:effectLst/>
                <a:latin typeface="Arial" charset="0"/>
                <a:ea typeface="+mn-ea"/>
                <a:cs typeface="Arial" charset="0"/>
                <a:hlinkClick r:id="rId3" tooltip="Regulation EC 1638/2006 laying down general provisions establishing a European Neighbourhood and Partnership Instrument"/>
              </a:rPr>
              <a:t> and Partnership Instrument</a:t>
            </a:r>
            <a:endParaRPr lang="lv-LV" sz="1200" b="0" i="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Arial" charset="0"/>
              </a:rPr>
              <a:t>For the period 2014-2020, the ENPI will be succeeded by a </a:t>
            </a:r>
            <a:r>
              <a:rPr lang="en-US" sz="1200" b="0" i="0" kern="1200" dirty="0" err="1">
                <a:solidFill>
                  <a:schemeClr val="tx1"/>
                </a:solidFill>
                <a:effectLst/>
                <a:latin typeface="Arial" charset="0"/>
                <a:ea typeface="+mn-ea"/>
                <a:cs typeface="Arial" charset="0"/>
              </a:rPr>
              <a:t>new</a:t>
            </a:r>
            <a:r>
              <a:rPr lang="en-US" sz="1200" b="1" i="0" u="none" strike="noStrike" kern="1200" dirty="0" err="1">
                <a:solidFill>
                  <a:schemeClr val="tx1"/>
                </a:solidFill>
                <a:effectLst/>
                <a:latin typeface="Arial" charset="0"/>
                <a:ea typeface="+mn-ea"/>
                <a:cs typeface="Arial" charset="0"/>
                <a:hlinkClick r:id="rId4" tooltip="European Neighbourhood Instrument (ENI)"/>
              </a:rPr>
              <a:t>European</a:t>
            </a:r>
            <a:r>
              <a:rPr lang="en-US" sz="1200" b="1" i="0" u="none" strike="noStrike" kern="1200" dirty="0">
                <a:solidFill>
                  <a:schemeClr val="tx1"/>
                </a:solidFill>
                <a:effectLst/>
                <a:latin typeface="Arial" charset="0"/>
                <a:ea typeface="+mn-ea"/>
                <a:cs typeface="Arial" charset="0"/>
                <a:hlinkClick r:id="rId4" tooltip="European Neighbourhood Instrument (ENI)"/>
              </a:rPr>
              <a:t> </a:t>
            </a:r>
            <a:r>
              <a:rPr lang="en-US" sz="1200" b="1" i="0" u="none" strike="noStrike" kern="1200" dirty="0" err="1">
                <a:solidFill>
                  <a:schemeClr val="tx1"/>
                </a:solidFill>
                <a:effectLst/>
                <a:latin typeface="Arial" charset="0"/>
                <a:ea typeface="+mn-ea"/>
                <a:cs typeface="Arial" charset="0"/>
                <a:hlinkClick r:id="rId4" tooltip="European Neighbourhood Instrument (ENI)"/>
              </a:rPr>
              <a:t>Neighbourhood</a:t>
            </a:r>
            <a:r>
              <a:rPr lang="en-US" sz="1200" b="1" i="0" u="none" strike="noStrike" kern="1200" dirty="0">
                <a:solidFill>
                  <a:schemeClr val="tx1"/>
                </a:solidFill>
                <a:effectLst/>
                <a:latin typeface="Arial" charset="0"/>
                <a:ea typeface="+mn-ea"/>
                <a:cs typeface="Arial" charset="0"/>
                <a:hlinkClick r:id="rId4" tooltip="European Neighbourhood Instrument (ENI)"/>
              </a:rPr>
              <a:t> Instrument (ENI)</a:t>
            </a:r>
            <a:r>
              <a:rPr lang="lv-LV" sz="1200" b="1" i="0" u="none" strike="noStrike" kern="1200" dirty="0">
                <a:solidFill>
                  <a:schemeClr val="tx1"/>
                </a:solidFill>
                <a:effectLst/>
                <a:latin typeface="Arial" charset="0"/>
                <a:ea typeface="+mn-ea"/>
                <a:cs typeface="Arial" charset="0"/>
              </a:rPr>
              <a:t>.</a:t>
            </a:r>
            <a:r>
              <a:rPr lang="lv-LV" sz="1200" b="1" i="0" u="none" strike="noStrike" kern="1200" baseline="0" dirty="0">
                <a:solidFill>
                  <a:schemeClr val="tx1"/>
                </a:solidFill>
                <a:effectLst/>
                <a:latin typeface="Arial" charset="0"/>
                <a:ea typeface="+mn-ea"/>
                <a:cs typeface="Arial" charset="0"/>
              </a:rPr>
              <a:t> </a:t>
            </a:r>
            <a:r>
              <a:rPr lang="en-US" sz="1200" b="0" i="0" kern="1200" dirty="0">
                <a:solidFill>
                  <a:schemeClr val="tx1"/>
                </a:solidFill>
                <a:effectLst/>
                <a:latin typeface="Arial" charset="0"/>
                <a:ea typeface="+mn-ea"/>
                <a:cs typeface="Arial" charset="0"/>
              </a:rPr>
              <a:t>The new European </a:t>
            </a:r>
            <a:r>
              <a:rPr lang="en-US" sz="1200" b="0" i="0" kern="1200" dirty="0" err="1">
                <a:solidFill>
                  <a:schemeClr val="tx1"/>
                </a:solidFill>
                <a:effectLst/>
                <a:latin typeface="Arial" charset="0"/>
                <a:ea typeface="+mn-ea"/>
                <a:cs typeface="Arial" charset="0"/>
              </a:rPr>
              <a:t>Neighbourhood</a:t>
            </a:r>
            <a:r>
              <a:rPr lang="en-US" sz="1200" b="0" i="0" kern="1200" dirty="0">
                <a:solidFill>
                  <a:schemeClr val="tx1"/>
                </a:solidFill>
                <a:effectLst/>
                <a:latin typeface="Arial" charset="0"/>
                <a:ea typeface="+mn-ea"/>
                <a:cs typeface="Arial" charset="0"/>
              </a:rPr>
              <a:t> Instrument with a budget of €15.4 billion will provide the bulk of funding to the 16 partner countries </a:t>
            </a:r>
            <a:r>
              <a:rPr lang="en-US" sz="1200" b="0" i="0" u="none" strike="noStrike" kern="1200" baseline="30000" dirty="0">
                <a:solidFill>
                  <a:schemeClr val="tx1"/>
                </a:solidFill>
                <a:effectLst/>
                <a:latin typeface="Arial" charset="0"/>
                <a:ea typeface="+mn-ea"/>
                <a:cs typeface="Arial" charset="0"/>
                <a:hlinkClick r:id="rId5" tooltip="[1]"/>
              </a:rPr>
              <a:t>[1]</a:t>
            </a:r>
            <a:r>
              <a:rPr lang="en-US" sz="1200" b="0" i="0" kern="1200" dirty="0">
                <a:solidFill>
                  <a:schemeClr val="tx1"/>
                </a:solidFill>
                <a:effectLst/>
                <a:latin typeface="Arial" charset="0"/>
                <a:ea typeface="+mn-ea"/>
                <a:cs typeface="Arial" charset="0"/>
              </a:rPr>
              <a:t>covered by the European </a:t>
            </a:r>
            <a:r>
              <a:rPr lang="en-US" sz="1200" b="0" i="0" kern="1200" dirty="0" err="1">
                <a:solidFill>
                  <a:schemeClr val="tx1"/>
                </a:solidFill>
                <a:effectLst/>
                <a:latin typeface="Arial" charset="0"/>
                <a:ea typeface="+mn-ea"/>
                <a:cs typeface="Arial" charset="0"/>
              </a:rPr>
              <a:t>Neighbourhood</a:t>
            </a:r>
            <a:r>
              <a:rPr lang="en-US" sz="1200" b="0" i="0" kern="1200" dirty="0">
                <a:solidFill>
                  <a:schemeClr val="tx1"/>
                </a:solidFill>
                <a:effectLst/>
                <a:latin typeface="Arial" charset="0"/>
                <a:ea typeface="+mn-ea"/>
                <a:cs typeface="Arial" charset="0"/>
              </a:rPr>
              <a:t> Policy (ENP) </a:t>
            </a:r>
            <a:endParaRPr lang="lv-LV" sz="1200" b="0" i="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lv-LV" sz="1200" b="0" i="0" kern="1200" dirty="0">
              <a:solidFill>
                <a:schemeClr val="tx1"/>
              </a:solidFill>
              <a:effectLst/>
              <a:latin typeface="Arial" charset="0"/>
              <a:ea typeface="+mn-ea"/>
              <a:cs typeface="Arial"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35682"/>
                </a:solidFill>
              </a:rPr>
              <a:t>with short and medium-term priorities of 3 to 5 years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5</a:t>
            </a:fld>
            <a:endParaRPr lang="en-GB"/>
          </a:p>
        </p:txBody>
      </p:sp>
    </p:spTree>
    <p:extLst>
      <p:ext uri="{BB962C8B-B14F-4D97-AF65-F5344CB8AC3E}">
        <p14:creationId xmlns:p14="http://schemas.microsoft.com/office/powerpoint/2010/main" val="22327549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Arial" charset="0"/>
              </a:rPr>
              <a:t>At the </a:t>
            </a:r>
            <a:r>
              <a:rPr lang="en-US" sz="1200" b="1" i="0" kern="1200" dirty="0">
                <a:solidFill>
                  <a:schemeClr val="tx1"/>
                </a:solidFill>
                <a:effectLst/>
                <a:latin typeface="Arial" charset="0"/>
                <a:ea typeface="+mn-ea"/>
                <a:cs typeface="Arial" charset="0"/>
              </a:rPr>
              <a:t>Eastern Partnership Business Forum</a:t>
            </a:r>
            <a:r>
              <a:rPr lang="en-US" sz="1200" b="0" i="0" kern="1200" dirty="0">
                <a:solidFill>
                  <a:schemeClr val="tx1"/>
                </a:solidFill>
                <a:effectLst/>
                <a:latin typeface="Arial" charset="0"/>
                <a:ea typeface="+mn-ea"/>
                <a:cs typeface="Arial" charset="0"/>
              </a:rPr>
              <a:t> in Riga, on 21 May 2015, the European Commission launched the Deep and Comprehensive Free Trade Area (DCFTA) Facility for Small and Medium Enterprises (SMEs).</a:t>
            </a:r>
          </a:p>
          <a:p>
            <a:r>
              <a:rPr lang="en-US" sz="1200" b="0" i="0" kern="1200" dirty="0">
                <a:solidFill>
                  <a:schemeClr val="tx1"/>
                </a:solidFill>
                <a:effectLst/>
                <a:latin typeface="Arial" charset="0"/>
                <a:ea typeface="+mn-ea"/>
                <a:cs typeface="Arial" charset="0"/>
              </a:rPr>
              <a:t>The facility will provide some €200 million worth of grants and is expected to unlock new investments worth at least </a:t>
            </a:r>
            <a:r>
              <a:rPr lang="en-US" sz="1200" b="1" i="0" kern="1200" dirty="0">
                <a:solidFill>
                  <a:schemeClr val="tx1"/>
                </a:solidFill>
                <a:effectLst/>
                <a:latin typeface="Arial" charset="0"/>
                <a:ea typeface="+mn-ea"/>
                <a:cs typeface="Arial" charset="0"/>
              </a:rPr>
              <a:t>€2 billion</a:t>
            </a:r>
            <a:r>
              <a:rPr lang="en-US" sz="1200" b="0" i="0" kern="1200" dirty="0">
                <a:solidFill>
                  <a:schemeClr val="tx1"/>
                </a:solidFill>
                <a:effectLst/>
                <a:latin typeface="Arial" charset="0"/>
                <a:ea typeface="+mn-ea"/>
                <a:cs typeface="Arial" charset="0"/>
              </a:rPr>
              <a:t> for the SMEs in the three DCFTA countries: Georgia, Republic of Moldova and Ukraine. </a:t>
            </a:r>
            <a:endParaRPr lang="lv-LV" sz="1200" b="0" i="0" kern="1200" dirty="0">
              <a:solidFill>
                <a:schemeClr val="tx1"/>
              </a:solidFill>
              <a:effectLst/>
              <a:latin typeface="Arial" charset="0"/>
              <a:ea typeface="+mn-ea"/>
              <a:cs typeface="Arial" charset="0"/>
            </a:endParaRPr>
          </a:p>
          <a:p>
            <a:endParaRPr lang="lv-LV" sz="1200" b="0" i="0" kern="1200" dirty="0">
              <a:solidFill>
                <a:schemeClr val="tx1"/>
              </a:solidFill>
              <a:effectLst/>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The DCFTA Facility for SMEs, a new joint initiative of the</a:t>
            </a:r>
          </a:p>
          <a:p>
            <a:r>
              <a:rPr lang="en-US" sz="1200" b="0" i="0" u="none" strike="noStrike" kern="1200" baseline="0" dirty="0">
                <a:solidFill>
                  <a:schemeClr val="tx1"/>
                </a:solidFill>
                <a:latin typeface="Arial" charset="0"/>
                <a:ea typeface="+mn-ea"/>
                <a:cs typeface="Arial" charset="0"/>
              </a:rPr>
              <a:t>European Commission, the EIB and the EBRD, will unlock important new investments to</a:t>
            </a:r>
          </a:p>
          <a:p>
            <a:r>
              <a:rPr lang="en-US" sz="1200" b="0" i="0" u="none" strike="noStrike" kern="1200" baseline="0" dirty="0">
                <a:solidFill>
                  <a:schemeClr val="tx1"/>
                </a:solidFill>
                <a:latin typeface="Arial" charset="0"/>
                <a:ea typeface="+mn-ea"/>
                <a:cs typeface="Arial" charset="0"/>
              </a:rPr>
              <a:t>support SMEs in taking full advantage of the new business opportunities arising from the</a:t>
            </a:r>
          </a:p>
          <a:p>
            <a:r>
              <a:rPr lang="en-US" sz="1200" b="0" i="0" u="none" strike="noStrike" kern="1200" baseline="0" dirty="0">
                <a:solidFill>
                  <a:schemeClr val="tx1"/>
                </a:solidFill>
                <a:latin typeface="Arial" charset="0"/>
                <a:ea typeface="+mn-ea"/>
                <a:cs typeface="Arial" charset="0"/>
              </a:rPr>
              <a:t>AA/DCFTAs. The EU's incentive-based approach ("more-for-more") will benefit those</a:t>
            </a:r>
          </a:p>
          <a:p>
            <a:r>
              <a:rPr lang="en-US" sz="1200" b="0" i="0" u="none" strike="noStrike" kern="1200" baseline="0" dirty="0">
                <a:solidFill>
                  <a:schemeClr val="tx1"/>
                </a:solidFill>
                <a:latin typeface="Arial" charset="0"/>
                <a:ea typeface="+mn-ea"/>
                <a:cs typeface="Arial" charset="0"/>
              </a:rPr>
              <a:t>partners most engaged in reforms. EU financial support to all its partners will be conditioned</a:t>
            </a:r>
          </a:p>
          <a:p>
            <a:r>
              <a:rPr lang="en-US" sz="1200" b="0" i="0" u="none" strike="noStrike" kern="1200" baseline="0" dirty="0">
                <a:solidFill>
                  <a:schemeClr val="tx1"/>
                </a:solidFill>
                <a:latin typeface="Arial" charset="0"/>
                <a:ea typeface="+mn-ea"/>
                <a:cs typeface="Arial" charset="0"/>
              </a:rPr>
              <a:t>by concrete reform steps.</a:t>
            </a:r>
            <a:endParaRPr lang="lv-LV" sz="1200" b="0" i="0" u="none" strike="noStrike" kern="1200" baseline="0" dirty="0">
              <a:solidFill>
                <a:schemeClr val="tx1"/>
              </a:solidFill>
              <a:latin typeface="Arial" charset="0"/>
              <a:ea typeface="+mn-ea"/>
              <a:cs typeface="Arial" charset="0"/>
            </a:endParaRPr>
          </a:p>
          <a:p>
            <a:endParaRPr lang="lv-LV" sz="1200" b="0" i="0" kern="1200" dirty="0">
              <a:solidFill>
                <a:schemeClr val="tx1"/>
              </a:solidFill>
              <a:effectLst/>
              <a:latin typeface="Arial" charset="0"/>
              <a:ea typeface="+mn-ea"/>
              <a:cs typeface="Arial" charset="0"/>
            </a:endParaRPr>
          </a:p>
          <a:p>
            <a:r>
              <a:rPr lang="lv-LV" sz="1200" b="0" i="0" kern="1200" dirty="0" err="1">
                <a:solidFill>
                  <a:schemeClr val="tx1"/>
                </a:solidFill>
                <a:effectLst/>
                <a:latin typeface="Arial" charset="0"/>
                <a:ea typeface="+mn-ea"/>
                <a:cs typeface="Arial" charset="0"/>
              </a:rPr>
              <a:t>Small</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business</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portal</a:t>
            </a:r>
            <a:r>
              <a:rPr lang="lv-LV" sz="1200" b="0" i="0" kern="1200" dirty="0">
                <a:solidFill>
                  <a:schemeClr val="tx1"/>
                </a:solidFill>
                <a:effectLst/>
                <a:latin typeface="Arial" charset="0"/>
                <a:ea typeface="+mn-ea"/>
                <a:cs typeface="Arial" charset="0"/>
              </a:rPr>
              <a:t>:</a:t>
            </a:r>
            <a:r>
              <a:rPr lang="lv-LV" sz="1200" b="0" i="0" kern="1200" baseline="0" dirty="0">
                <a:solidFill>
                  <a:schemeClr val="tx1"/>
                </a:solidFill>
                <a:effectLst/>
                <a:latin typeface="Arial" charset="0"/>
                <a:ea typeface="+mn-ea"/>
                <a:cs typeface="Arial" charset="0"/>
              </a:rPr>
              <a:t> </a:t>
            </a:r>
            <a:r>
              <a:rPr lang="lv-LV" sz="1200" b="0" i="0" kern="1200" dirty="0">
                <a:solidFill>
                  <a:schemeClr val="tx1"/>
                </a:solidFill>
                <a:effectLst/>
                <a:latin typeface="Arial" charset="0"/>
                <a:ea typeface="+mn-ea"/>
                <a:cs typeface="Arial" charset="0"/>
              </a:rPr>
              <a:t>http://ec.europa.eu/small-business/finance/world/index_en.htm</a:t>
            </a:r>
          </a:p>
          <a:p>
            <a:endParaRPr lang="lv-LV" sz="1200" b="0" i="0" kern="1200" dirty="0">
              <a:solidFill>
                <a:schemeClr val="tx1"/>
              </a:solidFill>
              <a:effectLst/>
              <a:latin typeface="Arial" charset="0"/>
              <a:ea typeface="+mn-ea"/>
              <a:cs typeface="Arial" charset="0"/>
            </a:endParaRPr>
          </a:p>
          <a:p>
            <a:r>
              <a:rPr lang="lv-LV" sz="1200" b="0" i="0" kern="1200" dirty="0" err="1">
                <a:solidFill>
                  <a:schemeClr val="tx1"/>
                </a:solidFill>
                <a:effectLst/>
                <a:latin typeface="Arial" charset="0"/>
                <a:ea typeface="+mn-ea"/>
                <a:cs typeface="Arial" charset="0"/>
              </a:rPr>
              <a:t>Link</a:t>
            </a:r>
            <a:r>
              <a:rPr lang="lv-LV" sz="1200" b="0" i="0" kern="1200" dirty="0">
                <a:solidFill>
                  <a:schemeClr val="tx1"/>
                </a:solidFill>
                <a:effectLst/>
                <a:latin typeface="Arial" charset="0"/>
                <a:ea typeface="+mn-ea"/>
                <a:cs typeface="Arial" charset="0"/>
              </a:rPr>
              <a:t> to EU</a:t>
            </a:r>
            <a:r>
              <a:rPr lang="lv-LV" sz="1200" b="0" i="0" kern="1200" baseline="0" dirty="0">
                <a:solidFill>
                  <a:schemeClr val="tx1"/>
                </a:solidFill>
                <a:effectLst/>
                <a:latin typeface="Arial" charset="0"/>
                <a:ea typeface="+mn-ea"/>
                <a:cs typeface="Arial" charset="0"/>
              </a:rPr>
              <a:t> </a:t>
            </a:r>
            <a:r>
              <a:rPr lang="lv-LV" sz="1200" b="0" i="0" kern="1200" baseline="0" dirty="0" err="1">
                <a:solidFill>
                  <a:schemeClr val="tx1"/>
                </a:solidFill>
                <a:effectLst/>
                <a:latin typeface="Arial" charset="0"/>
                <a:ea typeface="+mn-ea"/>
                <a:cs typeface="Arial" charset="0"/>
              </a:rPr>
              <a:t>site</a:t>
            </a:r>
            <a:r>
              <a:rPr lang="lv-LV" sz="1200" b="0" i="0" kern="1200" baseline="0" dirty="0">
                <a:solidFill>
                  <a:schemeClr val="tx1"/>
                </a:solidFill>
                <a:effectLst/>
                <a:latin typeface="Arial" charset="0"/>
                <a:ea typeface="+mn-ea"/>
                <a:cs typeface="Arial" charset="0"/>
              </a:rPr>
              <a:t> </a:t>
            </a:r>
            <a:r>
              <a:rPr lang="lv-LV" sz="1200" b="0" i="0" kern="1200" baseline="0" dirty="0" err="1">
                <a:solidFill>
                  <a:schemeClr val="tx1"/>
                </a:solidFill>
                <a:effectLst/>
                <a:latin typeface="Arial" charset="0"/>
                <a:ea typeface="+mn-ea"/>
                <a:cs typeface="Arial" charset="0"/>
              </a:rPr>
              <a:t>description</a:t>
            </a:r>
            <a:r>
              <a:rPr lang="lv-LV" sz="1200" b="0" i="0" kern="1200" baseline="0" dirty="0">
                <a:solidFill>
                  <a:schemeClr val="tx1"/>
                </a:solidFill>
                <a:effectLst/>
                <a:latin typeface="Arial" charset="0"/>
                <a:ea typeface="+mn-ea"/>
                <a:cs typeface="Arial" charset="0"/>
              </a:rPr>
              <a:t>: </a:t>
            </a:r>
            <a:r>
              <a:rPr lang="lv-LV" sz="1200" b="0" i="0" kern="1200" dirty="0">
                <a:solidFill>
                  <a:schemeClr val="tx1"/>
                </a:solidFill>
                <a:effectLst/>
                <a:latin typeface="Arial" charset="0"/>
                <a:ea typeface="+mn-ea"/>
                <a:cs typeface="Arial" charset="0"/>
              </a:rPr>
              <a:t>http://europa.eu/rapid/press-release_MEMO-15-5013_en.htm</a:t>
            </a:r>
          </a:p>
          <a:p>
            <a:endParaRPr lang="lv-LV" sz="1200" b="0" i="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lv-LV" dirty="0"/>
              <a:t>DCFTA </a:t>
            </a:r>
            <a:r>
              <a:rPr lang="lv-LV" dirty="0" err="1"/>
              <a:t>facility</a:t>
            </a:r>
            <a:r>
              <a:rPr lang="lv-LV" dirty="0"/>
              <a:t> </a:t>
            </a:r>
            <a:r>
              <a:rPr lang="lv-LV" dirty="0" err="1"/>
              <a:t>presentation</a:t>
            </a:r>
            <a:r>
              <a:rPr lang="lv-LV" dirty="0"/>
              <a:t>: : </a:t>
            </a:r>
            <a:r>
              <a:rPr lang="en-US" dirty="0"/>
              <a:t>http://www.psddc.org/sites/default/files/subweb/the_dcfta_facility_-_17102014.pdf</a:t>
            </a:r>
            <a:endParaRPr lang="lv-LV"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http://europa.eu/rapid/press-release_MEMO-15-5013_en.htm</a:t>
            </a:r>
            <a:r>
              <a:rPr lang="lv-LV" dirty="0"/>
              <a:t> </a:t>
            </a:r>
            <a:endParaRPr lang="en-US" dirty="0"/>
          </a:p>
          <a:p>
            <a:endParaRPr lang="en-US" sz="1200" b="0" i="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63</a:t>
            </a:fld>
            <a:endParaRPr lang="en-GB"/>
          </a:p>
        </p:txBody>
      </p:sp>
    </p:spTree>
    <p:extLst>
      <p:ext uri="{BB962C8B-B14F-4D97-AF65-F5344CB8AC3E}">
        <p14:creationId xmlns:p14="http://schemas.microsoft.com/office/powerpoint/2010/main" val="1686538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IF – international financial institutions</a:t>
            </a:r>
          </a:p>
          <a:p>
            <a:r>
              <a:rPr lang="en-US" noProof="0" dirty="0"/>
              <a:t>1. Lending instruments:</a:t>
            </a:r>
            <a:r>
              <a:rPr lang="en-US" baseline="0" noProof="0" dirty="0"/>
              <a:t> development finance institutions provide loans to banks to on-lend to SMEs for general or specific purpose</a:t>
            </a:r>
          </a:p>
          <a:p>
            <a:r>
              <a:rPr lang="en-US" baseline="0" noProof="0" dirty="0"/>
              <a:t>-direct lending: direct financing of SMEs by IFIs can also be provided (EBRD plans to expand this activity)</a:t>
            </a:r>
          </a:p>
          <a:p>
            <a:r>
              <a:rPr lang="en-US" baseline="0" noProof="0" dirty="0"/>
              <a:t>-microfinance: specific lending instrument focused towards small firms and individuals</a:t>
            </a:r>
          </a:p>
          <a:p>
            <a:r>
              <a:rPr lang="en-US" baseline="0" noProof="0" dirty="0"/>
              <a:t>2. Securing facilities or credit guarantee instruments: debt instruments through which banks and lenders are provided with securities, in case the loan can not be repaid by the borrow and allow bank to share its risks with IFIs (national credit guarantee fund) – Deposit Guarantee fund in Moldova, Deposit Guarantee fund in Ukraine</a:t>
            </a:r>
          </a:p>
          <a:p>
            <a:r>
              <a:rPr lang="en-US" baseline="0" noProof="0" dirty="0"/>
              <a:t>3. Equity instruments: risk capital instruments which a firm can use to raise capital or funds for business purpose through the sale of shares. There are several equity and venture capital funds in the region: Caucasus Growth Fund; Georgia Regional Development Fund (managed by Small Enterprise Assistance Fund (SEAF), </a:t>
            </a: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64</a:t>
            </a:fld>
            <a:endParaRPr lang="en-GB"/>
          </a:p>
        </p:txBody>
      </p:sp>
    </p:spTree>
    <p:extLst>
      <p:ext uri="{BB962C8B-B14F-4D97-AF65-F5344CB8AC3E}">
        <p14:creationId xmlns:p14="http://schemas.microsoft.com/office/powerpoint/2010/main" val="2635086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SMEs to finance necessary investments to comply with the DCFTA provisions </a:t>
            </a:r>
            <a:endParaRPr lang="lv-LV" dirty="0"/>
          </a:p>
          <a:p>
            <a:r>
              <a:rPr lang="en-US" dirty="0"/>
              <a:t>support SMEs to seize the trade opportunities with the EU and within the region that will be opened by the DCFTAs</a:t>
            </a:r>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65</a:t>
            </a:fld>
            <a:endParaRPr lang="en-GB"/>
          </a:p>
        </p:txBody>
      </p:sp>
    </p:spTree>
    <p:extLst>
      <p:ext uri="{BB962C8B-B14F-4D97-AF65-F5344CB8AC3E}">
        <p14:creationId xmlns:p14="http://schemas.microsoft.com/office/powerpoint/2010/main" val="2150163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IF – international financial institutions</a:t>
            </a:r>
          </a:p>
          <a:p>
            <a:r>
              <a:rPr lang="en-US" noProof="0" dirty="0"/>
              <a:t>1. Lending instruments:</a:t>
            </a:r>
            <a:r>
              <a:rPr lang="en-US" baseline="0" noProof="0" dirty="0"/>
              <a:t> development finance institutions provide loans to banks to on-lend to SMEs for general or specific purpose</a:t>
            </a:r>
          </a:p>
          <a:p>
            <a:r>
              <a:rPr lang="en-US" baseline="0" noProof="0" dirty="0"/>
              <a:t>-direct lending: direct financing of SMEs by IFIs can also be provided (EBRD plans to expand this activity)</a:t>
            </a:r>
          </a:p>
          <a:p>
            <a:r>
              <a:rPr lang="en-US" baseline="0" noProof="0" dirty="0"/>
              <a:t>-microfinance: specific lending instrument focused towards small firms and individuals</a:t>
            </a:r>
          </a:p>
          <a:p>
            <a:r>
              <a:rPr lang="en-US" baseline="0" noProof="0" dirty="0"/>
              <a:t>2. Securing facilities or credit guarantee instruments: debt instruments through which banks and lenders are provided with securities, in case the loan can not be repaid by the borrow and allow bank to share its risks with IFIs (national credit guarantee fund) – Deposit Guarantee fund in Moldova, Deposit Guarantee fund in Ukraine</a:t>
            </a:r>
          </a:p>
          <a:p>
            <a:r>
              <a:rPr lang="en-US" baseline="0" noProof="0" dirty="0"/>
              <a:t>3. Equity instruments: risk capital instruments which a firm can use to raise capital or funds for business purpose through the sale of shares. There are several equity and venture capital funds in the region: Caucasus Growth Fund; Georgia Regional Development Fund (managed by Small Enterprise Assistance Fund (SEAF), </a:t>
            </a: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66</a:t>
            </a:fld>
            <a:endParaRPr lang="en-GB"/>
          </a:p>
        </p:txBody>
      </p:sp>
    </p:spTree>
    <p:extLst>
      <p:ext uri="{BB962C8B-B14F-4D97-AF65-F5344CB8AC3E}">
        <p14:creationId xmlns:p14="http://schemas.microsoft.com/office/powerpoint/2010/main" val="3543022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Other</a:t>
            </a:r>
            <a:r>
              <a:rPr lang="lv-LV" dirty="0"/>
              <a:t> </a:t>
            </a:r>
            <a:r>
              <a:rPr lang="lv-LV" dirty="0" err="1"/>
              <a:t>EaP</a:t>
            </a:r>
            <a:r>
              <a:rPr lang="lv-LV" dirty="0"/>
              <a:t> </a:t>
            </a:r>
            <a:r>
              <a:rPr lang="lv-LV" dirty="0" err="1"/>
              <a:t>countries</a:t>
            </a:r>
            <a:r>
              <a:rPr lang="lv-LV" baseline="0" dirty="0"/>
              <a:t> Moldova, </a:t>
            </a:r>
            <a:r>
              <a:rPr lang="lv-LV" baseline="0" dirty="0" err="1"/>
              <a:t>Ukraine</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67</a:t>
            </a:fld>
            <a:endParaRPr lang="en-GB"/>
          </a:p>
        </p:txBody>
      </p:sp>
    </p:spTree>
    <p:extLst>
      <p:ext uri="{BB962C8B-B14F-4D97-AF65-F5344CB8AC3E}">
        <p14:creationId xmlns:p14="http://schemas.microsoft.com/office/powerpoint/2010/main" val="3137995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Other</a:t>
            </a:r>
            <a:r>
              <a:rPr lang="lv-LV" dirty="0"/>
              <a:t> </a:t>
            </a:r>
            <a:r>
              <a:rPr lang="lv-LV" dirty="0" err="1"/>
              <a:t>EaP</a:t>
            </a:r>
            <a:r>
              <a:rPr lang="lv-LV" dirty="0"/>
              <a:t> </a:t>
            </a:r>
            <a:r>
              <a:rPr lang="lv-LV" dirty="0" err="1"/>
              <a:t>countries</a:t>
            </a:r>
            <a:r>
              <a:rPr lang="lv-LV" baseline="0" dirty="0"/>
              <a:t> Moldova, </a:t>
            </a:r>
            <a:r>
              <a:rPr lang="lv-LV" baseline="0" dirty="0" err="1"/>
              <a:t>Ukraine</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68</a:t>
            </a:fld>
            <a:endParaRPr lang="en-GB"/>
          </a:p>
        </p:txBody>
      </p:sp>
    </p:spTree>
    <p:extLst>
      <p:ext uri="{BB962C8B-B14F-4D97-AF65-F5344CB8AC3E}">
        <p14:creationId xmlns:p14="http://schemas.microsoft.com/office/powerpoint/2010/main" val="182632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170" lvl="1" indent="-194313" defTabSz="990478">
              <a:buFont typeface="Arial" panose="020B0604020202020204" pitchFamily="34" charset="0"/>
              <a:buChar char="•"/>
              <a:defRPr/>
            </a:pPr>
            <a:r>
              <a:rPr lang="lv-LV" sz="1500" dirty="0">
                <a:solidFill>
                  <a:srgbClr val="035682"/>
                </a:solidFill>
              </a:rPr>
              <a:t>http://www.enpi-info.eu/ENI </a:t>
            </a:r>
          </a:p>
          <a:p>
            <a:pPr marL="287170" lvl="1" indent="-194313" defTabSz="990478">
              <a:buFont typeface="Arial" panose="020B0604020202020204" pitchFamily="34" charset="0"/>
              <a:buChar char="•"/>
              <a:defRPr/>
            </a:pPr>
            <a:endParaRPr lang="lv-LV" sz="1500" dirty="0">
              <a:solidFill>
                <a:srgbClr val="035682"/>
              </a:solidFill>
            </a:endParaRPr>
          </a:p>
          <a:p>
            <a:pPr marL="287170" lvl="1" indent="-194313" defTabSz="990478">
              <a:buFont typeface="Arial" panose="020B0604020202020204" pitchFamily="34" charset="0"/>
              <a:buChar char="•"/>
              <a:defRPr/>
            </a:pPr>
            <a:endParaRPr lang="lv-LV" sz="1500" dirty="0">
              <a:solidFill>
                <a:srgbClr val="035682"/>
              </a:solidFill>
            </a:endParaRPr>
          </a:p>
          <a:p>
            <a:pPr marL="287170" lvl="1" indent="-194313" defTabSz="990478">
              <a:buFont typeface="Arial" panose="020B0604020202020204" pitchFamily="34" charset="0"/>
              <a:buChar char="•"/>
              <a:defRPr/>
            </a:pPr>
            <a:r>
              <a:rPr lang="en-US" sz="1500" dirty="0">
                <a:solidFill>
                  <a:srgbClr val="035682"/>
                </a:solidFill>
              </a:rPr>
              <a:t>In 2007-2013, the EU provided partners with over € 12 billion in grant money for the implementation of the ENP.</a:t>
            </a:r>
          </a:p>
          <a:p>
            <a:pPr marL="287170" lvl="1" indent="-194313">
              <a:buFont typeface="Arial" panose="020B0604020202020204" pitchFamily="34" charset="0"/>
              <a:buChar char="•"/>
            </a:pPr>
            <a:r>
              <a:rPr lang="en-US" sz="1500" dirty="0">
                <a:solidFill>
                  <a:srgbClr val="035682"/>
                </a:solidFill>
              </a:rPr>
              <a:t>In 2011, total trade between the EU and its ENP partners was worth € 230 billion.</a:t>
            </a:r>
          </a:p>
          <a:p>
            <a:pPr marL="287170" lvl="1" indent="-194313">
              <a:buFont typeface="Arial" panose="020B0604020202020204" pitchFamily="34" charset="0"/>
              <a:buChar char="•"/>
            </a:pPr>
            <a:r>
              <a:rPr lang="en-US" sz="1500" dirty="0">
                <a:solidFill>
                  <a:srgbClr val="035682"/>
                </a:solidFill>
              </a:rPr>
              <a:t>The EU issued 3.2 million Schengen visas to ENP partners in 2012.</a:t>
            </a:r>
            <a:endParaRPr lang="lv-LV" sz="1500" dirty="0">
              <a:solidFill>
                <a:srgbClr val="035682"/>
              </a:solidFill>
            </a:endParaRPr>
          </a:p>
          <a:p>
            <a:pPr marL="287170" lvl="1" indent="-194313">
              <a:buFont typeface="Arial" panose="020B0604020202020204" pitchFamily="34" charset="0"/>
              <a:buChar char="•"/>
            </a:pPr>
            <a:endParaRPr lang="lv-LV" sz="1500" dirty="0">
              <a:solidFill>
                <a:srgbClr val="035682"/>
              </a:solidFill>
            </a:endParaRPr>
          </a:p>
          <a:p>
            <a:pPr marL="287170" marR="0" lvl="1" indent="-194313"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0" i="0" kern="1200" dirty="0">
                <a:solidFill>
                  <a:schemeClr val="tx1"/>
                </a:solidFill>
                <a:effectLst/>
                <a:latin typeface="Arial" charset="0"/>
                <a:ea typeface="+mn-ea"/>
                <a:cs typeface="Arial" charset="0"/>
              </a:rPr>
              <a:t>For the period 2014-2020, the ENPI will be succeeded by a new</a:t>
            </a:r>
            <a:r>
              <a:rPr lang="lv-LV" sz="1600" b="0" i="0" kern="1200" dirty="0">
                <a:solidFill>
                  <a:schemeClr val="tx1"/>
                </a:solidFill>
                <a:effectLst/>
                <a:latin typeface="Arial" charset="0"/>
                <a:ea typeface="+mn-ea"/>
                <a:cs typeface="Arial" charset="0"/>
              </a:rPr>
              <a:t> </a:t>
            </a:r>
            <a:r>
              <a:rPr lang="en-US" sz="1600" b="1" i="0" u="none" strike="noStrike" kern="1200" dirty="0">
                <a:solidFill>
                  <a:schemeClr val="tx1"/>
                </a:solidFill>
                <a:effectLst/>
                <a:latin typeface="Arial" charset="0"/>
                <a:ea typeface="+mn-ea"/>
                <a:cs typeface="Arial" charset="0"/>
                <a:hlinkClick r:id="rId3" tooltip="European Neighbourhood Instrument (ENI)"/>
              </a:rPr>
              <a:t>European </a:t>
            </a:r>
            <a:r>
              <a:rPr lang="en-US" sz="1600" b="1" i="0" u="none" strike="noStrike" kern="1200" dirty="0" err="1">
                <a:solidFill>
                  <a:schemeClr val="tx1"/>
                </a:solidFill>
                <a:effectLst/>
                <a:latin typeface="Arial" charset="0"/>
                <a:ea typeface="+mn-ea"/>
                <a:cs typeface="Arial" charset="0"/>
                <a:hlinkClick r:id="rId3" tooltip="European Neighbourhood Instrument (ENI)"/>
              </a:rPr>
              <a:t>Neighbourhood</a:t>
            </a:r>
            <a:r>
              <a:rPr lang="en-US" sz="1600" b="1" i="0" u="none" strike="noStrike" kern="1200" dirty="0">
                <a:solidFill>
                  <a:schemeClr val="tx1"/>
                </a:solidFill>
                <a:effectLst/>
                <a:latin typeface="Arial" charset="0"/>
                <a:ea typeface="+mn-ea"/>
                <a:cs typeface="Arial" charset="0"/>
                <a:hlinkClick r:id="rId3" tooltip="European Neighbourhood Instrument (ENI)"/>
              </a:rPr>
              <a:t> Instrument (ENI)</a:t>
            </a:r>
            <a:r>
              <a:rPr lang="lv-LV" sz="1600" b="1" i="0" u="none" strike="noStrike" kern="1200" dirty="0">
                <a:solidFill>
                  <a:schemeClr val="tx1"/>
                </a:solidFill>
                <a:effectLst/>
                <a:latin typeface="Arial" charset="0"/>
                <a:ea typeface="+mn-ea"/>
                <a:cs typeface="Arial" charset="0"/>
              </a:rPr>
              <a:t>.</a:t>
            </a:r>
            <a:r>
              <a:rPr lang="lv-LV" sz="1600" b="1" i="0" u="none" strike="noStrike" kern="1200" baseline="0" dirty="0">
                <a:solidFill>
                  <a:schemeClr val="tx1"/>
                </a:solidFill>
                <a:effectLst/>
                <a:latin typeface="Arial" charset="0"/>
                <a:ea typeface="+mn-ea"/>
                <a:cs typeface="Arial" charset="0"/>
              </a:rPr>
              <a:t> </a:t>
            </a:r>
            <a:r>
              <a:rPr lang="en-US" sz="1600" b="1" i="0" kern="1200" dirty="0">
                <a:solidFill>
                  <a:schemeClr val="tx1"/>
                </a:solidFill>
                <a:effectLst/>
                <a:latin typeface="Arial" charset="0"/>
                <a:ea typeface="+mn-ea"/>
                <a:cs typeface="Arial" charset="0"/>
              </a:rPr>
              <a:t>The new European </a:t>
            </a:r>
            <a:r>
              <a:rPr lang="en-US" sz="1600" b="1" i="0" kern="1200" dirty="0" err="1">
                <a:solidFill>
                  <a:schemeClr val="tx1"/>
                </a:solidFill>
                <a:effectLst/>
                <a:latin typeface="Arial" charset="0"/>
                <a:ea typeface="+mn-ea"/>
                <a:cs typeface="Arial" charset="0"/>
              </a:rPr>
              <a:t>Neighbourhood</a:t>
            </a:r>
            <a:r>
              <a:rPr lang="en-US" sz="1600" b="1" i="0" kern="1200" dirty="0">
                <a:solidFill>
                  <a:schemeClr val="tx1"/>
                </a:solidFill>
                <a:effectLst/>
                <a:latin typeface="Arial" charset="0"/>
                <a:ea typeface="+mn-ea"/>
                <a:cs typeface="Arial" charset="0"/>
              </a:rPr>
              <a:t> Instrument with a budget of €15.4 billion</a:t>
            </a:r>
            <a:r>
              <a:rPr lang="en-US" sz="1600" b="0" i="0" kern="1200" dirty="0">
                <a:solidFill>
                  <a:schemeClr val="tx1"/>
                </a:solidFill>
                <a:effectLst/>
                <a:latin typeface="Arial" charset="0"/>
                <a:ea typeface="+mn-ea"/>
                <a:cs typeface="Arial" charset="0"/>
              </a:rPr>
              <a:t> will provide the bulk of funding to the 16 partner countries </a:t>
            </a:r>
            <a:r>
              <a:rPr lang="en-US" sz="1600" b="0" i="0" u="none" strike="noStrike" kern="1200" baseline="30000" dirty="0">
                <a:solidFill>
                  <a:schemeClr val="tx1"/>
                </a:solidFill>
                <a:effectLst/>
                <a:latin typeface="Arial" charset="0"/>
                <a:ea typeface="+mn-ea"/>
                <a:cs typeface="Arial" charset="0"/>
                <a:hlinkClick r:id="rId4" tooltip="[1]"/>
              </a:rPr>
              <a:t>[1]</a:t>
            </a:r>
            <a:r>
              <a:rPr lang="en-US" sz="1600" b="0" i="0" kern="1200" dirty="0">
                <a:solidFill>
                  <a:schemeClr val="tx1"/>
                </a:solidFill>
                <a:effectLst/>
                <a:latin typeface="Arial" charset="0"/>
                <a:ea typeface="+mn-ea"/>
                <a:cs typeface="Arial" charset="0"/>
              </a:rPr>
              <a:t>covered by the European </a:t>
            </a:r>
            <a:r>
              <a:rPr lang="en-US" sz="1600" b="0" i="0" kern="1200" dirty="0" err="1">
                <a:solidFill>
                  <a:schemeClr val="tx1"/>
                </a:solidFill>
                <a:effectLst/>
                <a:latin typeface="Arial" charset="0"/>
                <a:ea typeface="+mn-ea"/>
                <a:cs typeface="Arial" charset="0"/>
              </a:rPr>
              <a:t>Neighbourhood</a:t>
            </a:r>
            <a:r>
              <a:rPr lang="en-US" sz="1600" b="0" i="0" kern="1200" dirty="0">
                <a:solidFill>
                  <a:schemeClr val="tx1"/>
                </a:solidFill>
                <a:effectLst/>
                <a:latin typeface="Arial" charset="0"/>
                <a:ea typeface="+mn-ea"/>
                <a:cs typeface="Arial" charset="0"/>
              </a:rPr>
              <a:t> Policy (ENP) </a:t>
            </a:r>
            <a:endParaRPr lang="lv-LV" sz="1600" b="0" i="0" kern="1200" dirty="0">
              <a:solidFill>
                <a:schemeClr val="tx1"/>
              </a:solidFill>
              <a:effectLst/>
              <a:latin typeface="Arial" charset="0"/>
              <a:ea typeface="+mn-ea"/>
              <a:cs typeface="Arial" charset="0"/>
            </a:endParaRPr>
          </a:p>
          <a:p>
            <a:pPr marL="287170" marR="0" lvl="1" indent="-194313"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lv-LV" sz="1600" b="0" i="0" kern="1200" dirty="0">
              <a:solidFill>
                <a:schemeClr val="tx1"/>
              </a:solidFill>
              <a:effectLst/>
              <a:latin typeface="Arial" charset="0"/>
              <a:ea typeface="+mn-ea"/>
              <a:cs typeface="Arial" charset="0"/>
            </a:endParaRPr>
          </a:p>
          <a:p>
            <a:pPr marL="287170" marR="0" lvl="1" indent="-194313"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v-LV" sz="1600" b="0" i="0" kern="1200" dirty="0" err="1">
                <a:solidFill>
                  <a:schemeClr val="tx1"/>
                </a:solidFill>
                <a:effectLst/>
                <a:latin typeface="Arial" charset="0"/>
                <a:ea typeface="+mn-ea"/>
                <a:cs typeface="Arial" charset="0"/>
              </a:rPr>
              <a:t>Statistics</a:t>
            </a:r>
            <a:r>
              <a:rPr lang="lv-LV" sz="1600" b="0" i="0" kern="1200" dirty="0">
                <a:solidFill>
                  <a:schemeClr val="tx1"/>
                </a:solidFill>
                <a:effectLst/>
                <a:latin typeface="Arial" charset="0"/>
                <a:ea typeface="+mn-ea"/>
                <a:cs typeface="Arial" charset="0"/>
              </a:rPr>
              <a:t>:</a:t>
            </a:r>
            <a:r>
              <a:rPr lang="lv-LV" sz="1600" b="0" i="0" kern="1200" baseline="0" dirty="0">
                <a:solidFill>
                  <a:schemeClr val="tx1"/>
                </a:solidFill>
                <a:effectLst/>
                <a:latin typeface="Arial" charset="0"/>
                <a:ea typeface="+mn-ea"/>
                <a:cs typeface="Arial" charset="0"/>
              </a:rPr>
              <a:t> http://ec.europa.eu/eurostat/statistics-explained/index.php/European_Neighbourhood_Policy_-_East_-_international_trade_in_goods_statistics </a:t>
            </a:r>
            <a:endParaRPr lang="en-US" sz="1600" b="0" i="0" kern="1200" dirty="0">
              <a:solidFill>
                <a:schemeClr val="tx1"/>
              </a:solidFill>
              <a:effectLst/>
              <a:latin typeface="Arial" charset="0"/>
              <a:ea typeface="+mn-ea"/>
              <a:cs typeface="Arial" charset="0"/>
            </a:endParaRPr>
          </a:p>
          <a:p>
            <a:pPr marL="92857" lvl="1" indent="0">
              <a:buFont typeface="Arial" panose="020B0604020202020204" pitchFamily="34" charset="0"/>
              <a:buNone/>
            </a:pPr>
            <a:endParaRPr lang="en-US" sz="1500" dirty="0">
              <a:solidFill>
                <a:srgbClr val="035682"/>
              </a:solidFill>
            </a:endParaRPr>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6</a:t>
            </a:fld>
            <a:endParaRPr lang="en-GB"/>
          </a:p>
        </p:txBody>
      </p:sp>
    </p:spTree>
    <p:extLst>
      <p:ext uri="{BB962C8B-B14F-4D97-AF65-F5344CB8AC3E}">
        <p14:creationId xmlns:p14="http://schemas.microsoft.com/office/powerpoint/2010/main" val="183309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a:t>
            </a:r>
            <a:r>
              <a:rPr lang="lv-LV" baseline="0" dirty="0"/>
              <a:t> </a:t>
            </a:r>
            <a:r>
              <a:rPr lang="lv-LV" baseline="0" dirty="0" err="1"/>
              <a:t>look</a:t>
            </a:r>
            <a:r>
              <a:rPr lang="lv-LV" baseline="0" dirty="0"/>
              <a:t> </a:t>
            </a:r>
            <a:r>
              <a:rPr lang="lv-LV" baseline="0" dirty="0" err="1"/>
              <a:t>back</a:t>
            </a:r>
            <a:r>
              <a:rPr lang="lv-LV" baseline="0" dirty="0"/>
              <a:t> </a:t>
            </a:r>
            <a:r>
              <a:rPr lang="lv-LV" baseline="0" dirty="0" err="1"/>
              <a:t>in</a:t>
            </a:r>
            <a:r>
              <a:rPr lang="lv-LV" baseline="0" dirty="0"/>
              <a:t> </a:t>
            </a:r>
            <a:r>
              <a:rPr lang="lv-LV" baseline="0" dirty="0" err="1"/>
              <a:t>history</a:t>
            </a:r>
            <a:r>
              <a:rPr lang="lv-LV" baseline="0" dirty="0"/>
              <a:t> </a:t>
            </a:r>
            <a:r>
              <a:rPr lang="lv-LV" baseline="0" dirty="0" err="1"/>
              <a:t>leading</a:t>
            </a:r>
            <a:r>
              <a:rPr lang="lv-LV" baseline="0" dirty="0"/>
              <a:t> to </a:t>
            </a:r>
            <a:r>
              <a:rPr lang="lv-LV" baseline="0" dirty="0" err="1"/>
              <a:t>current</a:t>
            </a:r>
            <a:r>
              <a:rPr lang="lv-LV" baseline="0" dirty="0"/>
              <a:t> </a:t>
            </a:r>
            <a:r>
              <a:rPr lang="lv-LV" baseline="0" dirty="0" err="1"/>
              <a:t>situation</a:t>
            </a:r>
            <a:r>
              <a:rPr lang="lv-LV" baseline="0" dirty="0"/>
              <a:t> </a:t>
            </a:r>
            <a:r>
              <a:rPr lang="lv-LV" baseline="0" dirty="0" err="1"/>
              <a:t>and</a:t>
            </a:r>
            <a:r>
              <a:rPr lang="lv-LV" baseline="0" dirty="0"/>
              <a:t> </a:t>
            </a:r>
            <a:r>
              <a:rPr lang="lv-LV" baseline="0" dirty="0" err="1"/>
              <a:t>environment</a:t>
            </a:r>
            <a:r>
              <a:rPr lang="lv-LV" baseline="0" dirty="0"/>
              <a:t>. </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7</a:t>
            </a:fld>
            <a:endParaRPr lang="en-GB"/>
          </a:p>
        </p:txBody>
      </p:sp>
    </p:spTree>
    <p:extLst>
      <p:ext uri="{BB962C8B-B14F-4D97-AF65-F5344CB8AC3E}">
        <p14:creationId xmlns:p14="http://schemas.microsoft.com/office/powerpoint/2010/main" val="127076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Likns</a:t>
            </a:r>
            <a:r>
              <a:rPr lang="lv-LV" dirty="0"/>
              <a:t> to EU </a:t>
            </a:r>
            <a:r>
              <a:rPr lang="lv-LV" dirty="0" err="1"/>
              <a:t>External</a:t>
            </a:r>
            <a:r>
              <a:rPr lang="lv-LV" baseline="0" dirty="0"/>
              <a:t> </a:t>
            </a:r>
            <a:r>
              <a:rPr lang="lv-LV" baseline="0" dirty="0" err="1"/>
              <a:t>Action</a:t>
            </a:r>
            <a:r>
              <a:rPr lang="lv-LV" baseline="0" dirty="0"/>
              <a:t> </a:t>
            </a:r>
            <a:r>
              <a:rPr lang="lv-LV" baseline="0" dirty="0" err="1"/>
              <a:t>site</a:t>
            </a:r>
            <a:r>
              <a:rPr lang="lv-LV" baseline="0" dirty="0"/>
              <a:t> </a:t>
            </a:r>
            <a:r>
              <a:rPr lang="lv-LV" baseline="0" dirty="0" err="1"/>
              <a:t>for</a:t>
            </a:r>
            <a:r>
              <a:rPr lang="lv-LV" baseline="0" dirty="0"/>
              <a:t> </a:t>
            </a:r>
            <a:r>
              <a:rPr lang="lv-LV" baseline="0" dirty="0" err="1"/>
              <a:t>coresponding</a:t>
            </a:r>
            <a:r>
              <a:rPr lang="lv-LV" baseline="0" dirty="0"/>
              <a:t> </a:t>
            </a:r>
            <a:r>
              <a:rPr lang="lv-LV" baseline="0" dirty="0" err="1"/>
              <a:t>country</a:t>
            </a:r>
            <a:endParaRPr lang="lv-LV" baseline="0" dirty="0"/>
          </a:p>
          <a:p>
            <a:endParaRPr lang="lv-LV"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Arial" charset="0"/>
              </a:rPr>
              <a:t>Belarus is also a member of the </a:t>
            </a:r>
            <a:r>
              <a:rPr lang="en-US" sz="1200" b="1" i="0" u="none" strike="noStrike" kern="1200" dirty="0">
                <a:solidFill>
                  <a:schemeClr val="tx1"/>
                </a:solidFill>
                <a:effectLst/>
                <a:latin typeface="Arial" charset="0"/>
                <a:ea typeface="+mn-ea"/>
                <a:cs typeface="Arial" charset="0"/>
                <a:hlinkClick r:id="rId3" tooltip="Eastern Partnership"/>
              </a:rPr>
              <a:t>Eastern Partnership</a:t>
            </a:r>
            <a:r>
              <a:rPr lang="en-US" sz="1200" b="1" i="0" kern="1200" dirty="0">
                <a:solidFill>
                  <a:schemeClr val="tx1"/>
                </a:solidFill>
                <a:effectLst/>
                <a:latin typeface="Arial" charset="0"/>
                <a:ea typeface="+mn-ea"/>
                <a:cs typeface="Arial" charset="0"/>
              </a:rPr>
              <a:t>  </a:t>
            </a:r>
            <a:r>
              <a:rPr lang="en-US" sz="1200" b="0" i="0" kern="1200" dirty="0">
                <a:solidFill>
                  <a:schemeClr val="tx1"/>
                </a:solidFill>
                <a:effectLst/>
                <a:latin typeface="Arial" charset="0"/>
                <a:ea typeface="+mn-ea"/>
                <a:cs typeface="Arial" charset="0"/>
              </a:rPr>
              <a:t>initiative, but participates only in its multilateral track.</a:t>
            </a:r>
          </a:p>
          <a:p>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8</a:t>
            </a:fld>
            <a:endParaRPr lang="en-GB"/>
          </a:p>
        </p:txBody>
      </p:sp>
    </p:spTree>
    <p:extLst>
      <p:ext uri="{BB962C8B-B14F-4D97-AF65-F5344CB8AC3E}">
        <p14:creationId xmlns:p14="http://schemas.microsoft.com/office/powerpoint/2010/main" val="284315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2011</a:t>
            </a:r>
            <a:r>
              <a:rPr lang="lv-LV" dirty="0"/>
              <a:t>:</a:t>
            </a:r>
            <a:r>
              <a:rPr lang="lv-LV" baseline="0" dirty="0"/>
              <a:t> </a:t>
            </a:r>
            <a:r>
              <a:rPr lang="en-US" dirty="0"/>
              <a:t>Productive negotiations have taken place with Ukraine. Good progress has been made in the Association Agreement negotiations with the Republic of Moldova, and significant progress with the Republic of Armenia, the Republic of Azerbaijan, and Georgia. As far as the DCFTA part of Association Agreements with Georgia and the Republic of Moldova are concerned, it is envisaged that such negotiations could start by the end of this year</a:t>
            </a:r>
            <a:r>
              <a:rPr lang="lv-LV" dirty="0"/>
              <a:t>.</a:t>
            </a:r>
            <a:r>
              <a:rPr lang="lv-LV" baseline="0" dirty="0"/>
              <a:t> </a:t>
            </a:r>
            <a:r>
              <a:rPr lang="en-US" dirty="0"/>
              <a:t>Building on the substantial work accomplished, Armenia is pursuing its efforts to become ready for DCFTA negotiations as soon as possible.  </a:t>
            </a:r>
            <a:endParaRPr lang="lv-LV" dirty="0"/>
          </a:p>
          <a:p>
            <a:r>
              <a:rPr lang="en-US" dirty="0"/>
              <a:t>The participants of the Warsaw Summit welcome the EIB and EBRD financial contributions to the Eastern Partnership, including through the EIB Eastern Partners Facility. They also welcome the establishment of the Eastern Partnership SME Facility to support the development of the SME sector and the contributions made through the </a:t>
            </a:r>
            <a:r>
              <a:rPr lang="en-US" dirty="0" err="1"/>
              <a:t>Neighbourhood</a:t>
            </a:r>
            <a:r>
              <a:rPr lang="en-US" dirty="0"/>
              <a:t> Investment Facility to support infrastructure projects which help connect the EU with Eastern partners, implemented in cooperation with European Financial Institutions. </a:t>
            </a:r>
            <a:endParaRPr lang="lv-LV" dirty="0"/>
          </a:p>
          <a:p>
            <a:r>
              <a:rPr lang="en-US" dirty="0"/>
              <a:t>The European Union has allocated considerable financial resources of up to EUR 1900 million in the period 2010-2013 in order to advance the implementation of the Eastern Partnership in the framework of bilateral and regional </a:t>
            </a:r>
            <a:r>
              <a:rPr lang="en-US" dirty="0" err="1"/>
              <a:t>programmes</a:t>
            </a:r>
            <a:r>
              <a:rPr lang="en-US" dirty="0"/>
              <a:t>. Risk capital and guarantee schemes are important financing instruments to promote economic development, in particular to support SME which are key drivers for job creation and innovation. Building on the success of previous experiences both in the Mediterranean region and in the Eastern partner countries, the participants of the Warsaw Summit stress the need to explore possible options to further support risk capital operations in the Eastern </a:t>
            </a:r>
            <a:r>
              <a:rPr lang="en-US" dirty="0" err="1"/>
              <a:t>Neighbourhood</a:t>
            </a:r>
            <a:r>
              <a:rPr lang="en-US" dirty="0"/>
              <a:t>. </a:t>
            </a:r>
            <a:r>
              <a:rPr lang="lv-LV" dirty="0"/>
              <a:t>\</a:t>
            </a:r>
          </a:p>
          <a:p>
            <a:r>
              <a:rPr lang="lv-LV" b="1" dirty="0"/>
              <a:t>2015</a:t>
            </a:r>
            <a:r>
              <a:rPr lang="lv-LV" dirty="0"/>
              <a:t>: </a:t>
            </a:r>
            <a:r>
              <a:rPr lang="en-US" sz="1200" b="1" i="0" u="none" strike="noStrike" kern="1200" baseline="0" dirty="0">
                <a:solidFill>
                  <a:schemeClr val="tx1"/>
                </a:solidFill>
                <a:latin typeface="Arial" charset="0"/>
                <a:ea typeface="+mn-ea"/>
                <a:cs typeface="Arial" charset="0"/>
              </a:rPr>
              <a:t>The DCFTA Facility for SMEs, a new joint initiative of the</a:t>
            </a:r>
          </a:p>
          <a:p>
            <a:r>
              <a:rPr lang="en-US" sz="1200" b="1" i="0" u="none" strike="noStrike" kern="1200" baseline="0" dirty="0">
                <a:solidFill>
                  <a:schemeClr val="tx1"/>
                </a:solidFill>
                <a:latin typeface="Arial" charset="0"/>
                <a:ea typeface="+mn-ea"/>
                <a:cs typeface="Arial" charset="0"/>
              </a:rPr>
              <a:t>European Commission, the EIB and the EBRD, will unlock important new investments to</a:t>
            </a:r>
          </a:p>
          <a:p>
            <a:r>
              <a:rPr lang="en-US" sz="1200" b="1" i="0" u="none" strike="noStrike" kern="1200" baseline="0" dirty="0">
                <a:solidFill>
                  <a:schemeClr val="tx1"/>
                </a:solidFill>
                <a:latin typeface="Arial" charset="0"/>
                <a:ea typeface="+mn-ea"/>
                <a:cs typeface="Arial" charset="0"/>
              </a:rPr>
              <a:t>support SMEs in taking full advantage of the new business opportunities arising from the</a:t>
            </a:r>
          </a:p>
          <a:p>
            <a:r>
              <a:rPr lang="en-US" sz="1200" b="1" i="0" u="none" strike="noStrike" kern="1200" baseline="0" dirty="0">
                <a:solidFill>
                  <a:schemeClr val="tx1"/>
                </a:solidFill>
                <a:latin typeface="Arial" charset="0"/>
                <a:ea typeface="+mn-ea"/>
                <a:cs typeface="Arial" charset="0"/>
              </a:rPr>
              <a:t>AA/DCFTAs. </a:t>
            </a:r>
            <a:r>
              <a:rPr lang="en-US" sz="1200" b="0" i="0" u="none" strike="noStrike" kern="1200" baseline="0" dirty="0">
                <a:solidFill>
                  <a:schemeClr val="tx1"/>
                </a:solidFill>
                <a:latin typeface="Arial" charset="0"/>
                <a:ea typeface="+mn-ea"/>
                <a:cs typeface="Arial" charset="0"/>
              </a:rPr>
              <a:t>The EU's incentive-based approach ("more-for-more") will benefit those</a:t>
            </a:r>
          </a:p>
          <a:p>
            <a:r>
              <a:rPr lang="en-US" sz="1200" b="0" i="0" u="none" strike="noStrike" kern="1200" baseline="0" dirty="0">
                <a:solidFill>
                  <a:schemeClr val="tx1"/>
                </a:solidFill>
                <a:latin typeface="Arial" charset="0"/>
                <a:ea typeface="+mn-ea"/>
                <a:cs typeface="Arial" charset="0"/>
              </a:rPr>
              <a:t>partners most engaged in reforms. EU financial support to all its partners will be conditioned</a:t>
            </a:r>
          </a:p>
          <a:p>
            <a:r>
              <a:rPr lang="en-US" sz="1200" b="0" i="0" u="none" strike="noStrike" kern="1200" baseline="0" dirty="0">
                <a:solidFill>
                  <a:schemeClr val="tx1"/>
                </a:solidFill>
                <a:latin typeface="Arial" charset="0"/>
                <a:ea typeface="+mn-ea"/>
                <a:cs typeface="Arial" charset="0"/>
              </a:rPr>
              <a:t>by concrete reform steps.</a:t>
            </a:r>
            <a:endParaRPr lang="lv-LV"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Participants</a:t>
            </a:r>
          </a:p>
          <a:p>
            <a:r>
              <a:rPr lang="en-US" sz="1200" b="0" i="0" u="none" strike="noStrike" kern="1200" baseline="0" dirty="0">
                <a:solidFill>
                  <a:schemeClr val="tx1"/>
                </a:solidFill>
                <a:latin typeface="Arial" charset="0"/>
                <a:ea typeface="+mn-ea"/>
                <a:cs typeface="Arial" charset="0"/>
              </a:rPr>
              <a:t>welcome the common understanding reached on the scope for a future agreement between the</a:t>
            </a:r>
          </a:p>
          <a:p>
            <a:r>
              <a:rPr lang="en-US" sz="1200" b="0" i="0" u="none" strike="noStrike" kern="1200" baseline="0" dirty="0">
                <a:solidFill>
                  <a:schemeClr val="tx1"/>
                </a:solidFill>
                <a:latin typeface="Arial" charset="0"/>
                <a:ea typeface="+mn-ea"/>
                <a:cs typeface="Arial" charset="0"/>
              </a:rPr>
              <a:t>EU and Armenia aimed at further developing and strengthening their comprehensive</a:t>
            </a:r>
          </a:p>
          <a:p>
            <a:r>
              <a:rPr lang="en-US" sz="1200" b="0" i="0" u="none" strike="noStrike" kern="1200" baseline="0" dirty="0">
                <a:solidFill>
                  <a:schemeClr val="tx1"/>
                </a:solidFill>
                <a:latin typeface="Arial" charset="0"/>
                <a:ea typeface="+mn-ea"/>
                <a:cs typeface="Arial" charset="0"/>
              </a:rPr>
              <a:t>cooperation in all areas of mutual interest. Participants also welcome the progress made in</a:t>
            </a:r>
          </a:p>
          <a:p>
            <a:r>
              <a:rPr lang="en-US" sz="1200" b="0" i="0" u="none" strike="noStrike" kern="1200" baseline="0" dirty="0">
                <a:solidFill>
                  <a:schemeClr val="tx1"/>
                </a:solidFill>
                <a:latin typeface="Arial" charset="0"/>
                <a:ea typeface="+mn-ea"/>
                <a:cs typeface="Arial" charset="0"/>
              </a:rPr>
              <a:t>defining a stronger basis for an upgraded contractual framework for EU-Azerbaijan bilateral</a:t>
            </a:r>
          </a:p>
          <a:p>
            <a:r>
              <a:rPr lang="en-US" sz="1200" b="0" i="0" u="none" strike="noStrike" kern="1200" baseline="0" dirty="0">
                <a:solidFill>
                  <a:schemeClr val="tx1"/>
                </a:solidFill>
                <a:latin typeface="Arial" charset="0"/>
                <a:ea typeface="+mn-ea"/>
                <a:cs typeface="Arial" charset="0"/>
              </a:rPr>
              <a:t>relations in all areas of mutual interest. Participants welcome the steps taken in EU-Belarus</a:t>
            </a:r>
          </a:p>
          <a:p>
            <a:r>
              <a:rPr lang="en-US" sz="1200" b="0" i="0" u="none" strike="noStrike" kern="1200" baseline="0" dirty="0">
                <a:solidFill>
                  <a:schemeClr val="tx1"/>
                </a:solidFill>
                <a:latin typeface="Arial" charset="0"/>
                <a:ea typeface="+mn-ea"/>
                <a:cs typeface="Arial" charset="0"/>
              </a:rPr>
              <a:t>relations and look forward to the follow-up on the Interim Phase on </a:t>
            </a:r>
            <a:r>
              <a:rPr lang="en-US" sz="1200" b="0" i="0" u="none" strike="noStrike" kern="1200" baseline="0" dirty="0" err="1">
                <a:solidFill>
                  <a:schemeClr val="tx1"/>
                </a:solidFill>
                <a:latin typeface="Arial" charset="0"/>
                <a:ea typeface="+mn-ea"/>
                <a:cs typeface="Arial" charset="0"/>
              </a:rPr>
              <a:t>modernisation</a:t>
            </a:r>
            <a:r>
              <a:rPr lang="en-US" sz="1200" b="0" i="0" u="none" strike="noStrike" kern="1200" baseline="0" dirty="0">
                <a:solidFill>
                  <a:schemeClr val="tx1"/>
                </a:solidFill>
                <a:latin typeface="Arial" charset="0"/>
                <a:ea typeface="+mn-ea"/>
                <a:cs typeface="Arial" charset="0"/>
              </a:rPr>
              <a:t>, including</a:t>
            </a:r>
          </a:p>
          <a:p>
            <a:r>
              <a:rPr lang="en-US" sz="1200" b="0" i="0" u="none" strike="noStrike" kern="1200" baseline="0" dirty="0">
                <a:solidFill>
                  <a:schemeClr val="tx1"/>
                </a:solidFill>
                <a:latin typeface="Arial" charset="0"/>
                <a:ea typeface="+mn-ea"/>
                <a:cs typeface="Arial" charset="0"/>
              </a:rPr>
              <a:t>some possible projects, and the resumption of the EU-Belarus Human Rights Dialogue.</a:t>
            </a:r>
            <a:endParaRPr lang="en-US" dirty="0"/>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9</a:t>
            </a:fld>
            <a:endParaRPr lang="en-GB"/>
          </a:p>
        </p:txBody>
      </p:sp>
    </p:spTree>
    <p:extLst>
      <p:ext uri="{BB962C8B-B14F-4D97-AF65-F5344CB8AC3E}">
        <p14:creationId xmlns:p14="http://schemas.microsoft.com/office/powerpoint/2010/main" val="26616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Called also </a:t>
            </a:r>
            <a:r>
              <a:rPr lang="en-US" sz="1300" dirty="0"/>
              <a:t>EU Acquis is the accumulated legislation, legal acts, and court decisions which constitute the body of </a:t>
            </a:r>
            <a:r>
              <a:rPr lang="en-US" sz="1300" dirty="0">
                <a:hlinkClick r:id="rId3" tooltip="European Union law"/>
              </a:rPr>
              <a:t>European Union law</a:t>
            </a:r>
            <a:r>
              <a:rPr lang="en-US" sz="1300" dirty="0"/>
              <a:t>. </a:t>
            </a:r>
            <a:endParaRPr lang="lv-LV" sz="1300" dirty="0"/>
          </a:p>
          <a:p>
            <a:r>
              <a:rPr lang="en-US" sz="1300" dirty="0"/>
              <a:t>The term is French: </a:t>
            </a:r>
            <a:r>
              <a:rPr lang="en-US" sz="1300" i="1" dirty="0"/>
              <a:t>acquis</a:t>
            </a:r>
            <a:r>
              <a:rPr lang="en-US" sz="1300" dirty="0"/>
              <a:t> meaning "that which has been acquired or obtained", and </a:t>
            </a:r>
            <a:r>
              <a:rPr lang="en-US" sz="1300" i="1" dirty="0" err="1"/>
              <a:t>communautaire</a:t>
            </a:r>
            <a:r>
              <a:rPr lang="en-US" sz="1300" dirty="0"/>
              <a:t> meaning "of the community"</a:t>
            </a:r>
          </a:p>
        </p:txBody>
      </p:sp>
      <p:sp>
        <p:nvSpPr>
          <p:cNvPr id="4" name="Slide Number Placeholder 3"/>
          <p:cNvSpPr>
            <a:spLocks noGrp="1"/>
          </p:cNvSpPr>
          <p:nvPr>
            <p:ph type="sldNum" sz="quarter" idx="10"/>
          </p:nvPr>
        </p:nvSpPr>
        <p:spPr/>
        <p:txBody>
          <a:bodyPr/>
          <a:lstStyle/>
          <a:p>
            <a:pPr>
              <a:defRPr/>
            </a:pPr>
            <a:fld id="{9108FD36-1A29-475C-B64B-60008F317DA0}" type="slidenum">
              <a:rPr lang="en-GB" smtClean="0"/>
              <a:pPr>
                <a:defRPr/>
              </a:pPr>
              <a:t>14</a:t>
            </a:fld>
            <a:endParaRPr lang="en-GB"/>
          </a:p>
        </p:txBody>
      </p:sp>
    </p:spTree>
    <p:extLst>
      <p:ext uri="{BB962C8B-B14F-4D97-AF65-F5344CB8AC3E}">
        <p14:creationId xmlns:p14="http://schemas.microsoft.com/office/powerpoint/2010/main" val="390646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solidFill>
                  <a:srgbClr val="03568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010E5610-611D-41C5-8E8B-66F2367FAD83}" type="slidenum">
              <a:rPr lang="en-GB"/>
              <a:pPr>
                <a:defRPr/>
              </a:pPr>
              <a:t>‹#›</a:t>
            </a:fld>
            <a:endParaRPr lang="en-GB"/>
          </a:p>
        </p:txBody>
      </p:sp>
    </p:spTree>
    <p:extLst>
      <p:ext uri="{BB962C8B-B14F-4D97-AF65-F5344CB8AC3E}">
        <p14:creationId xmlns:p14="http://schemas.microsoft.com/office/powerpoint/2010/main" val="116282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156BAE7D-E509-4D51-A2A3-620089F29597}" type="slidenum">
              <a:rPr lang="en-GB"/>
              <a:pPr>
                <a:defRPr/>
              </a:pPr>
              <a:t>‹#›</a:t>
            </a:fld>
            <a:endParaRPr lang="en-GB"/>
          </a:p>
        </p:txBody>
      </p:sp>
    </p:spTree>
    <p:extLst>
      <p:ext uri="{BB962C8B-B14F-4D97-AF65-F5344CB8AC3E}">
        <p14:creationId xmlns:p14="http://schemas.microsoft.com/office/powerpoint/2010/main" val="383044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628775"/>
            <a:ext cx="2141537" cy="4497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1628775"/>
            <a:ext cx="6275388" cy="44973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CB2AA773-D94B-4F8E-AC38-FC6DB26554F8}" type="slidenum">
              <a:rPr lang="en-GB"/>
              <a:pPr>
                <a:defRPr/>
              </a:pPr>
              <a:t>‹#›</a:t>
            </a:fld>
            <a:endParaRPr lang="en-GB"/>
          </a:p>
        </p:txBody>
      </p:sp>
    </p:spTree>
    <p:extLst>
      <p:ext uri="{BB962C8B-B14F-4D97-AF65-F5344CB8AC3E}">
        <p14:creationId xmlns:p14="http://schemas.microsoft.com/office/powerpoint/2010/main" val="212014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9" y="1628775"/>
            <a:ext cx="8280920" cy="792163"/>
          </a:xfrm>
        </p:spPr>
        <p:txBody>
          <a:bodyPr/>
          <a:lstStyle>
            <a:lvl1pPr>
              <a:defRPr sz="3600" b="1">
                <a:solidFill>
                  <a:srgbClr val="03568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23528" y="2492896"/>
            <a:ext cx="8229600" cy="3560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2EFFBF4C-CAD3-4629-B664-6AB1E0AC5093}" type="slidenum">
              <a:rPr lang="en-GB"/>
              <a:pPr>
                <a:defRPr/>
              </a:pPr>
              <a:t>‹#›</a:t>
            </a:fld>
            <a:endParaRPr lang="en-GB"/>
          </a:p>
        </p:txBody>
      </p:sp>
    </p:spTree>
    <p:extLst>
      <p:ext uri="{BB962C8B-B14F-4D97-AF65-F5344CB8AC3E}">
        <p14:creationId xmlns:p14="http://schemas.microsoft.com/office/powerpoint/2010/main" val="288054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D520CD86-CADA-479C-97A7-F08715364594}" type="slidenum">
              <a:rPr lang="en-GB"/>
              <a:pPr>
                <a:defRPr/>
              </a:pPr>
              <a:t>‹#›</a:t>
            </a:fld>
            <a:endParaRPr lang="en-GB"/>
          </a:p>
        </p:txBody>
      </p:sp>
    </p:spTree>
    <p:extLst>
      <p:ext uri="{BB962C8B-B14F-4D97-AF65-F5344CB8AC3E}">
        <p14:creationId xmlns:p14="http://schemas.microsoft.com/office/powerpoint/2010/main" val="256468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6"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94541F52-0637-48A5-B6CE-D97406B23F62}" type="slidenum">
              <a:rPr lang="en-GB"/>
              <a:pPr>
                <a:defRPr/>
              </a:pPr>
              <a:t>‹#›</a:t>
            </a:fld>
            <a:endParaRPr lang="en-GB"/>
          </a:p>
        </p:txBody>
      </p:sp>
    </p:spTree>
    <p:extLst>
      <p:ext uri="{BB962C8B-B14F-4D97-AF65-F5344CB8AC3E}">
        <p14:creationId xmlns:p14="http://schemas.microsoft.com/office/powerpoint/2010/main" val="398613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8"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C43DD07B-A334-43A4-9A0B-B0EA3CCFF5C1}" type="slidenum">
              <a:rPr lang="en-GB"/>
              <a:pPr>
                <a:defRPr/>
              </a:pPr>
              <a:t>‹#›</a:t>
            </a:fld>
            <a:endParaRPr lang="en-GB"/>
          </a:p>
        </p:txBody>
      </p:sp>
    </p:spTree>
    <p:extLst>
      <p:ext uri="{BB962C8B-B14F-4D97-AF65-F5344CB8AC3E}">
        <p14:creationId xmlns:p14="http://schemas.microsoft.com/office/powerpoint/2010/main" val="94138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4"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94402B02-7385-4816-97E8-1AAB65312021}" type="slidenum">
              <a:rPr lang="en-GB"/>
              <a:pPr>
                <a:defRPr/>
              </a:pPr>
              <a:t>‹#›</a:t>
            </a:fld>
            <a:endParaRPr lang="en-GB"/>
          </a:p>
        </p:txBody>
      </p:sp>
    </p:spTree>
    <p:extLst>
      <p:ext uri="{BB962C8B-B14F-4D97-AF65-F5344CB8AC3E}">
        <p14:creationId xmlns:p14="http://schemas.microsoft.com/office/powerpoint/2010/main" val="81540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3"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75E428F9-3124-4A55-BFF1-2C5D616C8CAC}" type="slidenum">
              <a:rPr lang="en-GB"/>
              <a:pPr>
                <a:defRPr/>
              </a:pPr>
              <a:t>‹#›</a:t>
            </a:fld>
            <a:endParaRPr lang="en-GB"/>
          </a:p>
        </p:txBody>
      </p:sp>
    </p:spTree>
    <p:extLst>
      <p:ext uri="{BB962C8B-B14F-4D97-AF65-F5344CB8AC3E}">
        <p14:creationId xmlns:p14="http://schemas.microsoft.com/office/powerpoint/2010/main" val="202349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6"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020E8C36-E775-411A-95F2-3180A1533A26}" type="slidenum">
              <a:rPr lang="en-GB"/>
              <a:pPr>
                <a:defRPr/>
              </a:pPr>
              <a:t>‹#›</a:t>
            </a:fld>
            <a:endParaRPr lang="en-GB"/>
          </a:p>
        </p:txBody>
      </p:sp>
    </p:spTree>
    <p:extLst>
      <p:ext uri="{BB962C8B-B14F-4D97-AF65-F5344CB8AC3E}">
        <p14:creationId xmlns:p14="http://schemas.microsoft.com/office/powerpoint/2010/main" val="147663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www.east-invest.eu</a:t>
            </a:r>
          </a:p>
        </p:txBody>
      </p:sp>
      <p:sp>
        <p:nvSpPr>
          <p:cNvPr id="6"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122C6E4E-7759-4187-AB3B-9359D8D60C2A}" type="slidenum">
              <a:rPr lang="en-GB"/>
              <a:pPr>
                <a:defRPr/>
              </a:pPr>
              <a:t>‹#›</a:t>
            </a:fld>
            <a:endParaRPr lang="en-GB"/>
          </a:p>
        </p:txBody>
      </p:sp>
    </p:spTree>
    <p:extLst>
      <p:ext uri="{BB962C8B-B14F-4D97-AF65-F5344CB8AC3E}">
        <p14:creationId xmlns:p14="http://schemas.microsoft.com/office/powerpoint/2010/main" val="100479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6228184" y="6381328"/>
            <a:ext cx="2751137"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b="1">
                <a:solidFill>
                  <a:schemeClr val="bg1"/>
                </a:solidFill>
              </a:defRPr>
            </a:lvl1pPr>
          </a:lstStyle>
          <a:p>
            <a:pPr>
              <a:defRPr/>
            </a:pPr>
            <a:r>
              <a:rPr lang="en-GB" dirty="0"/>
              <a:t>www.east-invest.eu</a:t>
            </a:r>
          </a:p>
        </p:txBody>
      </p:sp>
      <p:sp>
        <p:nvSpPr>
          <p:cNvPr id="2" name="Rectangle 3"/>
          <p:cNvSpPr>
            <a:spLocks noGrp="1" noChangeArrowheads="1"/>
          </p:cNvSpPr>
          <p:nvPr>
            <p:ph type="body" idx="1"/>
          </p:nvPr>
        </p:nvSpPr>
        <p:spPr bwMode="auto">
          <a:xfrm>
            <a:off x="323850" y="2565400"/>
            <a:ext cx="8229600" cy="3560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3" name="Title Placeholder 2"/>
          <p:cNvSpPr>
            <a:spLocks noGrp="1" noChangeArrowheads="1"/>
          </p:cNvSpPr>
          <p:nvPr>
            <p:ph type="title"/>
          </p:nvPr>
        </p:nvSpPr>
        <p:spPr bwMode="auto">
          <a:xfrm>
            <a:off x="2124075" y="1628775"/>
            <a:ext cx="6769100"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1" name="Picture 19" descr="EC flag jaun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92895" y="260347"/>
            <a:ext cx="1060497" cy="718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userDrawn="1"/>
        </p:nvSpPr>
        <p:spPr>
          <a:xfrm>
            <a:off x="7420887" y="930786"/>
            <a:ext cx="1183561" cy="553998"/>
          </a:xfrm>
          <a:prstGeom prst="rect">
            <a:avLst/>
          </a:prstGeom>
          <a:noFill/>
        </p:spPr>
        <p:txBody>
          <a:bodyPr wrap="square" rtlCol="0">
            <a:spAutoFit/>
          </a:bodyPr>
          <a:lstStyle/>
          <a:p>
            <a:pPr algn="ctr"/>
            <a:r>
              <a:rPr lang="fr-BE" sz="1000" dirty="0">
                <a:solidFill>
                  <a:srgbClr val="035682"/>
                </a:solidFill>
              </a:rPr>
              <a:t>This</a:t>
            </a:r>
            <a:r>
              <a:rPr lang="fr-BE" sz="1000" baseline="0" dirty="0">
                <a:solidFill>
                  <a:srgbClr val="035682"/>
                </a:solidFill>
              </a:rPr>
              <a:t> </a:t>
            </a:r>
            <a:r>
              <a:rPr lang="fr-BE" sz="1000" baseline="0" dirty="0" err="1">
                <a:solidFill>
                  <a:srgbClr val="035682"/>
                </a:solidFill>
              </a:rPr>
              <a:t>project</a:t>
            </a:r>
            <a:r>
              <a:rPr lang="fr-BE" sz="1000" baseline="0" dirty="0">
                <a:solidFill>
                  <a:srgbClr val="035682"/>
                </a:solidFill>
              </a:rPr>
              <a:t> </a:t>
            </a:r>
            <a:r>
              <a:rPr lang="fr-BE" sz="1000" baseline="0" dirty="0" err="1">
                <a:solidFill>
                  <a:srgbClr val="035682"/>
                </a:solidFill>
              </a:rPr>
              <a:t>is</a:t>
            </a:r>
            <a:r>
              <a:rPr lang="fr-BE" sz="1000" baseline="0" dirty="0">
                <a:solidFill>
                  <a:srgbClr val="035682"/>
                </a:solidFill>
              </a:rPr>
              <a:t> </a:t>
            </a:r>
            <a:r>
              <a:rPr lang="fr-BE" sz="1000" baseline="0" dirty="0" err="1">
                <a:solidFill>
                  <a:srgbClr val="035682"/>
                </a:solidFill>
              </a:rPr>
              <a:t>funded</a:t>
            </a:r>
            <a:r>
              <a:rPr lang="fr-BE" sz="1000" baseline="0" dirty="0">
                <a:solidFill>
                  <a:srgbClr val="035682"/>
                </a:solidFill>
              </a:rPr>
              <a:t> by the </a:t>
            </a:r>
            <a:r>
              <a:rPr lang="fr-BE" sz="1000" baseline="0" dirty="0" err="1">
                <a:solidFill>
                  <a:srgbClr val="035682"/>
                </a:solidFill>
              </a:rPr>
              <a:t>European</a:t>
            </a:r>
            <a:r>
              <a:rPr lang="fr-BE" sz="1000" baseline="0" dirty="0">
                <a:solidFill>
                  <a:srgbClr val="035682"/>
                </a:solidFill>
              </a:rPr>
              <a:t> Union</a:t>
            </a:r>
            <a:endParaRPr lang="en-GB" sz="1000" dirty="0">
              <a:solidFill>
                <a:srgbClr val="035682"/>
              </a:solidFill>
            </a:endParaRPr>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9513" y="175432"/>
            <a:ext cx="3430365" cy="1224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35682"/>
          </a:solidFill>
          <a:latin typeface="+mn-lt"/>
          <a:ea typeface="+mn-ea"/>
          <a:cs typeface="+mn-cs"/>
        </a:defRPr>
      </a:lvl1pPr>
      <a:lvl2pPr marL="742950" indent="-285750" algn="l" rtl="0" eaLnBrk="0" fontAlgn="base" hangingPunct="0">
        <a:spcBef>
          <a:spcPct val="20000"/>
        </a:spcBef>
        <a:spcAft>
          <a:spcPct val="0"/>
        </a:spcAft>
        <a:buChar char="–"/>
        <a:defRPr sz="2800">
          <a:solidFill>
            <a:srgbClr val="00B4F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eec.eaeunion.org/en/Pages/default.aspx" TargetMode="External"/><Relationship Id="rId2" Type="http://schemas.openxmlformats.org/officeDocument/2006/relationships/hyperlink" Target="http://europa.eu/rapid/press-release_MEMO-13-728_en.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c.europa.eu/enlargement/policy/conditions-membership/chapters-of-the-acquis/index_en.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europa.eu/eu-law/index_en.htm"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kraine-eu.mfa.gov.ua/en/page/open/id/29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ur-lex.europa.eu/legal-content/EN/TXT/?uri=celex:12012E/TX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ur-lex.europa.eu/legal-content/EN/TXT/PDF/?uri=CELEX:21999A0909(01)&amp;from=E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madb.europa.eu/madb/sps_product_description_form.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eas.europa.eu/enp/pdf/pdf/action_plans/armenia_enp_ap_final_en.pdf" TargetMode="External"/><Relationship Id="rId7" Type="http://schemas.openxmlformats.org/officeDocument/2006/relationships/hyperlink" Target="http://eeas.europa.eu/ukraine/docs/eu_ukr_ass_agenda_24jun2013.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eas.europa.eu/enp/pdf/pdf/action_plans/moldova_enp_ap_final_en.pdf" TargetMode="External"/><Relationship Id="rId5" Type="http://schemas.openxmlformats.org/officeDocument/2006/relationships/hyperlink" Target="http://eeas.europa.eu/enp/pdf/pdf/action_plans/georgia_enp_ap_final_en.pdf" TargetMode="External"/><Relationship Id="rId4" Type="http://schemas.openxmlformats.org/officeDocument/2006/relationships/hyperlink" Target="http://eeas.europa.eu/enp/pdf/pdf/action_plans/azerbaijan_enp_ap_final_en.pdf"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ec.europa.eu/trade/policy/countries-and-regions/agreemen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ur-lex.europa.eu/legal-content/EN/ALL/?uri=CELEX:21999A0909(01)" TargetMode="External"/><Relationship Id="rId2" Type="http://schemas.openxmlformats.org/officeDocument/2006/relationships/hyperlink" Target="http://ec.europa.eu/trade/policy/countries-and-regions/agreement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ec.europa.eu/enlargement/tenders/twinning/index_en.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ec.europa.eu/enlargement/tenders/taie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ec.europa.eu/enlargement/tenders/taie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brd.com/armenia.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eib.org/projects/loans/regions/cei/am.htm" TargetMode="External"/><Relationship Id="rId4" Type="http://schemas.openxmlformats.org/officeDocument/2006/relationships/hyperlink" Target="http://www.ebrd.com/news/2015/boosting-smes-access-to-finance-in-the-eastern-partnership-.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eas.europa.eu/enp/documents/action-plans/index_en.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hyperlink" Target="http://europa.eu/rapid/press-release_MEMO-13-728_en.htm" TargetMode="External"/><Relationship Id="rId2" Type="http://schemas.openxmlformats.org/officeDocument/2006/relationships/hyperlink" Target="http://ec.europa.eu/trade/policy/countries-and-regions/agreements/" TargetMode="External"/><Relationship Id="rId1" Type="http://schemas.openxmlformats.org/officeDocument/2006/relationships/slideLayout" Target="../slideLayouts/slideLayout2.xml"/><Relationship Id="rId5" Type="http://schemas.openxmlformats.org/officeDocument/2006/relationships/hyperlink" Target="http://eur-lex.europa.eu/legal-content/EN/ALL/?uri=CELEX:21999A0909(01)" TargetMode="External"/><Relationship Id="rId4" Type="http://schemas.openxmlformats.org/officeDocument/2006/relationships/hyperlink" Target="http://eec.eaeunion.org/en/Pages/default.aspx"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exporthelp.europa.eu/" TargetMode="External"/><Relationship Id="rId2" Type="http://schemas.openxmlformats.org/officeDocument/2006/relationships/hyperlink" Target="http://ec.europa.eu/trade/import-and-export-rules/import-into-eu/" TargetMode="External"/><Relationship Id="rId1" Type="http://schemas.openxmlformats.org/officeDocument/2006/relationships/slideLayout" Target="../slideLayouts/slideLayout2.xml"/><Relationship Id="rId4" Type="http://schemas.openxmlformats.org/officeDocument/2006/relationships/hyperlink" Target="http://madb.europa.eu/madb/euTariffs.htm"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exporthelp.europa.eu/"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madb.europa.eu/madb/indexPubli.htm" TargetMode="External"/><Relationship Id="rId2" Type="http://schemas.openxmlformats.org/officeDocument/2006/relationships/hyperlink" Target="http://madb.europa.eu/madb/euTariffs.ht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trade.ec.europa.eu/doclib/docs/2006/september/tradoc_113345.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eas.europa.eu/enp/how-is-it-financed/index_en.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hyperlink" Target="http://eeas.europa.eu/enp/pdf/financing-the-enp/armenia_2014_2017_programming_document_en.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eib.org/projects/loans/regions/cei/am.htm" TargetMode="External"/><Relationship Id="rId4" Type="http://schemas.openxmlformats.org/officeDocument/2006/relationships/hyperlink" Target="http://eur-lex.europa.eu/LexUriServ/LexUriServ.do?uri=OJ:L:2014:077:0027:0043:EN:PDF"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ebrd.com/work-with-us/projects/psd/yerevan-metro-rehabilitation-project-phase-iii.html" TargetMode="External"/><Relationship Id="rId3" Type="http://schemas.openxmlformats.org/officeDocument/2006/relationships/hyperlink" Target="http://www.ebrd.com/work-with-us/project-finance/project-summary-documents.html?1=1&amp;filterCountry=Armenia" TargetMode="External"/><Relationship Id="rId7" Type="http://schemas.openxmlformats.org/officeDocument/2006/relationships/hyperlink" Target="http://www.ebrd.com/work-with-us/projects/psd/inecobank-equity-investment.html" TargetMode="External"/><Relationship Id="rId2" Type="http://schemas.openxmlformats.org/officeDocument/2006/relationships/hyperlink" Target="http://www.ebrd.com/armenia.html" TargetMode="External"/><Relationship Id="rId1" Type="http://schemas.openxmlformats.org/officeDocument/2006/relationships/slideLayout" Target="../slideLayouts/slideLayout2.xml"/><Relationship Id="rId6" Type="http://schemas.openxmlformats.org/officeDocument/2006/relationships/hyperlink" Target="http://www.ebrd.com/work-with-us/projects/psd/ameriabank-equity-investment.html" TargetMode="External"/><Relationship Id="rId11" Type="http://schemas.openxmlformats.org/officeDocument/2006/relationships/hyperlink" Target="http://www.ebrd.com/work-with-us/projects/psd/yerevan-street-lighting-project.html" TargetMode="External"/><Relationship Id="rId5" Type="http://schemas.openxmlformats.org/officeDocument/2006/relationships/hyperlink" Target="http://www.ebrd.com/work-with-us/projects/psd/armenian-sme-fund.html" TargetMode="External"/><Relationship Id="rId10" Type="http://schemas.openxmlformats.org/officeDocument/2006/relationships/hyperlink" Target="http://www.ebrd.com/work-with-us/projects/psd/gyumri-urban-roads.html" TargetMode="External"/><Relationship Id="rId4" Type="http://schemas.openxmlformats.org/officeDocument/2006/relationships/hyperlink" Target="http://www.ebrd.com/work-with-us/projects/psd/lydian-amulsar-gold-mine-extension.html" TargetMode="External"/><Relationship Id="rId9" Type="http://schemas.openxmlformats.org/officeDocument/2006/relationships/hyperlink" Target="http://www.ebrd.com/work-with-us/projects/psd/yerevan-solid-waste-project.html"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www.eib.org/projects/loans/2012/20120322.htm" TargetMode="External"/><Relationship Id="rId13" Type="http://schemas.openxmlformats.org/officeDocument/2006/relationships/hyperlink" Target="http://www.eib.org/projects/loans/2011/20110563.htm" TargetMode="External"/><Relationship Id="rId3" Type="http://schemas.openxmlformats.org/officeDocument/2006/relationships/hyperlink" Target="http://www.eib.org/projects/loans/2011/20110566.htm" TargetMode="External"/><Relationship Id="rId7" Type="http://schemas.openxmlformats.org/officeDocument/2006/relationships/hyperlink" Target="http://www.eib.org/projects/loans/2012/20120316.htm" TargetMode="External"/><Relationship Id="rId12" Type="http://schemas.openxmlformats.org/officeDocument/2006/relationships/hyperlink" Target="http://www.eib.org/projects/loans/2009/20090676.htm" TargetMode="External"/><Relationship Id="rId2" Type="http://schemas.openxmlformats.org/officeDocument/2006/relationships/hyperlink" Target="http://www.eib.org/projects/loans/regions/cei/am.htm" TargetMode="External"/><Relationship Id="rId1" Type="http://schemas.openxmlformats.org/officeDocument/2006/relationships/slideLayout" Target="../slideLayouts/slideLayout2.xml"/><Relationship Id="rId6" Type="http://schemas.openxmlformats.org/officeDocument/2006/relationships/hyperlink" Target="http://www.eib.org/projects/loans/2014/20140045.htm" TargetMode="External"/><Relationship Id="rId11" Type="http://schemas.openxmlformats.org/officeDocument/2006/relationships/hyperlink" Target="http://www.eib.org/projects/loans/2008/20080629.htm" TargetMode="External"/><Relationship Id="rId5" Type="http://schemas.openxmlformats.org/officeDocument/2006/relationships/hyperlink" Target="http://www.eib.org/projects/loans/2014/20140374.htm" TargetMode="External"/><Relationship Id="rId15" Type="http://schemas.openxmlformats.org/officeDocument/2006/relationships/hyperlink" Target="http://www.eib.org/projects/loans/2010/20100222.htm" TargetMode="External"/><Relationship Id="rId10" Type="http://schemas.openxmlformats.org/officeDocument/2006/relationships/hyperlink" Target="http://www.eib.org/projects/loans/2010/20100130.htm" TargetMode="External"/><Relationship Id="rId4" Type="http://schemas.openxmlformats.org/officeDocument/2006/relationships/hyperlink" Target="http://www.eib.org/projects/loans/2015/20150017.htm" TargetMode="External"/><Relationship Id="rId9" Type="http://schemas.openxmlformats.org/officeDocument/2006/relationships/hyperlink" Target="http://www.eib.org/projects/loans/2012/20120480.htm" TargetMode="External"/><Relationship Id="rId14" Type="http://schemas.openxmlformats.org/officeDocument/2006/relationships/hyperlink" Target="http://www.eib.org/projects/loans/2009/20090772.ht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europa.eu/rapid/press-release_MEMO-15-5013_en.ht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ebrd.com/news/2016/ebrd-and-eu-support-small-ukrainian-agricultural-exporter-.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ec.europa.eu/growth/smes/cosm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ec.europa.eu/growth/industry/intellectual-property/smes/index_en.htm" TargetMode="External"/><Relationship Id="rId3" Type="http://schemas.openxmlformats.org/officeDocument/2006/relationships/hyperlink" Target="http://ec.europa.eu/growth/smes/cosme/" TargetMode="External"/><Relationship Id="rId7" Type="http://schemas.openxmlformats.org/officeDocument/2006/relationships/hyperlink" Target="https://ec.europa.eu/growth/tools-databases/smei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europa.eu/youreurope/business/index_en.htm" TargetMode="External"/><Relationship Id="rId5" Type="http://schemas.openxmlformats.org/officeDocument/2006/relationships/hyperlink" Target="http://een.ec.europa.eu/" TargetMode="External"/><Relationship Id="rId4" Type="http://schemas.openxmlformats.org/officeDocument/2006/relationships/hyperlink" Target="http://ec.europa.eu/growth/smes/access-to-markets/index_en.htm"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ec.europa.eu/enlargement/neighbourhood/countries/armenia/index_en.htm" TargetMode="External"/><Relationship Id="rId2" Type="http://schemas.openxmlformats.org/officeDocument/2006/relationships/hyperlink" Target="http://europa.eu/rapid/press-release_IP-16-1785_en.htm" TargetMode="External"/><Relationship Id="rId1" Type="http://schemas.openxmlformats.org/officeDocument/2006/relationships/slideLayout" Target="../slideLayouts/slideLayout2.xml"/><Relationship Id="rId4" Type="http://schemas.openxmlformats.org/officeDocument/2006/relationships/hyperlink" Target="https://ec.europa.eu/programmes/horizon202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ec.europa.eu/programmes/horizon2020/"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eas.europa.eu/moldova/index_en.htm" TargetMode="External"/><Relationship Id="rId3" Type="http://schemas.openxmlformats.org/officeDocument/2006/relationships/hyperlink" Target="http://eeas.europa.eu/eastern/index_en.htm" TargetMode="External"/><Relationship Id="rId7" Type="http://schemas.openxmlformats.org/officeDocument/2006/relationships/hyperlink" Target="http://eeas.europa.eu/georgia/index_en.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eas.europa.eu/belarus/index_en.htm" TargetMode="External"/><Relationship Id="rId5" Type="http://schemas.openxmlformats.org/officeDocument/2006/relationships/hyperlink" Target="http://eeas.europa.eu/azerbaijan/index_en.htm" TargetMode="External"/><Relationship Id="rId10" Type="http://schemas.openxmlformats.org/officeDocument/2006/relationships/image" Target="../media/image10.gif"/><Relationship Id="rId4" Type="http://schemas.openxmlformats.org/officeDocument/2006/relationships/hyperlink" Target="http://eeas.europa.eu/armenia/index_en.htm" TargetMode="External"/><Relationship Id="rId9" Type="http://schemas.openxmlformats.org/officeDocument/2006/relationships/hyperlink" Target="http://eeas.europa.eu/ukraine/index_en.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onsilium.europa.eu/uedocs/cms_data/docs/pressdata/en/er/107589.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onsilium.europa.eu/en/meetings/international-summit/2015/05/21-22/" TargetMode="External"/><Relationship Id="rId5" Type="http://schemas.openxmlformats.org/officeDocument/2006/relationships/hyperlink" Target="http://www.consilium.europa.eu/uedocs/cms_data/docs/pressdata/EN/foraff/139765.pdf" TargetMode="External"/><Relationship Id="rId4" Type="http://schemas.openxmlformats.org/officeDocument/2006/relationships/hyperlink" Target="https://www.consilium.europa.eu/uedocs/cms_Data/docs/pressdata/en/ec/12484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solidFill>
                  <a:schemeClr val="bg1"/>
                </a:solidFill>
              </a:rPr>
              <a:t>www.east-invest.eu</a:t>
            </a:r>
          </a:p>
        </p:txBody>
      </p:sp>
      <p:sp>
        <p:nvSpPr>
          <p:cNvPr id="2051" name="Rectangle 2"/>
          <p:cNvSpPr>
            <a:spLocks noGrp="1" noChangeArrowheads="1"/>
          </p:cNvSpPr>
          <p:nvPr>
            <p:ph type="ctrTitle"/>
          </p:nvPr>
        </p:nvSpPr>
        <p:spPr/>
        <p:txBody>
          <a:bodyPr/>
          <a:lstStyle/>
          <a:p>
            <a:pPr eaLnBrk="1" hangingPunct="1"/>
            <a:r>
              <a:rPr lang="lv-LV" altLang="en-US" dirty="0"/>
              <a:t>+</a:t>
            </a:r>
            <a:endParaRPr lang="en-US" altLang="en-US" dirty="0"/>
          </a:p>
        </p:txBody>
      </p:sp>
      <p:sp>
        <p:nvSpPr>
          <p:cNvPr id="2052" name="Rectangle 3"/>
          <p:cNvSpPr>
            <a:spLocks noGrp="1" noChangeArrowheads="1"/>
          </p:cNvSpPr>
          <p:nvPr>
            <p:ph type="subTitle" idx="1"/>
          </p:nvPr>
        </p:nvSpPr>
        <p:spPr/>
        <p:txBody>
          <a:bodyPr/>
          <a:lstStyle/>
          <a:p>
            <a:pPr eaLnBrk="1" hangingPunct="1"/>
            <a:endParaRPr lang="en-US" altLang="en-US"/>
          </a:p>
        </p:txBody>
      </p:sp>
      <p:pic>
        <p:nvPicPr>
          <p:cNvPr id="2053" name="Picture 4" descr="EastInvest-Leaflet-fond-sansLog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5" y="-33766"/>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Text Box 5"/>
          <p:cNvSpPr txBox="1">
            <a:spLocks noChangeArrowheads="1"/>
          </p:cNvSpPr>
          <p:nvPr/>
        </p:nvSpPr>
        <p:spPr bwMode="auto">
          <a:xfrm>
            <a:off x="179388" y="6508750"/>
            <a:ext cx="8785225"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BE" altLang="en-US" sz="1200" b="1" dirty="0">
              <a:solidFill>
                <a:schemeClr val="bg1"/>
              </a:solidFill>
              <a:latin typeface="Arial Narrow" pitchFamily="34" charset="0"/>
            </a:endParaRPr>
          </a:p>
          <a:p>
            <a:pPr eaLnBrk="1" hangingPunct="1">
              <a:spcBef>
                <a:spcPct val="50000"/>
              </a:spcBef>
            </a:pPr>
            <a:endParaRPr lang="en-GB" altLang="en-US" sz="1200" b="1" dirty="0">
              <a:solidFill>
                <a:schemeClr val="bg1"/>
              </a:solidFill>
              <a:latin typeface="Arial Narrow" pitchFamily="34" charset="0"/>
            </a:endParaRPr>
          </a:p>
        </p:txBody>
      </p:sp>
      <p:pic>
        <p:nvPicPr>
          <p:cNvPr id="2056" name="Picture 8" descr="Logo UE High Resolu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4665" y="332656"/>
            <a:ext cx="1085767" cy="72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9" descr="Logo EUROCHAMBRES_colou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661248"/>
            <a:ext cx="2087563"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308304" y="1124744"/>
            <a:ext cx="1157775" cy="553998"/>
          </a:xfrm>
          <a:prstGeom prst="rect">
            <a:avLst/>
          </a:prstGeom>
          <a:noFill/>
        </p:spPr>
        <p:txBody>
          <a:bodyPr wrap="square" rtlCol="0">
            <a:spAutoFit/>
          </a:bodyPr>
          <a:lstStyle/>
          <a:p>
            <a:pPr algn="ctr"/>
            <a:r>
              <a:rPr lang="fr-BE" sz="1000" dirty="0">
                <a:solidFill>
                  <a:srgbClr val="035682"/>
                </a:solidFill>
              </a:rPr>
              <a:t>This </a:t>
            </a:r>
            <a:r>
              <a:rPr lang="fr-BE" sz="1000" dirty="0" err="1">
                <a:solidFill>
                  <a:srgbClr val="035682"/>
                </a:solidFill>
              </a:rPr>
              <a:t>project</a:t>
            </a:r>
            <a:r>
              <a:rPr lang="fr-BE" sz="1000" dirty="0">
                <a:solidFill>
                  <a:srgbClr val="035682"/>
                </a:solidFill>
              </a:rPr>
              <a:t> </a:t>
            </a:r>
            <a:r>
              <a:rPr lang="fr-BE" sz="1000" dirty="0" err="1">
                <a:solidFill>
                  <a:srgbClr val="035682"/>
                </a:solidFill>
              </a:rPr>
              <a:t>is</a:t>
            </a:r>
            <a:r>
              <a:rPr lang="fr-BE" sz="1000" dirty="0">
                <a:solidFill>
                  <a:srgbClr val="035682"/>
                </a:solidFill>
              </a:rPr>
              <a:t> </a:t>
            </a:r>
            <a:r>
              <a:rPr lang="fr-BE" sz="1000" dirty="0" err="1">
                <a:solidFill>
                  <a:srgbClr val="035682"/>
                </a:solidFill>
              </a:rPr>
              <a:t>funded</a:t>
            </a:r>
            <a:r>
              <a:rPr lang="fr-BE" sz="1000" dirty="0">
                <a:solidFill>
                  <a:srgbClr val="035682"/>
                </a:solidFill>
              </a:rPr>
              <a:t> by the </a:t>
            </a:r>
            <a:r>
              <a:rPr lang="fr-BE" sz="1000" dirty="0" err="1">
                <a:solidFill>
                  <a:srgbClr val="035682"/>
                </a:solidFill>
              </a:rPr>
              <a:t>European</a:t>
            </a:r>
            <a:r>
              <a:rPr lang="fr-BE" sz="1000" dirty="0">
                <a:solidFill>
                  <a:srgbClr val="035682"/>
                </a:solidFill>
              </a:rPr>
              <a:t> Union</a:t>
            </a:r>
            <a:endParaRPr lang="en-GB" sz="1000" dirty="0">
              <a:solidFill>
                <a:srgbClr val="035682"/>
              </a:solidFill>
            </a:endParaRPr>
          </a:p>
        </p:txBody>
      </p:sp>
      <p:sp>
        <p:nvSpPr>
          <p:cNvPr id="3" name="TextBox 2"/>
          <p:cNvSpPr txBox="1"/>
          <p:nvPr/>
        </p:nvSpPr>
        <p:spPr>
          <a:xfrm>
            <a:off x="624750" y="2714144"/>
            <a:ext cx="5963474" cy="707886"/>
          </a:xfrm>
          <a:prstGeom prst="rect">
            <a:avLst/>
          </a:prstGeom>
          <a:noFill/>
        </p:spPr>
        <p:txBody>
          <a:bodyPr wrap="square" rtlCol="0">
            <a:spAutoFit/>
          </a:bodyPr>
          <a:lstStyle/>
          <a:p>
            <a:r>
              <a:rPr lang="fr-BE" sz="4000" b="1" dirty="0">
                <a:solidFill>
                  <a:srgbClr val="035682"/>
                </a:solidFill>
              </a:rPr>
              <a:t> </a:t>
            </a:r>
            <a:endParaRPr lang="fr-BE" sz="3200" dirty="0">
              <a:solidFill>
                <a:srgbClr val="FFCC00"/>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188640"/>
            <a:ext cx="4035723" cy="144000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2159" y="5661304"/>
            <a:ext cx="947793" cy="504000"/>
          </a:xfrm>
          <a:prstGeom prst="rect">
            <a:avLst/>
          </a:prstGeom>
        </p:spPr>
      </p:pic>
      <p:sp>
        <p:nvSpPr>
          <p:cNvPr id="5" name="TextBox 4"/>
          <p:cNvSpPr txBox="1"/>
          <p:nvPr/>
        </p:nvSpPr>
        <p:spPr>
          <a:xfrm>
            <a:off x="395536" y="1988840"/>
            <a:ext cx="7270398" cy="3477875"/>
          </a:xfrm>
          <a:prstGeom prst="rect">
            <a:avLst/>
          </a:prstGeom>
          <a:noFill/>
        </p:spPr>
        <p:txBody>
          <a:bodyPr wrap="square" rtlCol="0">
            <a:spAutoFit/>
          </a:bodyPr>
          <a:lstStyle/>
          <a:p>
            <a:r>
              <a:rPr lang="en-US" sz="3200" dirty="0">
                <a:solidFill>
                  <a:srgbClr val="035682"/>
                </a:solidFill>
              </a:rPr>
              <a:t>Introduction on EU </a:t>
            </a:r>
            <a:r>
              <a:rPr lang="en-US" sz="3200" i="1" dirty="0">
                <a:solidFill>
                  <a:srgbClr val="035682"/>
                </a:solidFill>
              </a:rPr>
              <a:t>Acquis </a:t>
            </a:r>
            <a:r>
              <a:rPr lang="en-US" sz="3200" i="1" dirty="0" err="1">
                <a:solidFill>
                  <a:srgbClr val="035682"/>
                </a:solidFill>
              </a:rPr>
              <a:t>Communautaire</a:t>
            </a:r>
            <a:r>
              <a:rPr lang="en-US" sz="3200" dirty="0">
                <a:solidFill>
                  <a:srgbClr val="035682"/>
                </a:solidFill>
              </a:rPr>
              <a:t>, Free Trade Agreements and their implications </a:t>
            </a:r>
            <a:endParaRPr lang="lv-LV" sz="3200" dirty="0">
              <a:solidFill>
                <a:srgbClr val="035682"/>
              </a:solidFill>
            </a:endParaRPr>
          </a:p>
          <a:p>
            <a:r>
              <a:rPr lang="en-US" sz="3200" dirty="0">
                <a:solidFill>
                  <a:srgbClr val="035682"/>
                </a:solidFill>
              </a:rPr>
              <a:t>at national level</a:t>
            </a:r>
            <a:endParaRPr lang="lv-LV" sz="3200" dirty="0">
              <a:solidFill>
                <a:srgbClr val="035682"/>
              </a:solidFill>
            </a:endParaRPr>
          </a:p>
          <a:p>
            <a:endParaRPr lang="en-US" sz="3200" i="1" dirty="0">
              <a:solidFill>
                <a:srgbClr val="035682"/>
              </a:solidFill>
            </a:endParaRPr>
          </a:p>
          <a:p>
            <a:r>
              <a:rPr lang="en-US" sz="2000" dirty="0" err="1">
                <a:solidFill>
                  <a:srgbClr val="035682"/>
                </a:solidFill>
              </a:rPr>
              <a:t>Mārcis</a:t>
            </a:r>
            <a:r>
              <a:rPr lang="en-US" sz="2000" dirty="0">
                <a:solidFill>
                  <a:srgbClr val="035682"/>
                </a:solidFill>
              </a:rPr>
              <a:t> Dzelme, LCCI</a:t>
            </a:r>
          </a:p>
          <a:p>
            <a:r>
              <a:rPr lang="en-US" sz="2000" dirty="0">
                <a:solidFill>
                  <a:srgbClr val="035682"/>
                </a:solidFill>
              </a:rPr>
              <a:t>C1 – part 1 and 2</a:t>
            </a:r>
          </a:p>
          <a:p>
            <a:r>
              <a:rPr lang="lv-LV" sz="2000" dirty="0" err="1">
                <a:solidFill>
                  <a:srgbClr val="035682"/>
                </a:solidFill>
              </a:rPr>
              <a:t>June</a:t>
            </a:r>
            <a:r>
              <a:rPr lang="lv-LV" sz="2000" dirty="0">
                <a:solidFill>
                  <a:srgbClr val="035682"/>
                </a:solidFill>
              </a:rPr>
              <a:t> 28</a:t>
            </a:r>
            <a:r>
              <a:rPr lang="en-US" sz="2000" dirty="0">
                <a:solidFill>
                  <a:srgbClr val="035682"/>
                </a:solidFill>
              </a:rPr>
              <a:t>, 201</a:t>
            </a:r>
            <a:r>
              <a:rPr lang="lv-LV" sz="2000" dirty="0">
                <a:solidFill>
                  <a:srgbClr val="035682"/>
                </a:solidFill>
              </a:rPr>
              <a:t>6</a:t>
            </a:r>
            <a:r>
              <a:rPr lang="en-US" sz="2000" dirty="0">
                <a:solidFill>
                  <a:srgbClr val="035682"/>
                </a:solidFill>
              </a:rPr>
              <a:t>, </a:t>
            </a:r>
            <a:r>
              <a:rPr lang="lv-LV" sz="2000" dirty="0" err="1">
                <a:solidFill>
                  <a:srgbClr val="035682"/>
                </a:solidFill>
              </a:rPr>
              <a:t>Yerevan</a:t>
            </a:r>
            <a:endParaRPr lang="en-US" sz="2000" dirty="0">
              <a:solidFill>
                <a:srgbClr val="03568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EaP</a:t>
            </a:r>
            <a:r>
              <a:rPr lang="lv-LV" dirty="0"/>
              <a:t> - </a:t>
            </a:r>
            <a:r>
              <a:rPr lang="lv-LV" dirty="0" err="1"/>
              <a:t>Armenia</a:t>
            </a:r>
            <a:endParaRPr lang="en-US" dirty="0"/>
          </a:p>
        </p:txBody>
      </p:sp>
      <p:sp>
        <p:nvSpPr>
          <p:cNvPr id="3" name="Content Placeholder 2"/>
          <p:cNvSpPr>
            <a:spLocks noGrp="1"/>
          </p:cNvSpPr>
          <p:nvPr>
            <p:ph idx="1"/>
          </p:nvPr>
        </p:nvSpPr>
        <p:spPr/>
        <p:txBody>
          <a:bodyPr/>
          <a:lstStyle/>
          <a:p>
            <a:pPr marL="0" indent="0">
              <a:buNone/>
            </a:pPr>
            <a:r>
              <a:rPr lang="en-US" dirty="0"/>
              <a:t>Completed negotiations on an </a:t>
            </a:r>
            <a:r>
              <a:rPr lang="en-US" dirty="0">
                <a:hlinkClick r:id="rId2"/>
              </a:rPr>
              <a:t>Association Agreement including DCFTA</a:t>
            </a:r>
            <a:r>
              <a:rPr lang="en-US" dirty="0"/>
              <a:t> in July 2013</a:t>
            </a:r>
            <a:r>
              <a:rPr lang="lv-LV" dirty="0"/>
              <a:t>,</a:t>
            </a:r>
            <a:r>
              <a:rPr lang="en-US" dirty="0"/>
              <a:t> but </a:t>
            </a:r>
            <a:r>
              <a:rPr lang="lv-LV" dirty="0"/>
              <a:t>it </a:t>
            </a:r>
            <a:r>
              <a:rPr lang="en-US" dirty="0"/>
              <a:t>has not been initialed due to intention to join </a:t>
            </a:r>
            <a:r>
              <a:rPr lang="en-US" dirty="0">
                <a:hlinkClick r:id="rId3"/>
              </a:rPr>
              <a:t>Eurasian Custom Union </a:t>
            </a:r>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06352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EU Trade in </a:t>
            </a:r>
            <a:r>
              <a:rPr lang="lv-LV" dirty="0"/>
              <a:t>G</a:t>
            </a:r>
            <a:r>
              <a:rPr lang="en-US" dirty="0" err="1"/>
              <a:t>oods</a:t>
            </a:r>
            <a:r>
              <a:rPr lang="en-US" dirty="0"/>
              <a:t> with </a:t>
            </a:r>
            <a:r>
              <a:rPr lang="en-US" dirty="0" err="1"/>
              <a:t>EaP</a:t>
            </a:r>
            <a:r>
              <a:rPr lang="lv-LV" dirty="0"/>
              <a:t> </a:t>
            </a:r>
            <a:r>
              <a:rPr lang="lv-LV" dirty="0" err="1"/>
              <a:t>Countries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1688064"/>
              </p:ext>
            </p:extLst>
          </p:nvPr>
        </p:nvGraphicFramePr>
        <p:xfrm>
          <a:off x="446532" y="2766536"/>
          <a:ext cx="7653860" cy="2966720"/>
        </p:xfrm>
        <a:graphic>
          <a:graphicData uri="http://schemas.openxmlformats.org/drawingml/2006/table">
            <a:tbl>
              <a:tblPr firstRow="1" bandRow="1">
                <a:tableStyleId>{5C22544A-7EE6-4342-B048-85BDC9FD1C3A}</a:tableStyleId>
              </a:tblPr>
              <a:tblGrid>
                <a:gridCol w="1913465">
                  <a:extLst>
                    <a:ext uri="{9D8B030D-6E8A-4147-A177-3AD203B41FA5}">
                      <a16:colId xmlns:a16="http://schemas.microsoft.com/office/drawing/2014/main" val="20000"/>
                    </a:ext>
                  </a:extLst>
                </a:gridCol>
                <a:gridCol w="1913465">
                  <a:extLst>
                    <a:ext uri="{9D8B030D-6E8A-4147-A177-3AD203B41FA5}">
                      <a16:colId xmlns:a16="http://schemas.microsoft.com/office/drawing/2014/main" val="20001"/>
                    </a:ext>
                  </a:extLst>
                </a:gridCol>
                <a:gridCol w="1913465">
                  <a:extLst>
                    <a:ext uri="{9D8B030D-6E8A-4147-A177-3AD203B41FA5}">
                      <a16:colId xmlns:a16="http://schemas.microsoft.com/office/drawing/2014/main" val="20002"/>
                    </a:ext>
                  </a:extLst>
                </a:gridCol>
                <a:gridCol w="1913465">
                  <a:extLst>
                    <a:ext uri="{9D8B030D-6E8A-4147-A177-3AD203B41FA5}">
                      <a16:colId xmlns:a16="http://schemas.microsoft.com/office/drawing/2014/main" val="20003"/>
                    </a:ext>
                  </a:extLst>
                </a:gridCol>
              </a:tblGrid>
              <a:tr h="370840">
                <a:tc>
                  <a:txBody>
                    <a:bodyPr/>
                    <a:lstStyle/>
                    <a:p>
                      <a:pPr algn="r"/>
                      <a:endParaRPr lang="en-US" noProof="0" dirty="0"/>
                    </a:p>
                  </a:txBody>
                  <a:tcPr>
                    <a:solidFill>
                      <a:schemeClr val="accent5">
                        <a:lumMod val="75000"/>
                      </a:schemeClr>
                    </a:solidFill>
                  </a:tcPr>
                </a:tc>
                <a:tc>
                  <a:txBody>
                    <a:bodyPr/>
                    <a:lstStyle/>
                    <a:p>
                      <a:pPr algn="r"/>
                      <a:r>
                        <a:rPr lang="en-US" baseline="0" noProof="0" dirty="0"/>
                        <a:t>Exports to</a:t>
                      </a:r>
                      <a:endParaRPr lang="en-US" noProof="0" dirty="0"/>
                    </a:p>
                  </a:txBody>
                  <a:tcPr>
                    <a:solidFill>
                      <a:schemeClr val="accent5">
                        <a:lumMod val="75000"/>
                      </a:schemeClr>
                    </a:solidFill>
                  </a:tcPr>
                </a:tc>
                <a:tc>
                  <a:txBody>
                    <a:bodyPr/>
                    <a:lstStyle/>
                    <a:p>
                      <a:pPr algn="r"/>
                      <a:r>
                        <a:rPr lang="en-US" noProof="0" dirty="0"/>
                        <a:t>Imports</a:t>
                      </a:r>
                      <a:r>
                        <a:rPr lang="en-US" baseline="0" noProof="0" dirty="0"/>
                        <a:t> from</a:t>
                      </a:r>
                      <a:endParaRPr lang="en-US" noProof="0" dirty="0"/>
                    </a:p>
                  </a:txBody>
                  <a:tcPr>
                    <a:solidFill>
                      <a:schemeClr val="accent5">
                        <a:lumMod val="75000"/>
                      </a:schemeClr>
                    </a:solidFill>
                  </a:tcPr>
                </a:tc>
                <a:tc>
                  <a:txBody>
                    <a:bodyPr/>
                    <a:lstStyle/>
                    <a:p>
                      <a:pPr algn="r"/>
                      <a:r>
                        <a:rPr lang="en-US" noProof="0" dirty="0"/>
                        <a:t>Balance</a:t>
                      </a:r>
                    </a:p>
                  </a:txBody>
                  <a:tcPr>
                    <a:solidFill>
                      <a:schemeClr val="accent5">
                        <a:lumMod val="75000"/>
                      </a:schemeClr>
                    </a:solidFill>
                  </a:tcPr>
                </a:tc>
                <a:extLst>
                  <a:ext uri="{0D108BD9-81ED-4DB2-BD59-A6C34878D82A}">
                    <a16:rowId xmlns:a16="http://schemas.microsoft.com/office/drawing/2014/main" val="10000"/>
                  </a:ext>
                </a:extLst>
              </a:tr>
              <a:tr h="370840">
                <a:tc>
                  <a:txBody>
                    <a:bodyPr/>
                    <a:lstStyle/>
                    <a:p>
                      <a:pPr algn="r"/>
                      <a:r>
                        <a:rPr lang="en-US" b="1" noProof="0" dirty="0">
                          <a:solidFill>
                            <a:schemeClr val="bg1"/>
                          </a:solidFill>
                        </a:rPr>
                        <a:t>Total</a:t>
                      </a:r>
                    </a:p>
                  </a:txBody>
                  <a:tcPr>
                    <a:solidFill>
                      <a:schemeClr val="accent5">
                        <a:lumMod val="75000"/>
                      </a:schemeClr>
                    </a:solidFill>
                  </a:tcPr>
                </a:tc>
                <a:tc>
                  <a:txBody>
                    <a:bodyPr/>
                    <a:lstStyle/>
                    <a:p>
                      <a:pPr algn="r"/>
                      <a:r>
                        <a:rPr lang="en-US" b="1" noProof="0" dirty="0">
                          <a:solidFill>
                            <a:schemeClr val="bg1"/>
                          </a:solidFill>
                        </a:rPr>
                        <a:t>33 069</a:t>
                      </a:r>
                    </a:p>
                  </a:txBody>
                  <a:tcPr>
                    <a:solidFill>
                      <a:schemeClr val="accent5">
                        <a:lumMod val="75000"/>
                      </a:schemeClr>
                    </a:solidFill>
                  </a:tcPr>
                </a:tc>
                <a:tc>
                  <a:txBody>
                    <a:bodyPr/>
                    <a:lstStyle/>
                    <a:p>
                      <a:pPr algn="r"/>
                      <a:r>
                        <a:rPr lang="en-US" b="1" noProof="0" dirty="0">
                          <a:solidFill>
                            <a:schemeClr val="bg1"/>
                          </a:solidFill>
                        </a:rPr>
                        <a:t>32 445</a:t>
                      </a:r>
                    </a:p>
                  </a:txBody>
                  <a:tcPr>
                    <a:solidFill>
                      <a:schemeClr val="accent5">
                        <a:lumMod val="75000"/>
                      </a:schemeClr>
                    </a:solidFill>
                  </a:tcPr>
                </a:tc>
                <a:tc>
                  <a:txBody>
                    <a:bodyPr/>
                    <a:lstStyle/>
                    <a:p>
                      <a:pPr algn="r"/>
                      <a:r>
                        <a:rPr lang="en-US" b="1" noProof="0" dirty="0">
                          <a:solidFill>
                            <a:schemeClr val="bg1"/>
                          </a:solidFill>
                        </a:rPr>
                        <a:t>625</a:t>
                      </a:r>
                    </a:p>
                  </a:txBody>
                  <a:tcPr>
                    <a:solidFill>
                      <a:schemeClr val="accent5">
                        <a:lumMod val="75000"/>
                      </a:schemeClr>
                    </a:solidFill>
                  </a:tcPr>
                </a:tc>
                <a:extLst>
                  <a:ext uri="{0D108BD9-81ED-4DB2-BD59-A6C34878D82A}">
                    <a16:rowId xmlns:a16="http://schemas.microsoft.com/office/drawing/2014/main" val="10001"/>
                  </a:ext>
                </a:extLst>
              </a:tr>
              <a:tr h="370840">
                <a:tc>
                  <a:txBody>
                    <a:bodyPr/>
                    <a:lstStyle/>
                    <a:p>
                      <a:pPr algn="r"/>
                      <a:r>
                        <a:rPr lang="en-US" b="1" noProof="0" dirty="0"/>
                        <a:t>Armenia</a:t>
                      </a:r>
                    </a:p>
                  </a:txBody>
                  <a:tcPr>
                    <a:solidFill>
                      <a:schemeClr val="accent3">
                        <a:lumMod val="85000"/>
                      </a:schemeClr>
                    </a:solidFill>
                  </a:tcPr>
                </a:tc>
                <a:tc>
                  <a:txBody>
                    <a:bodyPr/>
                    <a:lstStyle/>
                    <a:p>
                      <a:pPr algn="r"/>
                      <a:r>
                        <a:rPr lang="en-US" b="1" noProof="0" dirty="0"/>
                        <a:t>714</a:t>
                      </a:r>
                    </a:p>
                  </a:txBody>
                  <a:tcPr>
                    <a:solidFill>
                      <a:schemeClr val="accent3">
                        <a:lumMod val="85000"/>
                      </a:schemeClr>
                    </a:solidFill>
                  </a:tcPr>
                </a:tc>
                <a:tc>
                  <a:txBody>
                    <a:bodyPr/>
                    <a:lstStyle/>
                    <a:p>
                      <a:pPr algn="r"/>
                      <a:r>
                        <a:rPr lang="en-US" b="1" noProof="0" dirty="0"/>
                        <a:t>276</a:t>
                      </a:r>
                    </a:p>
                  </a:txBody>
                  <a:tcPr>
                    <a:solidFill>
                      <a:schemeClr val="accent3">
                        <a:lumMod val="85000"/>
                      </a:schemeClr>
                    </a:solidFill>
                  </a:tcPr>
                </a:tc>
                <a:tc>
                  <a:txBody>
                    <a:bodyPr/>
                    <a:lstStyle/>
                    <a:p>
                      <a:pPr marL="0" indent="0" algn="r">
                        <a:buFontTx/>
                        <a:buNone/>
                      </a:pPr>
                      <a:r>
                        <a:rPr lang="en-US" b="1" noProof="0" dirty="0"/>
                        <a:t>438</a:t>
                      </a:r>
                    </a:p>
                  </a:txBody>
                  <a:tcPr>
                    <a:solidFill>
                      <a:schemeClr val="accent3">
                        <a:lumMod val="85000"/>
                      </a:schemeClr>
                    </a:solidFill>
                  </a:tcPr>
                </a:tc>
                <a:extLst>
                  <a:ext uri="{0D108BD9-81ED-4DB2-BD59-A6C34878D82A}">
                    <a16:rowId xmlns:a16="http://schemas.microsoft.com/office/drawing/2014/main" val="10002"/>
                  </a:ext>
                </a:extLst>
              </a:tr>
              <a:tr h="370840">
                <a:tc>
                  <a:txBody>
                    <a:bodyPr/>
                    <a:lstStyle/>
                    <a:p>
                      <a:pPr algn="r"/>
                      <a:r>
                        <a:rPr lang="en-US" noProof="0" dirty="0"/>
                        <a:t>Azerbaijan</a:t>
                      </a:r>
                    </a:p>
                  </a:txBody>
                  <a:tcPr/>
                </a:tc>
                <a:tc>
                  <a:txBody>
                    <a:bodyPr/>
                    <a:lstStyle/>
                    <a:p>
                      <a:pPr algn="r"/>
                      <a:r>
                        <a:rPr lang="en-US" noProof="0" dirty="0"/>
                        <a:t>3 482</a:t>
                      </a:r>
                    </a:p>
                  </a:txBody>
                  <a:tcPr/>
                </a:tc>
                <a:tc>
                  <a:txBody>
                    <a:bodyPr/>
                    <a:lstStyle/>
                    <a:p>
                      <a:pPr algn="r"/>
                      <a:r>
                        <a:rPr lang="en-US" noProof="0" dirty="0"/>
                        <a:t>13 159</a:t>
                      </a:r>
                    </a:p>
                  </a:txBody>
                  <a:tcPr/>
                </a:tc>
                <a:tc>
                  <a:txBody>
                    <a:bodyPr/>
                    <a:lstStyle/>
                    <a:p>
                      <a:pPr algn="r"/>
                      <a:r>
                        <a:rPr lang="lv-LV" noProof="0" dirty="0"/>
                        <a:t>-</a:t>
                      </a:r>
                      <a:r>
                        <a:rPr lang="en-US" noProof="0" dirty="0"/>
                        <a:t>9 677</a:t>
                      </a:r>
                    </a:p>
                  </a:txBody>
                  <a:tcPr/>
                </a:tc>
                <a:extLst>
                  <a:ext uri="{0D108BD9-81ED-4DB2-BD59-A6C34878D82A}">
                    <a16:rowId xmlns:a16="http://schemas.microsoft.com/office/drawing/2014/main" val="10003"/>
                  </a:ext>
                </a:extLst>
              </a:tr>
              <a:tr h="370840">
                <a:tc>
                  <a:txBody>
                    <a:bodyPr/>
                    <a:lstStyle/>
                    <a:p>
                      <a:pPr algn="r"/>
                      <a:r>
                        <a:rPr lang="en-US" noProof="0" dirty="0"/>
                        <a:t>Belarus</a:t>
                      </a:r>
                    </a:p>
                  </a:txBody>
                  <a:tcPr/>
                </a:tc>
                <a:tc>
                  <a:txBody>
                    <a:bodyPr/>
                    <a:lstStyle/>
                    <a:p>
                      <a:pPr algn="r"/>
                      <a:r>
                        <a:rPr lang="en-US" noProof="0" dirty="0"/>
                        <a:t>7 464</a:t>
                      </a:r>
                    </a:p>
                  </a:txBody>
                  <a:tcPr/>
                </a:tc>
                <a:tc>
                  <a:txBody>
                    <a:bodyPr/>
                    <a:lstStyle/>
                    <a:p>
                      <a:pPr algn="r"/>
                      <a:r>
                        <a:rPr lang="en-US" noProof="0" dirty="0"/>
                        <a:t>3 428</a:t>
                      </a:r>
                    </a:p>
                  </a:txBody>
                  <a:tcPr/>
                </a:tc>
                <a:tc>
                  <a:txBody>
                    <a:bodyPr/>
                    <a:lstStyle/>
                    <a:p>
                      <a:pPr algn="r"/>
                      <a:r>
                        <a:rPr lang="en-US" noProof="0" dirty="0"/>
                        <a:t>4 036</a:t>
                      </a:r>
                    </a:p>
                  </a:txBody>
                  <a:tcPr/>
                </a:tc>
                <a:extLst>
                  <a:ext uri="{0D108BD9-81ED-4DB2-BD59-A6C34878D82A}">
                    <a16:rowId xmlns:a16="http://schemas.microsoft.com/office/drawing/2014/main" val="10004"/>
                  </a:ext>
                </a:extLst>
              </a:tr>
              <a:tr h="370840">
                <a:tc>
                  <a:txBody>
                    <a:bodyPr/>
                    <a:lstStyle/>
                    <a:p>
                      <a:pPr algn="r"/>
                      <a:r>
                        <a:rPr lang="en-US" noProof="0" dirty="0"/>
                        <a:t>Georgia</a:t>
                      </a:r>
                    </a:p>
                  </a:txBody>
                  <a:tcPr/>
                </a:tc>
                <a:tc>
                  <a:txBody>
                    <a:bodyPr/>
                    <a:lstStyle/>
                    <a:p>
                      <a:pPr algn="r"/>
                      <a:r>
                        <a:rPr lang="en-US" noProof="0" dirty="0"/>
                        <a:t>1</a:t>
                      </a:r>
                      <a:r>
                        <a:rPr lang="en-US" baseline="0" noProof="0" dirty="0"/>
                        <a:t> 911</a:t>
                      </a:r>
                      <a:endParaRPr lang="en-US" noProof="0" dirty="0"/>
                    </a:p>
                  </a:txBody>
                  <a:tcPr/>
                </a:tc>
                <a:tc>
                  <a:txBody>
                    <a:bodyPr/>
                    <a:lstStyle/>
                    <a:p>
                      <a:pPr algn="r"/>
                      <a:r>
                        <a:rPr lang="en-US" noProof="0" dirty="0"/>
                        <a:t>657</a:t>
                      </a:r>
                    </a:p>
                  </a:txBody>
                  <a:tcPr/>
                </a:tc>
                <a:tc>
                  <a:txBody>
                    <a:bodyPr/>
                    <a:lstStyle/>
                    <a:p>
                      <a:pPr algn="r"/>
                      <a:r>
                        <a:rPr lang="en-US" noProof="0" dirty="0"/>
                        <a:t>1 254</a:t>
                      </a:r>
                    </a:p>
                  </a:txBody>
                  <a:tcPr/>
                </a:tc>
                <a:extLst>
                  <a:ext uri="{0D108BD9-81ED-4DB2-BD59-A6C34878D82A}">
                    <a16:rowId xmlns:a16="http://schemas.microsoft.com/office/drawing/2014/main" val="10005"/>
                  </a:ext>
                </a:extLst>
              </a:tr>
              <a:tr h="370840">
                <a:tc>
                  <a:txBody>
                    <a:bodyPr/>
                    <a:lstStyle/>
                    <a:p>
                      <a:pPr algn="r"/>
                      <a:r>
                        <a:rPr lang="en-US" b="0" noProof="0" dirty="0"/>
                        <a:t>Moldova</a:t>
                      </a:r>
                    </a:p>
                  </a:txBody>
                  <a:tcPr>
                    <a:solidFill>
                      <a:schemeClr val="bg1">
                        <a:lumMod val="95000"/>
                      </a:schemeClr>
                    </a:solidFill>
                  </a:tcPr>
                </a:tc>
                <a:tc>
                  <a:txBody>
                    <a:bodyPr/>
                    <a:lstStyle/>
                    <a:p>
                      <a:pPr algn="r"/>
                      <a:r>
                        <a:rPr lang="en-US" b="0" noProof="0" dirty="0"/>
                        <a:t>2 355</a:t>
                      </a:r>
                    </a:p>
                  </a:txBody>
                  <a:tcPr>
                    <a:solidFill>
                      <a:schemeClr val="bg1">
                        <a:lumMod val="95000"/>
                      </a:schemeClr>
                    </a:solidFill>
                  </a:tcPr>
                </a:tc>
                <a:tc>
                  <a:txBody>
                    <a:bodyPr/>
                    <a:lstStyle/>
                    <a:p>
                      <a:pPr algn="r"/>
                      <a:r>
                        <a:rPr lang="en-US" b="0" noProof="0" dirty="0"/>
                        <a:t>1 159</a:t>
                      </a:r>
                    </a:p>
                  </a:txBody>
                  <a:tcPr>
                    <a:solidFill>
                      <a:schemeClr val="bg1">
                        <a:lumMod val="95000"/>
                      </a:schemeClr>
                    </a:solidFill>
                  </a:tcPr>
                </a:tc>
                <a:tc>
                  <a:txBody>
                    <a:bodyPr/>
                    <a:lstStyle/>
                    <a:p>
                      <a:pPr algn="r"/>
                      <a:r>
                        <a:rPr lang="en-US" b="0" noProof="0" dirty="0"/>
                        <a:t>1 195</a:t>
                      </a:r>
                    </a:p>
                  </a:txBody>
                  <a:tcPr>
                    <a:solidFill>
                      <a:schemeClr val="bg1">
                        <a:lumMod val="95000"/>
                      </a:schemeClr>
                    </a:solidFill>
                  </a:tcPr>
                </a:tc>
                <a:extLst>
                  <a:ext uri="{0D108BD9-81ED-4DB2-BD59-A6C34878D82A}">
                    <a16:rowId xmlns:a16="http://schemas.microsoft.com/office/drawing/2014/main" val="10006"/>
                  </a:ext>
                </a:extLst>
              </a:tr>
              <a:tr h="370840">
                <a:tc>
                  <a:txBody>
                    <a:bodyPr/>
                    <a:lstStyle/>
                    <a:p>
                      <a:pPr algn="r"/>
                      <a:r>
                        <a:rPr lang="en-US" b="0" noProof="0" dirty="0"/>
                        <a:t>Ukraine</a:t>
                      </a:r>
                    </a:p>
                  </a:txBody>
                  <a:tcPr>
                    <a:solidFill>
                      <a:srgbClr val="F1F8F9"/>
                    </a:solidFill>
                  </a:tcPr>
                </a:tc>
                <a:tc>
                  <a:txBody>
                    <a:bodyPr/>
                    <a:lstStyle/>
                    <a:p>
                      <a:pPr algn="r"/>
                      <a:r>
                        <a:rPr lang="en-US" b="0" noProof="0" dirty="0"/>
                        <a:t>17 143</a:t>
                      </a:r>
                    </a:p>
                  </a:txBody>
                  <a:tcPr>
                    <a:solidFill>
                      <a:srgbClr val="F1F8F9"/>
                    </a:solidFill>
                  </a:tcPr>
                </a:tc>
                <a:tc>
                  <a:txBody>
                    <a:bodyPr/>
                    <a:lstStyle/>
                    <a:p>
                      <a:pPr algn="r"/>
                      <a:r>
                        <a:rPr lang="en-US" b="0" noProof="0" dirty="0"/>
                        <a:t>13 764</a:t>
                      </a:r>
                    </a:p>
                  </a:txBody>
                  <a:tcPr>
                    <a:solidFill>
                      <a:srgbClr val="F1F8F9"/>
                    </a:solidFill>
                  </a:tcPr>
                </a:tc>
                <a:tc>
                  <a:txBody>
                    <a:bodyPr/>
                    <a:lstStyle/>
                    <a:p>
                      <a:pPr algn="r"/>
                      <a:r>
                        <a:rPr lang="en-US" b="0" noProof="0" dirty="0"/>
                        <a:t>3 378</a:t>
                      </a:r>
                    </a:p>
                  </a:txBody>
                  <a:tcPr>
                    <a:solidFill>
                      <a:srgbClr val="F1F8F9"/>
                    </a:solidFill>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p:txBody>
          <a:bodyPr/>
          <a:lstStyle/>
          <a:p>
            <a:pPr>
              <a:defRPr/>
            </a:pPr>
            <a:r>
              <a:rPr lang="en-GB"/>
              <a:t>www.east-invest.eu</a:t>
            </a:r>
          </a:p>
        </p:txBody>
      </p:sp>
      <p:sp>
        <p:nvSpPr>
          <p:cNvPr id="7" name="TextBox 6"/>
          <p:cNvSpPr txBox="1"/>
          <p:nvPr/>
        </p:nvSpPr>
        <p:spPr>
          <a:xfrm>
            <a:off x="467544" y="6021288"/>
            <a:ext cx="4249881" cy="369332"/>
          </a:xfrm>
          <a:prstGeom prst="rect">
            <a:avLst/>
          </a:prstGeom>
          <a:noFill/>
        </p:spPr>
        <p:txBody>
          <a:bodyPr wrap="none" rtlCol="0">
            <a:spAutoFit/>
          </a:bodyPr>
          <a:lstStyle/>
          <a:p>
            <a:r>
              <a:rPr lang="en-US" dirty="0"/>
              <a:t>Source: Eurostat /2014, in Euro million</a:t>
            </a:r>
          </a:p>
        </p:txBody>
      </p:sp>
    </p:spTree>
    <p:extLst>
      <p:ext uri="{BB962C8B-B14F-4D97-AF65-F5344CB8AC3E}">
        <p14:creationId xmlns:p14="http://schemas.microsoft.com/office/powerpoint/2010/main" val="269797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EU Trade in Goods with </a:t>
            </a:r>
            <a:r>
              <a:rPr lang="en-US" dirty="0" err="1"/>
              <a:t>EaP</a:t>
            </a:r>
            <a:r>
              <a:rPr lang="en-US" dirty="0"/>
              <a:t> Countries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7143849"/>
              </p:ext>
            </p:extLst>
          </p:nvPr>
        </p:nvGraphicFramePr>
        <p:xfrm>
          <a:off x="323528" y="2564903"/>
          <a:ext cx="4053459" cy="3066753"/>
        </p:xfrm>
        <a:graphic>
          <a:graphicData uri="http://schemas.openxmlformats.org/drawingml/2006/table">
            <a:tbl>
              <a:tblPr firstRow="1" bandRow="1">
                <a:tableStyleId>{5C22544A-7EE6-4342-B048-85BDC9FD1C3A}</a:tableStyleId>
              </a:tblPr>
              <a:tblGrid>
                <a:gridCol w="1351153">
                  <a:extLst>
                    <a:ext uri="{9D8B030D-6E8A-4147-A177-3AD203B41FA5}">
                      <a16:colId xmlns:a16="http://schemas.microsoft.com/office/drawing/2014/main" val="20000"/>
                    </a:ext>
                  </a:extLst>
                </a:gridCol>
                <a:gridCol w="1351153">
                  <a:extLst>
                    <a:ext uri="{9D8B030D-6E8A-4147-A177-3AD203B41FA5}">
                      <a16:colId xmlns:a16="http://schemas.microsoft.com/office/drawing/2014/main" val="20001"/>
                    </a:ext>
                  </a:extLst>
                </a:gridCol>
                <a:gridCol w="1351153">
                  <a:extLst>
                    <a:ext uri="{9D8B030D-6E8A-4147-A177-3AD203B41FA5}">
                      <a16:colId xmlns:a16="http://schemas.microsoft.com/office/drawing/2014/main" val="20002"/>
                    </a:ext>
                  </a:extLst>
                </a:gridCol>
              </a:tblGrid>
              <a:tr h="396938">
                <a:tc gridSpan="3">
                  <a:txBody>
                    <a:bodyPr/>
                    <a:lstStyle/>
                    <a:p>
                      <a:pPr algn="ctr"/>
                      <a:r>
                        <a:rPr lang="en-US" baseline="0" noProof="0" dirty="0"/>
                        <a:t>EU export</a:t>
                      </a:r>
                      <a:r>
                        <a:rPr lang="lv-LV" baseline="0" noProof="0" dirty="0"/>
                        <a:t>s</a:t>
                      </a:r>
                      <a:r>
                        <a:rPr lang="en-US" baseline="0" noProof="0" dirty="0"/>
                        <a:t> of goods</a:t>
                      </a:r>
                      <a:endParaRPr lang="en-US" noProof="0" dirty="0"/>
                    </a:p>
                  </a:txBody>
                  <a:tcPr>
                    <a:solidFill>
                      <a:schemeClr val="accent5">
                        <a:lumMod val="75000"/>
                      </a:schemeClr>
                    </a:solidFill>
                  </a:tcPr>
                </a:tc>
                <a:tc hMerge="1">
                  <a:txBody>
                    <a:bodyPr/>
                    <a:lstStyle/>
                    <a:p>
                      <a:pPr algn="r"/>
                      <a:endParaRPr lang="en-US" noProof="0" dirty="0"/>
                    </a:p>
                  </a:txBody>
                  <a:tcPr>
                    <a:solidFill>
                      <a:schemeClr val="accent5">
                        <a:lumMod val="75000"/>
                      </a:schemeClr>
                    </a:solidFill>
                  </a:tcPr>
                </a:tc>
                <a:tc hMerge="1">
                  <a:txBody>
                    <a:bodyPr/>
                    <a:lstStyle/>
                    <a:p>
                      <a:pPr algn="r"/>
                      <a:endParaRPr lang="en-US" noProof="0" dirty="0"/>
                    </a:p>
                  </a:txBody>
                  <a:tcPr>
                    <a:solidFill>
                      <a:schemeClr val="accent5">
                        <a:lumMod val="75000"/>
                      </a:schemeClr>
                    </a:solidFill>
                  </a:tcPr>
                </a:tc>
                <a:extLst>
                  <a:ext uri="{0D108BD9-81ED-4DB2-BD59-A6C34878D82A}">
                    <a16:rowId xmlns:a16="http://schemas.microsoft.com/office/drawing/2014/main" val="10000"/>
                  </a:ext>
                </a:extLst>
              </a:tr>
              <a:tr h="685125">
                <a:tc>
                  <a:txBody>
                    <a:bodyPr/>
                    <a:lstStyle/>
                    <a:p>
                      <a:pPr algn="r"/>
                      <a:r>
                        <a:rPr lang="en-US" b="1" noProof="0" dirty="0">
                          <a:solidFill>
                            <a:schemeClr val="bg1"/>
                          </a:solidFill>
                        </a:rPr>
                        <a:t>Country</a:t>
                      </a:r>
                    </a:p>
                  </a:txBody>
                  <a:tcPr>
                    <a:solidFill>
                      <a:schemeClr val="accent5">
                        <a:lumMod val="75000"/>
                      </a:schemeClr>
                    </a:solidFill>
                  </a:tcPr>
                </a:tc>
                <a:tc>
                  <a:txBody>
                    <a:bodyPr/>
                    <a:lstStyle/>
                    <a:p>
                      <a:pPr algn="r"/>
                      <a:r>
                        <a:rPr lang="en-US" b="1" noProof="0" dirty="0">
                          <a:solidFill>
                            <a:schemeClr val="bg1"/>
                          </a:solidFill>
                        </a:rPr>
                        <a:t>Billion</a:t>
                      </a:r>
                      <a:r>
                        <a:rPr lang="en-US" b="1" baseline="0" noProof="0" dirty="0">
                          <a:solidFill>
                            <a:schemeClr val="bg1"/>
                          </a:solidFill>
                        </a:rPr>
                        <a:t> Euro</a:t>
                      </a:r>
                      <a:r>
                        <a:rPr lang="lv-LV" b="1" baseline="0" noProof="0" dirty="0">
                          <a:solidFill>
                            <a:schemeClr val="bg1"/>
                          </a:solidFill>
                        </a:rPr>
                        <a:t>s</a:t>
                      </a:r>
                      <a:endParaRPr lang="en-US" b="1" noProof="0" dirty="0">
                        <a:solidFill>
                          <a:schemeClr val="bg1"/>
                        </a:solidFill>
                      </a:endParaRPr>
                    </a:p>
                  </a:txBody>
                  <a:tcPr>
                    <a:solidFill>
                      <a:schemeClr val="accent5">
                        <a:lumMod val="75000"/>
                      </a:schemeClr>
                    </a:solidFill>
                  </a:tcPr>
                </a:tc>
                <a:tc>
                  <a:txBody>
                    <a:bodyPr/>
                    <a:lstStyle/>
                    <a:p>
                      <a:pPr algn="r"/>
                      <a:r>
                        <a:rPr lang="en-US" b="1" noProof="0" dirty="0">
                          <a:solidFill>
                            <a:schemeClr val="bg1"/>
                          </a:solidFill>
                        </a:rPr>
                        <a:t>From</a:t>
                      </a:r>
                      <a:r>
                        <a:rPr lang="en-US" b="1" baseline="0" noProof="0" dirty="0">
                          <a:solidFill>
                            <a:schemeClr val="bg1"/>
                          </a:solidFill>
                        </a:rPr>
                        <a:t> total</a:t>
                      </a:r>
                      <a:endParaRPr lang="en-US" b="1" noProof="0" dirty="0">
                        <a:solidFill>
                          <a:schemeClr val="bg1"/>
                        </a:solidFill>
                      </a:endParaRPr>
                    </a:p>
                  </a:txBody>
                  <a:tcPr>
                    <a:solidFill>
                      <a:schemeClr val="accent5">
                        <a:lumMod val="75000"/>
                      </a:schemeClr>
                    </a:solidFill>
                  </a:tcPr>
                </a:tc>
                <a:extLst>
                  <a:ext uri="{0D108BD9-81ED-4DB2-BD59-A6C34878D82A}">
                    <a16:rowId xmlns:a16="http://schemas.microsoft.com/office/drawing/2014/main" val="10001"/>
                  </a:ext>
                </a:extLst>
              </a:tr>
              <a:tr h="396938">
                <a:tc>
                  <a:txBody>
                    <a:bodyPr/>
                    <a:lstStyle/>
                    <a:p>
                      <a:pPr algn="r"/>
                      <a:r>
                        <a:rPr lang="en-US" noProof="0" dirty="0"/>
                        <a:t>Germany</a:t>
                      </a:r>
                    </a:p>
                  </a:txBody>
                  <a:tcPr/>
                </a:tc>
                <a:tc>
                  <a:txBody>
                    <a:bodyPr/>
                    <a:lstStyle/>
                    <a:p>
                      <a:pPr algn="r"/>
                      <a:r>
                        <a:rPr lang="en-US" noProof="0" dirty="0"/>
                        <a:t>7.0</a:t>
                      </a:r>
                    </a:p>
                  </a:txBody>
                  <a:tcPr/>
                </a:tc>
                <a:tc>
                  <a:txBody>
                    <a:bodyPr/>
                    <a:lstStyle/>
                    <a:p>
                      <a:pPr algn="r"/>
                      <a:r>
                        <a:rPr lang="en-US" noProof="0" dirty="0"/>
                        <a:t>21%</a:t>
                      </a:r>
                    </a:p>
                  </a:txBody>
                  <a:tcPr/>
                </a:tc>
                <a:extLst>
                  <a:ext uri="{0D108BD9-81ED-4DB2-BD59-A6C34878D82A}">
                    <a16:rowId xmlns:a16="http://schemas.microsoft.com/office/drawing/2014/main" val="10002"/>
                  </a:ext>
                </a:extLst>
              </a:tr>
              <a:tr h="396938">
                <a:tc>
                  <a:txBody>
                    <a:bodyPr/>
                    <a:lstStyle/>
                    <a:p>
                      <a:pPr algn="r"/>
                      <a:r>
                        <a:rPr lang="en-US" noProof="0" dirty="0"/>
                        <a:t>Poland</a:t>
                      </a:r>
                    </a:p>
                  </a:txBody>
                  <a:tcPr/>
                </a:tc>
                <a:tc>
                  <a:txBody>
                    <a:bodyPr/>
                    <a:lstStyle/>
                    <a:p>
                      <a:pPr algn="r"/>
                      <a:r>
                        <a:rPr lang="en-US" noProof="0" dirty="0"/>
                        <a:t>5.2</a:t>
                      </a:r>
                    </a:p>
                  </a:txBody>
                  <a:tcPr/>
                </a:tc>
                <a:tc>
                  <a:txBody>
                    <a:bodyPr/>
                    <a:lstStyle/>
                    <a:p>
                      <a:pPr algn="r"/>
                      <a:r>
                        <a:rPr lang="en-US" noProof="0" dirty="0"/>
                        <a:t>16%</a:t>
                      </a:r>
                    </a:p>
                  </a:txBody>
                  <a:tcPr/>
                </a:tc>
                <a:extLst>
                  <a:ext uri="{0D108BD9-81ED-4DB2-BD59-A6C34878D82A}">
                    <a16:rowId xmlns:a16="http://schemas.microsoft.com/office/drawing/2014/main" val="10003"/>
                  </a:ext>
                </a:extLst>
              </a:tr>
              <a:tr h="396938">
                <a:tc>
                  <a:txBody>
                    <a:bodyPr/>
                    <a:lstStyle/>
                    <a:p>
                      <a:pPr algn="r"/>
                      <a:r>
                        <a:rPr lang="en-US" noProof="0" dirty="0"/>
                        <a:t>Italy</a:t>
                      </a:r>
                    </a:p>
                  </a:txBody>
                  <a:tcPr/>
                </a:tc>
                <a:tc>
                  <a:txBody>
                    <a:bodyPr/>
                    <a:lstStyle/>
                    <a:p>
                      <a:pPr algn="r"/>
                      <a:r>
                        <a:rPr lang="en-US" noProof="0" dirty="0"/>
                        <a:t>2.8</a:t>
                      </a:r>
                    </a:p>
                  </a:txBody>
                  <a:tcPr/>
                </a:tc>
                <a:tc>
                  <a:txBody>
                    <a:bodyPr/>
                    <a:lstStyle/>
                    <a:p>
                      <a:pPr algn="r"/>
                      <a:r>
                        <a:rPr lang="en-US" noProof="0" dirty="0"/>
                        <a:t>8%</a:t>
                      </a:r>
                    </a:p>
                  </a:txBody>
                  <a:tcPr/>
                </a:tc>
                <a:extLst>
                  <a:ext uri="{0D108BD9-81ED-4DB2-BD59-A6C34878D82A}">
                    <a16:rowId xmlns:a16="http://schemas.microsoft.com/office/drawing/2014/main" val="10004"/>
                  </a:ext>
                </a:extLst>
              </a:tr>
              <a:tr h="396938">
                <a:tc>
                  <a:txBody>
                    <a:bodyPr/>
                    <a:lstStyle/>
                    <a:p>
                      <a:pPr algn="r"/>
                      <a:r>
                        <a:rPr lang="en-US" noProof="0" dirty="0"/>
                        <a:t>Lithuania</a:t>
                      </a:r>
                    </a:p>
                  </a:txBody>
                  <a:tcPr/>
                </a:tc>
                <a:tc>
                  <a:txBody>
                    <a:bodyPr/>
                    <a:lstStyle/>
                    <a:p>
                      <a:pPr algn="r"/>
                      <a:r>
                        <a:rPr lang="en-US" noProof="0" dirty="0"/>
                        <a:t>2.2</a:t>
                      </a:r>
                    </a:p>
                  </a:txBody>
                  <a:tcPr/>
                </a:tc>
                <a:tc>
                  <a:txBody>
                    <a:bodyPr/>
                    <a:lstStyle/>
                    <a:p>
                      <a:pPr algn="r"/>
                      <a:r>
                        <a:rPr lang="en-US" noProof="0" dirty="0"/>
                        <a:t>7%</a:t>
                      </a:r>
                    </a:p>
                  </a:txBody>
                  <a:tcPr/>
                </a:tc>
                <a:extLst>
                  <a:ext uri="{0D108BD9-81ED-4DB2-BD59-A6C34878D82A}">
                    <a16:rowId xmlns:a16="http://schemas.microsoft.com/office/drawing/2014/main" val="10005"/>
                  </a:ext>
                </a:extLst>
              </a:tr>
              <a:tr h="396938">
                <a:tc>
                  <a:txBody>
                    <a:bodyPr/>
                    <a:lstStyle/>
                    <a:p>
                      <a:pPr algn="r"/>
                      <a:r>
                        <a:rPr lang="en-US" noProof="0" dirty="0"/>
                        <a:t>Hungary</a:t>
                      </a:r>
                    </a:p>
                  </a:txBody>
                  <a:tcPr/>
                </a:tc>
                <a:tc>
                  <a:txBody>
                    <a:bodyPr/>
                    <a:lstStyle/>
                    <a:p>
                      <a:pPr algn="r"/>
                      <a:r>
                        <a:rPr lang="en-US" noProof="0" dirty="0"/>
                        <a:t>2.1</a:t>
                      </a:r>
                    </a:p>
                  </a:txBody>
                  <a:tcPr/>
                </a:tc>
                <a:tc>
                  <a:txBody>
                    <a:bodyPr/>
                    <a:lstStyle/>
                    <a:p>
                      <a:pPr algn="r"/>
                      <a:r>
                        <a:rPr lang="en-US" noProof="0" dirty="0"/>
                        <a:t>6%</a:t>
                      </a:r>
                    </a:p>
                  </a:txBody>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0"/>
          </p:nvPr>
        </p:nvSpPr>
        <p:spPr/>
        <p:txBody>
          <a:bodyPr/>
          <a:lstStyle/>
          <a:p>
            <a:pPr>
              <a:defRPr/>
            </a:pPr>
            <a:r>
              <a:rPr lang="en-GB"/>
              <a:t>www.east-invest.eu</a:t>
            </a:r>
          </a:p>
        </p:txBody>
      </p:sp>
      <p:sp>
        <p:nvSpPr>
          <p:cNvPr id="7" name="TextBox 6"/>
          <p:cNvSpPr txBox="1"/>
          <p:nvPr/>
        </p:nvSpPr>
        <p:spPr>
          <a:xfrm>
            <a:off x="467544" y="6021288"/>
            <a:ext cx="2608406" cy="369332"/>
          </a:xfrm>
          <a:prstGeom prst="rect">
            <a:avLst/>
          </a:prstGeom>
          <a:noFill/>
        </p:spPr>
        <p:txBody>
          <a:bodyPr wrap="none" rtlCol="0">
            <a:spAutoFit/>
          </a:bodyPr>
          <a:lstStyle/>
          <a:p>
            <a:r>
              <a:rPr lang="en-US" dirty="0"/>
              <a:t>Source: Eurostat /</a:t>
            </a:r>
            <a:r>
              <a:rPr lang="lv-LV" dirty="0"/>
              <a:t> </a:t>
            </a:r>
            <a:r>
              <a:rPr lang="en-US" dirty="0"/>
              <a:t>2014</a:t>
            </a:r>
          </a:p>
        </p:txBody>
      </p:sp>
      <p:graphicFrame>
        <p:nvGraphicFramePr>
          <p:cNvPr id="8" name="Content Placeholder 5"/>
          <p:cNvGraphicFramePr>
            <a:graphicFrameLocks/>
          </p:cNvGraphicFramePr>
          <p:nvPr>
            <p:extLst>
              <p:ext uri="{D42A27DB-BD31-4B8C-83A1-F6EECF244321}">
                <p14:modId xmlns:p14="http://schemas.microsoft.com/office/powerpoint/2010/main" val="794178769"/>
              </p:ext>
            </p:extLst>
          </p:nvPr>
        </p:nvGraphicFramePr>
        <p:xfrm>
          <a:off x="4572000" y="2564903"/>
          <a:ext cx="4053459" cy="3066753"/>
        </p:xfrm>
        <a:graphic>
          <a:graphicData uri="http://schemas.openxmlformats.org/drawingml/2006/table">
            <a:tbl>
              <a:tblPr firstRow="1" bandRow="1">
                <a:tableStyleId>{5C22544A-7EE6-4342-B048-85BDC9FD1C3A}</a:tableStyleId>
              </a:tblPr>
              <a:tblGrid>
                <a:gridCol w="1351153">
                  <a:extLst>
                    <a:ext uri="{9D8B030D-6E8A-4147-A177-3AD203B41FA5}">
                      <a16:colId xmlns:a16="http://schemas.microsoft.com/office/drawing/2014/main" val="20000"/>
                    </a:ext>
                  </a:extLst>
                </a:gridCol>
                <a:gridCol w="1351153">
                  <a:extLst>
                    <a:ext uri="{9D8B030D-6E8A-4147-A177-3AD203B41FA5}">
                      <a16:colId xmlns:a16="http://schemas.microsoft.com/office/drawing/2014/main" val="20001"/>
                    </a:ext>
                  </a:extLst>
                </a:gridCol>
                <a:gridCol w="1351153">
                  <a:extLst>
                    <a:ext uri="{9D8B030D-6E8A-4147-A177-3AD203B41FA5}">
                      <a16:colId xmlns:a16="http://schemas.microsoft.com/office/drawing/2014/main" val="20002"/>
                    </a:ext>
                  </a:extLst>
                </a:gridCol>
              </a:tblGrid>
              <a:tr h="396938">
                <a:tc gridSpan="3">
                  <a:txBody>
                    <a:bodyPr/>
                    <a:lstStyle/>
                    <a:p>
                      <a:pPr algn="ctr"/>
                      <a:r>
                        <a:rPr lang="en-US" baseline="0" noProof="0" dirty="0"/>
                        <a:t>EU imports of goods</a:t>
                      </a:r>
                      <a:endParaRPr lang="en-US" noProof="0" dirty="0"/>
                    </a:p>
                  </a:txBody>
                  <a:tcPr>
                    <a:solidFill>
                      <a:schemeClr val="accent5">
                        <a:lumMod val="75000"/>
                      </a:schemeClr>
                    </a:solidFill>
                  </a:tcPr>
                </a:tc>
                <a:tc hMerge="1">
                  <a:txBody>
                    <a:bodyPr/>
                    <a:lstStyle/>
                    <a:p>
                      <a:pPr algn="r"/>
                      <a:endParaRPr lang="en-US" noProof="0" dirty="0"/>
                    </a:p>
                  </a:txBody>
                  <a:tcPr>
                    <a:solidFill>
                      <a:schemeClr val="accent5">
                        <a:lumMod val="75000"/>
                      </a:schemeClr>
                    </a:solidFill>
                  </a:tcPr>
                </a:tc>
                <a:tc hMerge="1">
                  <a:txBody>
                    <a:bodyPr/>
                    <a:lstStyle/>
                    <a:p>
                      <a:pPr algn="r"/>
                      <a:endParaRPr lang="en-US" noProof="0" dirty="0"/>
                    </a:p>
                  </a:txBody>
                  <a:tcPr>
                    <a:solidFill>
                      <a:schemeClr val="accent5">
                        <a:lumMod val="75000"/>
                      </a:schemeClr>
                    </a:solidFill>
                  </a:tcPr>
                </a:tc>
                <a:extLst>
                  <a:ext uri="{0D108BD9-81ED-4DB2-BD59-A6C34878D82A}">
                    <a16:rowId xmlns:a16="http://schemas.microsoft.com/office/drawing/2014/main" val="10000"/>
                  </a:ext>
                </a:extLst>
              </a:tr>
              <a:tr h="685125">
                <a:tc>
                  <a:txBody>
                    <a:bodyPr/>
                    <a:lstStyle/>
                    <a:p>
                      <a:pPr algn="r"/>
                      <a:r>
                        <a:rPr lang="en-US" b="1" noProof="0" dirty="0">
                          <a:solidFill>
                            <a:schemeClr val="bg1"/>
                          </a:solidFill>
                        </a:rPr>
                        <a:t>Country</a:t>
                      </a:r>
                    </a:p>
                  </a:txBody>
                  <a:tcPr>
                    <a:solidFill>
                      <a:schemeClr val="accent5">
                        <a:lumMod val="75000"/>
                      </a:schemeClr>
                    </a:solidFill>
                  </a:tcPr>
                </a:tc>
                <a:tc>
                  <a:txBody>
                    <a:bodyPr/>
                    <a:lstStyle/>
                    <a:p>
                      <a:pPr algn="r"/>
                      <a:r>
                        <a:rPr lang="en-US" b="1" noProof="0" dirty="0">
                          <a:solidFill>
                            <a:schemeClr val="bg1"/>
                          </a:solidFill>
                        </a:rPr>
                        <a:t>Billion</a:t>
                      </a:r>
                      <a:r>
                        <a:rPr lang="en-US" b="1" baseline="0" noProof="0" dirty="0">
                          <a:solidFill>
                            <a:schemeClr val="bg1"/>
                          </a:solidFill>
                        </a:rPr>
                        <a:t> Euros</a:t>
                      </a:r>
                      <a:endParaRPr lang="en-US" b="1" noProof="0" dirty="0">
                        <a:solidFill>
                          <a:schemeClr val="bg1"/>
                        </a:solidFill>
                      </a:endParaRPr>
                    </a:p>
                  </a:txBody>
                  <a:tcPr>
                    <a:solidFill>
                      <a:schemeClr val="accent5">
                        <a:lumMod val="75000"/>
                      </a:schemeClr>
                    </a:solidFill>
                  </a:tcPr>
                </a:tc>
                <a:tc>
                  <a:txBody>
                    <a:bodyPr/>
                    <a:lstStyle/>
                    <a:p>
                      <a:pPr algn="r"/>
                      <a:r>
                        <a:rPr lang="en-US" b="1" noProof="0" dirty="0">
                          <a:solidFill>
                            <a:schemeClr val="bg1"/>
                          </a:solidFill>
                        </a:rPr>
                        <a:t>From</a:t>
                      </a:r>
                      <a:r>
                        <a:rPr lang="en-US" b="1" baseline="0" noProof="0" dirty="0">
                          <a:solidFill>
                            <a:schemeClr val="bg1"/>
                          </a:solidFill>
                        </a:rPr>
                        <a:t> total</a:t>
                      </a:r>
                      <a:endParaRPr lang="en-US" b="1" noProof="0" dirty="0">
                        <a:solidFill>
                          <a:schemeClr val="bg1"/>
                        </a:solidFill>
                      </a:endParaRPr>
                    </a:p>
                  </a:txBody>
                  <a:tcPr>
                    <a:solidFill>
                      <a:schemeClr val="accent5">
                        <a:lumMod val="75000"/>
                      </a:schemeClr>
                    </a:solidFill>
                  </a:tcPr>
                </a:tc>
                <a:extLst>
                  <a:ext uri="{0D108BD9-81ED-4DB2-BD59-A6C34878D82A}">
                    <a16:rowId xmlns:a16="http://schemas.microsoft.com/office/drawing/2014/main" val="10001"/>
                  </a:ext>
                </a:extLst>
              </a:tr>
              <a:tr h="396938">
                <a:tc>
                  <a:txBody>
                    <a:bodyPr/>
                    <a:lstStyle/>
                    <a:p>
                      <a:pPr algn="r"/>
                      <a:r>
                        <a:rPr lang="en-US" noProof="0" dirty="0"/>
                        <a:t>Italy</a:t>
                      </a:r>
                    </a:p>
                  </a:txBody>
                  <a:tcPr/>
                </a:tc>
                <a:tc>
                  <a:txBody>
                    <a:bodyPr/>
                    <a:lstStyle/>
                    <a:p>
                      <a:pPr algn="r"/>
                      <a:r>
                        <a:rPr lang="en-US" noProof="0" dirty="0"/>
                        <a:t>8.2</a:t>
                      </a:r>
                    </a:p>
                  </a:txBody>
                  <a:tcPr/>
                </a:tc>
                <a:tc>
                  <a:txBody>
                    <a:bodyPr/>
                    <a:lstStyle/>
                    <a:p>
                      <a:pPr algn="r"/>
                      <a:r>
                        <a:rPr lang="en-US" noProof="0" dirty="0"/>
                        <a:t>25%</a:t>
                      </a:r>
                    </a:p>
                  </a:txBody>
                  <a:tcPr/>
                </a:tc>
                <a:extLst>
                  <a:ext uri="{0D108BD9-81ED-4DB2-BD59-A6C34878D82A}">
                    <a16:rowId xmlns:a16="http://schemas.microsoft.com/office/drawing/2014/main" val="10002"/>
                  </a:ext>
                </a:extLst>
              </a:tr>
              <a:tr h="396938">
                <a:tc>
                  <a:txBody>
                    <a:bodyPr/>
                    <a:lstStyle/>
                    <a:p>
                      <a:pPr algn="r"/>
                      <a:r>
                        <a:rPr lang="en-US" noProof="0" dirty="0"/>
                        <a:t>Germany</a:t>
                      </a:r>
                    </a:p>
                  </a:txBody>
                  <a:tcPr/>
                </a:tc>
                <a:tc>
                  <a:txBody>
                    <a:bodyPr/>
                    <a:lstStyle/>
                    <a:p>
                      <a:pPr algn="r"/>
                      <a:r>
                        <a:rPr lang="en-US" noProof="0" dirty="0"/>
                        <a:t>4.5</a:t>
                      </a:r>
                    </a:p>
                  </a:txBody>
                  <a:tcPr/>
                </a:tc>
                <a:tc>
                  <a:txBody>
                    <a:bodyPr/>
                    <a:lstStyle/>
                    <a:p>
                      <a:pPr algn="r"/>
                      <a:r>
                        <a:rPr lang="en-US" noProof="0" dirty="0"/>
                        <a:t>14%</a:t>
                      </a:r>
                    </a:p>
                  </a:txBody>
                  <a:tcPr/>
                </a:tc>
                <a:extLst>
                  <a:ext uri="{0D108BD9-81ED-4DB2-BD59-A6C34878D82A}">
                    <a16:rowId xmlns:a16="http://schemas.microsoft.com/office/drawing/2014/main" val="10003"/>
                  </a:ext>
                </a:extLst>
              </a:tr>
              <a:tr h="396938">
                <a:tc>
                  <a:txBody>
                    <a:bodyPr/>
                    <a:lstStyle/>
                    <a:p>
                      <a:pPr algn="r"/>
                      <a:r>
                        <a:rPr lang="en-US" noProof="0" dirty="0"/>
                        <a:t>Poland</a:t>
                      </a:r>
                    </a:p>
                  </a:txBody>
                  <a:tcPr/>
                </a:tc>
                <a:tc>
                  <a:txBody>
                    <a:bodyPr/>
                    <a:lstStyle/>
                    <a:p>
                      <a:pPr algn="r"/>
                      <a:r>
                        <a:rPr lang="en-US" noProof="0" dirty="0"/>
                        <a:t>2.4</a:t>
                      </a:r>
                    </a:p>
                  </a:txBody>
                  <a:tcPr/>
                </a:tc>
                <a:tc>
                  <a:txBody>
                    <a:bodyPr/>
                    <a:lstStyle/>
                    <a:p>
                      <a:pPr algn="r"/>
                      <a:r>
                        <a:rPr lang="en-US" noProof="0" dirty="0"/>
                        <a:t>8%</a:t>
                      </a:r>
                    </a:p>
                  </a:txBody>
                  <a:tcPr/>
                </a:tc>
                <a:extLst>
                  <a:ext uri="{0D108BD9-81ED-4DB2-BD59-A6C34878D82A}">
                    <a16:rowId xmlns:a16="http://schemas.microsoft.com/office/drawing/2014/main" val="10004"/>
                  </a:ext>
                </a:extLst>
              </a:tr>
              <a:tr h="396938">
                <a:tc>
                  <a:txBody>
                    <a:bodyPr/>
                    <a:lstStyle/>
                    <a:p>
                      <a:pPr algn="r"/>
                      <a:r>
                        <a:rPr lang="en-US" noProof="0" dirty="0"/>
                        <a:t>France</a:t>
                      </a:r>
                    </a:p>
                  </a:txBody>
                  <a:tcPr/>
                </a:tc>
                <a:tc>
                  <a:txBody>
                    <a:bodyPr/>
                    <a:lstStyle/>
                    <a:p>
                      <a:pPr algn="r"/>
                      <a:r>
                        <a:rPr lang="en-US" noProof="0" dirty="0"/>
                        <a:t>2.0</a:t>
                      </a:r>
                    </a:p>
                  </a:txBody>
                  <a:tcPr/>
                </a:tc>
                <a:tc>
                  <a:txBody>
                    <a:bodyPr/>
                    <a:lstStyle/>
                    <a:p>
                      <a:pPr algn="r"/>
                      <a:r>
                        <a:rPr lang="en-US" noProof="0" dirty="0"/>
                        <a:t>6%</a:t>
                      </a:r>
                    </a:p>
                  </a:txBody>
                  <a:tcPr/>
                </a:tc>
                <a:extLst>
                  <a:ext uri="{0D108BD9-81ED-4DB2-BD59-A6C34878D82A}">
                    <a16:rowId xmlns:a16="http://schemas.microsoft.com/office/drawing/2014/main" val="10005"/>
                  </a:ext>
                </a:extLst>
              </a:tr>
              <a:tr h="396938">
                <a:tc>
                  <a:txBody>
                    <a:bodyPr/>
                    <a:lstStyle/>
                    <a:p>
                      <a:pPr algn="r"/>
                      <a:r>
                        <a:rPr lang="en-US" noProof="0" dirty="0"/>
                        <a:t>Spain</a:t>
                      </a:r>
                    </a:p>
                  </a:txBody>
                  <a:tcPr/>
                </a:tc>
                <a:tc>
                  <a:txBody>
                    <a:bodyPr/>
                    <a:lstStyle/>
                    <a:p>
                      <a:pPr algn="r"/>
                      <a:r>
                        <a:rPr lang="en-US" noProof="0" dirty="0"/>
                        <a:t>2.0</a:t>
                      </a:r>
                    </a:p>
                  </a:txBody>
                  <a:tcPr/>
                </a:tc>
                <a:tc>
                  <a:txBody>
                    <a:bodyPr/>
                    <a:lstStyle/>
                    <a:p>
                      <a:pPr algn="r"/>
                      <a:r>
                        <a:rPr lang="en-US" noProof="0" dirty="0"/>
                        <a:t>6%</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1652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268761"/>
            <a:ext cx="8280920" cy="792087"/>
          </a:xfrm>
        </p:spPr>
        <p:txBody>
          <a:bodyPr/>
          <a:lstStyle/>
          <a:p>
            <a:r>
              <a:rPr lang="en-US" dirty="0"/>
              <a:t>Content</a:t>
            </a:r>
          </a:p>
        </p:txBody>
      </p:sp>
      <p:sp>
        <p:nvSpPr>
          <p:cNvPr id="3" name="Content Placeholder 2"/>
          <p:cNvSpPr>
            <a:spLocks noGrp="1"/>
          </p:cNvSpPr>
          <p:nvPr>
            <p:ph idx="1"/>
          </p:nvPr>
        </p:nvSpPr>
        <p:spPr>
          <a:xfrm>
            <a:off x="323528" y="1916832"/>
            <a:ext cx="8352928" cy="3816424"/>
          </a:xfrm>
        </p:spPr>
        <p:txBody>
          <a:bodyPr/>
          <a:lstStyle/>
          <a:p>
            <a:pPr lvl="0"/>
            <a:r>
              <a:rPr lang="en-US" sz="2400" dirty="0">
                <a:solidFill>
                  <a:srgbClr val="FFFFFF">
                    <a:lumMod val="65000"/>
                  </a:srgbClr>
                </a:solidFill>
              </a:rPr>
              <a:t>European Neighborhood Policy (ENP)</a:t>
            </a:r>
          </a:p>
          <a:p>
            <a:pPr lvl="0"/>
            <a:r>
              <a:rPr lang="en-US" sz="2400" dirty="0">
                <a:solidFill>
                  <a:srgbClr val="FFFFFF">
                    <a:lumMod val="65000"/>
                  </a:srgbClr>
                </a:solidFill>
              </a:rPr>
              <a:t>Eastern Partnership</a:t>
            </a:r>
          </a:p>
          <a:p>
            <a:r>
              <a:rPr lang="lv-LV" sz="2400" i="1" dirty="0">
                <a:solidFill>
                  <a:schemeClr val="bg2">
                    <a:lumMod val="50000"/>
                  </a:schemeClr>
                </a:solidFill>
              </a:rPr>
              <a:t>EU </a:t>
            </a:r>
            <a:r>
              <a:rPr lang="en-US" sz="2400" i="1" dirty="0">
                <a:solidFill>
                  <a:schemeClr val="bg2">
                    <a:lumMod val="50000"/>
                  </a:schemeClr>
                </a:solidFill>
              </a:rPr>
              <a:t>Acquis </a:t>
            </a:r>
            <a:r>
              <a:rPr lang="en-US" sz="2400" i="1" dirty="0" err="1">
                <a:solidFill>
                  <a:schemeClr val="bg2">
                    <a:lumMod val="50000"/>
                  </a:schemeClr>
                </a:solidFill>
              </a:rPr>
              <a:t>Communautaire</a:t>
            </a:r>
            <a:endParaRPr lang="lv-LV" sz="2400" i="1" dirty="0">
              <a:solidFill>
                <a:schemeClr val="bg2">
                  <a:lumMod val="50000"/>
                </a:schemeClr>
              </a:solidFill>
            </a:endParaRPr>
          </a:p>
          <a:p>
            <a:r>
              <a:rPr lang="en-US" sz="2400" dirty="0">
                <a:solidFill>
                  <a:srgbClr val="FFFFFF">
                    <a:lumMod val="65000"/>
                  </a:srgbClr>
                </a:solidFill>
              </a:rPr>
              <a:t>Free Trade Agreements</a:t>
            </a:r>
            <a:endParaRPr lang="lv-LV" sz="2400" dirty="0">
              <a:solidFill>
                <a:srgbClr val="FFFFFF">
                  <a:lumMod val="65000"/>
                </a:srgbClr>
              </a:solidFill>
            </a:endParaRPr>
          </a:p>
          <a:p>
            <a:pPr lvl="0"/>
            <a:r>
              <a:rPr lang="en-US" sz="2400" dirty="0">
                <a:solidFill>
                  <a:srgbClr val="FFFFFF">
                    <a:lumMod val="65000"/>
                  </a:srgbClr>
                </a:solidFill>
              </a:rPr>
              <a:t>Support instruments</a:t>
            </a:r>
            <a:r>
              <a:rPr lang="lv-LV" sz="2400" dirty="0">
                <a:solidFill>
                  <a:srgbClr val="FFFFFF">
                    <a:lumMod val="65000"/>
                  </a:srgbClr>
                </a:solidFill>
              </a:rPr>
              <a:t> </a:t>
            </a:r>
          </a:p>
          <a:p>
            <a:pPr lvl="1"/>
            <a:r>
              <a:rPr lang="en-US" sz="2000" dirty="0">
                <a:solidFill>
                  <a:srgbClr val="FFFFFF">
                    <a:lumMod val="65000"/>
                  </a:srgbClr>
                </a:solidFill>
              </a:rPr>
              <a:t>Technical assistance</a:t>
            </a:r>
          </a:p>
          <a:p>
            <a:pPr lvl="1"/>
            <a:r>
              <a:rPr lang="en-US" sz="2000" dirty="0">
                <a:solidFill>
                  <a:srgbClr val="FFFFFF">
                    <a:lumMod val="65000"/>
                  </a:srgbClr>
                </a:solidFill>
              </a:rPr>
              <a:t>Financial</a:t>
            </a:r>
          </a:p>
          <a:p>
            <a:pPr lvl="0"/>
            <a:r>
              <a:rPr lang="en-US" sz="2400" dirty="0">
                <a:solidFill>
                  <a:srgbClr val="FFFFFF">
                    <a:lumMod val="65000"/>
                  </a:srgbClr>
                </a:solidFill>
              </a:rPr>
              <a:t>Country case study – Armenia</a:t>
            </a:r>
          </a:p>
          <a:p>
            <a:pPr lvl="1"/>
            <a:r>
              <a:rPr lang="en-US" sz="2000" dirty="0">
                <a:solidFill>
                  <a:srgbClr val="FFFFFF">
                    <a:lumMod val="65000"/>
                  </a:srgbClr>
                </a:solidFill>
              </a:rPr>
              <a:t>EU – Armenia</a:t>
            </a:r>
          </a:p>
          <a:p>
            <a:pPr lvl="1"/>
            <a:r>
              <a:rPr lang="en-US" sz="2000" dirty="0">
                <a:solidFill>
                  <a:srgbClr val="FFFFFF">
                    <a:lumMod val="65000"/>
                  </a:srgbClr>
                </a:solidFill>
              </a:rPr>
              <a:t>Facilities for SMEs</a:t>
            </a:r>
          </a:p>
          <a:p>
            <a:pPr marL="0" indent="0">
              <a:buNone/>
            </a:pPr>
            <a:endParaRPr lang="lv-LV" sz="2400" dirty="0">
              <a:solidFill>
                <a:schemeClr val="bg1">
                  <a:lumMod val="65000"/>
                </a:schemeClr>
              </a:solidFill>
            </a:endParaRPr>
          </a:p>
          <a:p>
            <a:pPr marL="0" indent="0">
              <a:buNone/>
            </a:pPr>
            <a:endParaRPr lang="en-GB" sz="2400" dirty="0">
              <a:solidFill>
                <a:srgbClr val="035682"/>
              </a:solidFill>
            </a:endParaRPr>
          </a:p>
        </p:txBody>
      </p:sp>
      <p:sp>
        <p:nvSpPr>
          <p:cNvPr id="4" name="Footer Placeholder 3"/>
          <p:cNvSpPr>
            <a:spLocks noGrp="1"/>
          </p:cNvSpPr>
          <p:nvPr>
            <p:ph type="ftr" sz="quarter" idx="10"/>
          </p:nvPr>
        </p:nvSpPr>
        <p:spPr/>
        <p:txBody>
          <a:bodyPr/>
          <a:lstStyle/>
          <a:p>
            <a:pPr>
              <a:defRPr/>
            </a:pPr>
            <a:r>
              <a:rPr lang="en-GB" dirty="0"/>
              <a:t>www.east-invest.eu</a:t>
            </a:r>
          </a:p>
        </p:txBody>
      </p:sp>
    </p:spTree>
    <p:extLst>
      <p:ext uri="{BB962C8B-B14F-4D97-AF65-F5344CB8AC3E}">
        <p14:creationId xmlns:p14="http://schemas.microsoft.com/office/powerpoint/2010/main" val="313796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340768"/>
            <a:ext cx="8280920" cy="1152130"/>
          </a:xfrm>
        </p:spPr>
        <p:txBody>
          <a:bodyPr/>
          <a:lstStyle/>
          <a:p>
            <a:br>
              <a:rPr lang="lv-LV" i="1" dirty="0"/>
            </a:br>
            <a:r>
              <a:rPr lang="en-GB" i="1" dirty="0">
                <a:hlinkClick r:id="rId3"/>
              </a:rPr>
              <a:t>Acquis </a:t>
            </a:r>
            <a:r>
              <a:rPr lang="en-GB" i="1" dirty="0" err="1">
                <a:hlinkClick r:id="rId3"/>
              </a:rPr>
              <a:t>Communautaire</a:t>
            </a:r>
            <a:br>
              <a:rPr lang="en-GB" i="1" dirty="0"/>
            </a:br>
            <a:endParaRPr lang="en-US" dirty="0"/>
          </a:p>
        </p:txBody>
      </p:sp>
      <p:sp>
        <p:nvSpPr>
          <p:cNvPr id="3" name="Content Placeholder 2"/>
          <p:cNvSpPr>
            <a:spLocks noGrp="1"/>
          </p:cNvSpPr>
          <p:nvPr>
            <p:ph idx="1"/>
          </p:nvPr>
        </p:nvSpPr>
        <p:spPr>
          <a:xfrm>
            <a:off x="323528" y="2564905"/>
            <a:ext cx="8229600" cy="3744416"/>
          </a:xfrm>
        </p:spPr>
        <p:txBody>
          <a:bodyPr/>
          <a:lstStyle/>
          <a:p>
            <a:pPr marL="0" indent="0">
              <a:buNone/>
            </a:pPr>
            <a:r>
              <a:rPr lang="en-US" sz="2800" i="1" dirty="0"/>
              <a:t>EU </a:t>
            </a:r>
            <a:r>
              <a:rPr lang="lv-LV" sz="2800" i="1" dirty="0"/>
              <a:t>a</a:t>
            </a:r>
            <a:r>
              <a:rPr lang="en-US" sz="2800" i="1" dirty="0" err="1"/>
              <a:t>cquis</a:t>
            </a:r>
            <a:r>
              <a:rPr lang="en-US" sz="2800" i="1" dirty="0"/>
              <a:t> </a:t>
            </a:r>
            <a:r>
              <a:rPr lang="en-US" sz="2800" dirty="0"/>
              <a:t>is the accumulated legislation, legal acts, and court decisions which constitute the body of </a:t>
            </a:r>
            <a:r>
              <a:rPr lang="en-US" sz="2800" dirty="0">
                <a:hlinkClick r:id="rId4" tooltip="European Union law"/>
              </a:rPr>
              <a:t>European Union law</a:t>
            </a:r>
            <a:r>
              <a:rPr lang="en-US" sz="2800" dirty="0"/>
              <a:t>. </a:t>
            </a:r>
            <a:endParaRPr lang="lv-LV" sz="2800" dirty="0"/>
          </a:p>
          <a:p>
            <a:pPr marL="0" indent="0">
              <a:buNone/>
            </a:pPr>
            <a:endParaRPr lang="lv-LV" sz="2000" dirty="0"/>
          </a:p>
          <a:p>
            <a:pPr marL="0" indent="0">
              <a:buNone/>
            </a:pPr>
            <a:r>
              <a:rPr lang="en-US" sz="2000" dirty="0"/>
              <a:t>The term is French: </a:t>
            </a:r>
            <a:endParaRPr lang="lv-LV" sz="2000" dirty="0"/>
          </a:p>
          <a:p>
            <a:pPr marL="0" indent="0">
              <a:buNone/>
            </a:pPr>
            <a:r>
              <a:rPr lang="en-US" sz="2000" i="1" dirty="0"/>
              <a:t>acquis</a:t>
            </a:r>
            <a:r>
              <a:rPr lang="en-US" sz="2000" dirty="0"/>
              <a:t> </a:t>
            </a:r>
            <a:r>
              <a:rPr lang="lv-LV" sz="2000" dirty="0"/>
              <a:t>-</a:t>
            </a:r>
            <a:r>
              <a:rPr lang="en-US" sz="2000" dirty="0"/>
              <a:t> "has been acquired or obtained"</a:t>
            </a:r>
            <a:endParaRPr lang="lv-LV" sz="2000" dirty="0"/>
          </a:p>
          <a:p>
            <a:pPr marL="0" indent="0">
              <a:buNone/>
            </a:pPr>
            <a:r>
              <a:rPr lang="en-US" sz="2000" i="1" dirty="0" err="1"/>
              <a:t>communautaire</a:t>
            </a:r>
            <a:r>
              <a:rPr lang="en-US" sz="2000" dirty="0"/>
              <a:t> </a:t>
            </a:r>
            <a:r>
              <a:rPr lang="lv-LV" sz="2000" dirty="0"/>
              <a:t>-</a:t>
            </a:r>
            <a:r>
              <a:rPr lang="en-US" sz="2000" dirty="0"/>
              <a:t> "of the community"</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50269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en-GB" i="1" dirty="0"/>
              <a:t>Acquis </a:t>
            </a:r>
            <a:r>
              <a:rPr lang="en-GB" i="1" dirty="0" err="1"/>
              <a:t>Communautaire</a:t>
            </a:r>
            <a:r>
              <a:rPr lang="lv-LV" i="1" dirty="0"/>
              <a:t> </a:t>
            </a:r>
            <a:r>
              <a:rPr lang="lv-LV" dirty="0"/>
              <a:t>(2)</a:t>
            </a:r>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
        <p:nvSpPr>
          <p:cNvPr id="7" name="TextBox 6"/>
          <p:cNvSpPr txBox="1"/>
          <p:nvPr/>
        </p:nvSpPr>
        <p:spPr>
          <a:xfrm>
            <a:off x="3059832" y="2852687"/>
            <a:ext cx="5646290" cy="646331"/>
          </a:xfrm>
          <a:prstGeom prst="rect">
            <a:avLst/>
          </a:prstGeom>
          <a:noFill/>
        </p:spPr>
        <p:txBody>
          <a:bodyPr wrap="square" rtlCol="0">
            <a:spAutoFit/>
          </a:bodyPr>
          <a:lstStyle/>
          <a:p>
            <a:r>
              <a:rPr lang="en-US" dirty="0">
                <a:solidFill>
                  <a:srgbClr val="035682"/>
                </a:solidFill>
              </a:rPr>
              <a:t>Significant amount of legislation</a:t>
            </a:r>
            <a:r>
              <a:rPr lang="lv-LV" dirty="0">
                <a:solidFill>
                  <a:srgbClr val="035682"/>
                </a:solidFill>
              </a:rPr>
              <a:t>, </a:t>
            </a:r>
            <a:r>
              <a:rPr lang="en-US" dirty="0">
                <a:solidFill>
                  <a:srgbClr val="035682"/>
                </a:solidFill>
              </a:rPr>
              <a:t>laws plus secondary legislation</a:t>
            </a:r>
            <a:r>
              <a:rPr lang="lv-LV" dirty="0">
                <a:solidFill>
                  <a:srgbClr val="035682"/>
                </a:solidFill>
              </a:rPr>
              <a:t> </a:t>
            </a:r>
            <a:r>
              <a:rPr lang="lv-LV" dirty="0" err="1">
                <a:solidFill>
                  <a:srgbClr val="035682"/>
                </a:solidFill>
              </a:rPr>
              <a:t>adopted</a:t>
            </a:r>
            <a:endParaRPr lang="en-US" dirty="0">
              <a:solidFill>
                <a:srgbClr val="035682"/>
              </a:solidFill>
            </a:endParaRPr>
          </a:p>
        </p:txBody>
      </p:sp>
      <p:sp>
        <p:nvSpPr>
          <p:cNvPr id="8" name="TextBox 7"/>
          <p:cNvSpPr txBox="1"/>
          <p:nvPr/>
        </p:nvSpPr>
        <p:spPr>
          <a:xfrm>
            <a:off x="3887923" y="3827949"/>
            <a:ext cx="4680521" cy="369332"/>
          </a:xfrm>
          <a:prstGeom prst="rect">
            <a:avLst/>
          </a:prstGeom>
          <a:noFill/>
        </p:spPr>
        <p:txBody>
          <a:bodyPr wrap="square" rtlCol="0">
            <a:spAutoFit/>
          </a:bodyPr>
          <a:lstStyle/>
          <a:p>
            <a:r>
              <a:rPr lang="en-US" dirty="0">
                <a:solidFill>
                  <a:srgbClr val="035682"/>
                </a:solidFill>
              </a:rPr>
              <a:t>After adoption</a:t>
            </a:r>
            <a:r>
              <a:rPr lang="lv-LV" dirty="0">
                <a:solidFill>
                  <a:srgbClr val="035682"/>
                </a:solidFill>
              </a:rPr>
              <a:t> </a:t>
            </a:r>
            <a:r>
              <a:rPr lang="en-US" dirty="0">
                <a:solidFill>
                  <a:srgbClr val="035682"/>
                </a:solidFill>
              </a:rPr>
              <a:t>comes enforcement</a:t>
            </a:r>
          </a:p>
        </p:txBody>
      </p:sp>
      <p:sp>
        <p:nvSpPr>
          <p:cNvPr id="9" name="TextBox 8"/>
          <p:cNvSpPr txBox="1"/>
          <p:nvPr/>
        </p:nvSpPr>
        <p:spPr>
          <a:xfrm>
            <a:off x="3889307" y="4788119"/>
            <a:ext cx="4624937" cy="646331"/>
          </a:xfrm>
          <a:prstGeom prst="rect">
            <a:avLst/>
          </a:prstGeom>
          <a:noFill/>
        </p:spPr>
        <p:txBody>
          <a:bodyPr wrap="square" rtlCol="0">
            <a:spAutoFit/>
          </a:bodyPr>
          <a:lstStyle/>
          <a:p>
            <a:r>
              <a:rPr lang="en-US" dirty="0">
                <a:solidFill>
                  <a:srgbClr val="035682"/>
                </a:solidFill>
              </a:rPr>
              <a:t>Changes in the </a:t>
            </a:r>
            <a:r>
              <a:rPr lang="en-US" i="1" dirty="0">
                <a:solidFill>
                  <a:srgbClr val="035682"/>
                </a:solidFill>
              </a:rPr>
              <a:t>EU acquis </a:t>
            </a:r>
            <a:r>
              <a:rPr lang="en-US" dirty="0">
                <a:solidFill>
                  <a:srgbClr val="035682"/>
                </a:solidFill>
              </a:rPr>
              <a:t>will necessitate </a:t>
            </a:r>
            <a:endParaRPr lang="lv-LV" dirty="0">
              <a:solidFill>
                <a:srgbClr val="035682"/>
              </a:solidFill>
            </a:endParaRPr>
          </a:p>
          <a:p>
            <a:r>
              <a:rPr lang="en-US" dirty="0">
                <a:solidFill>
                  <a:srgbClr val="035682"/>
                </a:solidFill>
              </a:rPr>
              <a:t>repeated</a:t>
            </a:r>
            <a:r>
              <a:rPr lang="lv-LV" dirty="0">
                <a:solidFill>
                  <a:srgbClr val="035682"/>
                </a:solidFill>
              </a:rPr>
              <a:t> </a:t>
            </a:r>
            <a:r>
              <a:rPr lang="en-US" dirty="0">
                <a:solidFill>
                  <a:srgbClr val="035682"/>
                </a:solidFill>
              </a:rPr>
              <a:t>changes in national legislation</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01621035"/>
              </p:ext>
            </p:extLst>
          </p:nvPr>
        </p:nvGraphicFramePr>
        <p:xfrm>
          <a:off x="-972616" y="2315459"/>
          <a:ext cx="5184576" cy="356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32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en-GB" i="1" dirty="0"/>
              <a:t>Acquis </a:t>
            </a:r>
            <a:r>
              <a:rPr lang="en-GB" i="1" dirty="0" err="1"/>
              <a:t>Communautaire</a:t>
            </a:r>
            <a:r>
              <a:rPr lang="lv-LV" i="1" dirty="0"/>
              <a:t> </a:t>
            </a:r>
            <a:r>
              <a:rPr lang="lv-LV" dirty="0"/>
              <a:t>(3)</a:t>
            </a:r>
            <a:endParaRPr lang="en-US" dirty="0"/>
          </a:p>
        </p:txBody>
      </p:sp>
      <p:sp>
        <p:nvSpPr>
          <p:cNvPr id="3" name="Content Placeholder 2"/>
          <p:cNvSpPr>
            <a:spLocks noGrp="1"/>
          </p:cNvSpPr>
          <p:nvPr>
            <p:ph idx="1"/>
          </p:nvPr>
        </p:nvSpPr>
        <p:spPr>
          <a:xfrm>
            <a:off x="323528" y="2204864"/>
            <a:ext cx="8229600" cy="3488755"/>
          </a:xfrm>
        </p:spPr>
        <p:txBody>
          <a:bodyPr/>
          <a:lstStyle/>
          <a:p>
            <a:pPr marL="0" indent="0">
              <a:buNone/>
            </a:pPr>
            <a:r>
              <a:rPr lang="en-US" sz="2800" dirty="0"/>
              <a:t>For the </a:t>
            </a:r>
            <a:r>
              <a:rPr lang="en-US" sz="2800" dirty="0" err="1"/>
              <a:t>EaP</a:t>
            </a:r>
            <a:r>
              <a:rPr lang="en-US" sz="2800" dirty="0"/>
              <a:t> countries adopting </a:t>
            </a:r>
            <a:r>
              <a:rPr lang="lv-LV" sz="2800" dirty="0"/>
              <a:t>DC</a:t>
            </a:r>
            <a:r>
              <a:rPr lang="en-US" sz="2800" dirty="0"/>
              <a:t>FTA it has: </a:t>
            </a:r>
          </a:p>
          <a:p>
            <a:r>
              <a:rPr lang="en-US" sz="2400" dirty="0"/>
              <a:t>Implications for export and non-export companies which are affected by the changes in the national legislation since all SMEs are to comply with EU standards</a:t>
            </a:r>
          </a:p>
          <a:p>
            <a:pPr marL="0" indent="0">
              <a:buNone/>
            </a:pPr>
            <a:r>
              <a:rPr lang="en-US" sz="2800" dirty="0"/>
              <a:t>Since Armenia is not part of DCFTA there are no such implications, at the same time tariffs remain, markets on services</a:t>
            </a:r>
            <a:r>
              <a:rPr lang="lv-LV" sz="2800" dirty="0"/>
              <a:t> </a:t>
            </a:r>
            <a:r>
              <a:rPr lang="lv-LV" sz="2800" dirty="0" err="1"/>
              <a:t>and</a:t>
            </a:r>
            <a:r>
              <a:rPr lang="lv-LV" sz="2800" dirty="0"/>
              <a:t> </a:t>
            </a:r>
            <a:r>
              <a:rPr lang="en-US" sz="2800" dirty="0"/>
              <a:t>investment</a:t>
            </a:r>
            <a:r>
              <a:rPr lang="lv-LV" sz="2800" dirty="0"/>
              <a:t>s </a:t>
            </a:r>
            <a:r>
              <a:rPr lang="lv-LV" sz="2800" dirty="0" err="1"/>
              <a:t>are</a:t>
            </a:r>
            <a:r>
              <a:rPr lang="lv-LV" sz="2800" dirty="0"/>
              <a:t> </a:t>
            </a:r>
            <a:r>
              <a:rPr lang="lv-LV" sz="2800" dirty="0" err="1"/>
              <a:t>limited</a:t>
            </a:r>
            <a:r>
              <a:rPr lang="en-US" sz="2800" dirty="0"/>
              <a:t>, no access to public procurement and no access to EU internal market etc. </a:t>
            </a:r>
            <a:endParaRPr lang="en-US" dirty="0"/>
          </a:p>
        </p:txBody>
      </p:sp>
      <p:sp>
        <p:nvSpPr>
          <p:cNvPr id="4" name="Footer Placeholder 3"/>
          <p:cNvSpPr>
            <a:spLocks noGrp="1"/>
          </p:cNvSpPr>
          <p:nvPr>
            <p:ph type="ftr" sz="quarter" idx="10"/>
          </p:nvPr>
        </p:nvSpPr>
        <p:spPr/>
        <p:txBody>
          <a:bodyPr/>
          <a:lstStyle/>
          <a:p>
            <a:pPr>
              <a:defRPr/>
            </a:pPr>
            <a:r>
              <a:rPr lang="en-GB" dirty="0"/>
              <a:t>www.east-invest.eu</a:t>
            </a:r>
          </a:p>
        </p:txBody>
      </p:sp>
    </p:spTree>
    <p:extLst>
      <p:ext uri="{BB962C8B-B14F-4D97-AF65-F5344CB8AC3E}">
        <p14:creationId xmlns:p14="http://schemas.microsoft.com/office/powerpoint/2010/main" val="3309147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268761"/>
            <a:ext cx="8280920" cy="792087"/>
          </a:xfrm>
        </p:spPr>
        <p:txBody>
          <a:bodyPr/>
          <a:lstStyle/>
          <a:p>
            <a:r>
              <a:rPr lang="en-US" dirty="0"/>
              <a:t>Content</a:t>
            </a:r>
          </a:p>
        </p:txBody>
      </p:sp>
      <p:sp>
        <p:nvSpPr>
          <p:cNvPr id="3" name="Content Placeholder 2"/>
          <p:cNvSpPr>
            <a:spLocks noGrp="1"/>
          </p:cNvSpPr>
          <p:nvPr>
            <p:ph idx="1"/>
          </p:nvPr>
        </p:nvSpPr>
        <p:spPr>
          <a:xfrm>
            <a:off x="323528" y="1916832"/>
            <a:ext cx="8352928" cy="3816424"/>
          </a:xfrm>
        </p:spPr>
        <p:txBody>
          <a:bodyPr/>
          <a:lstStyle/>
          <a:p>
            <a:pPr lvl="0"/>
            <a:r>
              <a:rPr lang="en-US" sz="2400" dirty="0">
                <a:solidFill>
                  <a:srgbClr val="FFFFFF">
                    <a:lumMod val="65000"/>
                  </a:srgbClr>
                </a:solidFill>
              </a:rPr>
              <a:t>European Neighborhood Policy (ENP)</a:t>
            </a:r>
          </a:p>
          <a:p>
            <a:pPr lvl="0"/>
            <a:r>
              <a:rPr lang="en-US" sz="2400" dirty="0">
                <a:solidFill>
                  <a:srgbClr val="FFFFFF">
                    <a:lumMod val="65000"/>
                  </a:srgbClr>
                </a:solidFill>
              </a:rPr>
              <a:t>Eastern Partnership</a:t>
            </a:r>
          </a:p>
          <a:p>
            <a:r>
              <a:rPr lang="lv-LV" sz="2400" i="1" dirty="0">
                <a:solidFill>
                  <a:schemeClr val="bg2">
                    <a:lumMod val="60000"/>
                    <a:lumOff val="40000"/>
                  </a:schemeClr>
                </a:solidFill>
              </a:rPr>
              <a:t>EU </a:t>
            </a:r>
            <a:r>
              <a:rPr lang="en-US" sz="2400" i="1" dirty="0">
                <a:solidFill>
                  <a:schemeClr val="bg2">
                    <a:lumMod val="60000"/>
                    <a:lumOff val="40000"/>
                  </a:schemeClr>
                </a:solidFill>
              </a:rPr>
              <a:t>Acquis </a:t>
            </a:r>
            <a:r>
              <a:rPr lang="en-US" sz="2400" i="1" dirty="0" err="1">
                <a:solidFill>
                  <a:schemeClr val="bg2">
                    <a:lumMod val="60000"/>
                    <a:lumOff val="40000"/>
                  </a:schemeClr>
                </a:solidFill>
              </a:rPr>
              <a:t>Communautaire</a:t>
            </a:r>
            <a:endParaRPr lang="lv-LV" sz="2400" i="1" dirty="0">
              <a:solidFill>
                <a:schemeClr val="bg2">
                  <a:lumMod val="60000"/>
                  <a:lumOff val="40000"/>
                </a:schemeClr>
              </a:solidFill>
            </a:endParaRPr>
          </a:p>
          <a:p>
            <a:r>
              <a:rPr lang="en-US" sz="2400" dirty="0">
                <a:solidFill>
                  <a:schemeClr val="bg2">
                    <a:lumMod val="50000"/>
                  </a:schemeClr>
                </a:solidFill>
              </a:rPr>
              <a:t>Free Trade Agreements</a:t>
            </a:r>
            <a:endParaRPr lang="lv-LV" sz="2400" dirty="0">
              <a:solidFill>
                <a:schemeClr val="bg2">
                  <a:lumMod val="50000"/>
                </a:schemeClr>
              </a:solidFill>
            </a:endParaRPr>
          </a:p>
          <a:p>
            <a:pPr lvl="0"/>
            <a:r>
              <a:rPr lang="en-US" sz="2400" dirty="0">
                <a:solidFill>
                  <a:srgbClr val="FFFFFF">
                    <a:lumMod val="65000"/>
                  </a:srgbClr>
                </a:solidFill>
              </a:rPr>
              <a:t>Support instruments</a:t>
            </a:r>
            <a:r>
              <a:rPr lang="lv-LV" sz="2400" dirty="0">
                <a:solidFill>
                  <a:srgbClr val="FFFFFF">
                    <a:lumMod val="65000"/>
                  </a:srgbClr>
                </a:solidFill>
              </a:rPr>
              <a:t> </a:t>
            </a:r>
          </a:p>
          <a:p>
            <a:pPr lvl="1"/>
            <a:r>
              <a:rPr lang="en-US" sz="2000" dirty="0">
                <a:solidFill>
                  <a:srgbClr val="FFFFFF">
                    <a:lumMod val="65000"/>
                  </a:srgbClr>
                </a:solidFill>
              </a:rPr>
              <a:t>Technical assistance</a:t>
            </a:r>
          </a:p>
          <a:p>
            <a:pPr lvl="1"/>
            <a:r>
              <a:rPr lang="en-US" sz="2000" dirty="0">
                <a:solidFill>
                  <a:srgbClr val="FFFFFF">
                    <a:lumMod val="65000"/>
                  </a:srgbClr>
                </a:solidFill>
              </a:rPr>
              <a:t>Financial</a:t>
            </a:r>
          </a:p>
          <a:p>
            <a:pPr lvl="0"/>
            <a:r>
              <a:rPr lang="en-US" sz="2400" dirty="0">
                <a:solidFill>
                  <a:srgbClr val="FFFFFF">
                    <a:lumMod val="65000"/>
                  </a:srgbClr>
                </a:solidFill>
              </a:rPr>
              <a:t>Country case study – Armenia</a:t>
            </a:r>
          </a:p>
          <a:p>
            <a:pPr lvl="1"/>
            <a:r>
              <a:rPr lang="en-US" sz="2000" dirty="0">
                <a:solidFill>
                  <a:srgbClr val="FFFFFF">
                    <a:lumMod val="65000"/>
                  </a:srgbClr>
                </a:solidFill>
              </a:rPr>
              <a:t>EU – Armenia</a:t>
            </a:r>
          </a:p>
          <a:p>
            <a:pPr lvl="1"/>
            <a:r>
              <a:rPr lang="en-US" sz="2000" dirty="0">
                <a:solidFill>
                  <a:srgbClr val="FFFFFF">
                    <a:lumMod val="65000"/>
                  </a:srgbClr>
                </a:solidFill>
              </a:rPr>
              <a:t>Facilities for SMEs</a:t>
            </a:r>
          </a:p>
          <a:p>
            <a:pPr marL="0" indent="0">
              <a:buNone/>
            </a:pPr>
            <a:endParaRPr lang="lv-LV" sz="2400" dirty="0">
              <a:solidFill>
                <a:schemeClr val="bg1">
                  <a:lumMod val="65000"/>
                </a:schemeClr>
              </a:solidFill>
            </a:endParaRPr>
          </a:p>
          <a:p>
            <a:pPr marL="0" indent="0">
              <a:buNone/>
            </a:pPr>
            <a:endParaRPr lang="en-GB" sz="2400" dirty="0">
              <a:solidFill>
                <a:srgbClr val="035682"/>
              </a:solidFill>
            </a:endParaRPr>
          </a:p>
        </p:txBody>
      </p:sp>
      <p:sp>
        <p:nvSpPr>
          <p:cNvPr id="4" name="Footer Placeholder 3"/>
          <p:cNvSpPr>
            <a:spLocks noGrp="1"/>
          </p:cNvSpPr>
          <p:nvPr>
            <p:ph type="ftr" sz="quarter" idx="10"/>
          </p:nvPr>
        </p:nvSpPr>
        <p:spPr/>
        <p:txBody>
          <a:bodyPr/>
          <a:lstStyle/>
          <a:p>
            <a:pPr>
              <a:defRPr/>
            </a:pPr>
            <a:r>
              <a:rPr lang="en-GB" dirty="0"/>
              <a:t>www.east-invest.eu</a:t>
            </a:r>
          </a:p>
        </p:txBody>
      </p:sp>
    </p:spTree>
    <p:extLst>
      <p:ext uri="{BB962C8B-B14F-4D97-AF65-F5344CB8AC3E}">
        <p14:creationId xmlns:p14="http://schemas.microsoft.com/office/powerpoint/2010/main" val="327109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1628775"/>
            <a:ext cx="8136905" cy="1080145"/>
          </a:xfrm>
        </p:spPr>
        <p:txBody>
          <a:bodyPr/>
          <a:lstStyle/>
          <a:p>
            <a:r>
              <a:rPr lang="en-US" dirty="0"/>
              <a:t>Free Trade Agreements are to:</a:t>
            </a:r>
            <a:br>
              <a:rPr lang="en-US" dirty="0"/>
            </a:br>
            <a:endParaRPr lang="en-US" dirty="0"/>
          </a:p>
        </p:txBody>
      </p:sp>
      <p:sp>
        <p:nvSpPr>
          <p:cNvPr id="3" name="Content Placeholder 2"/>
          <p:cNvSpPr>
            <a:spLocks noGrp="1"/>
          </p:cNvSpPr>
          <p:nvPr>
            <p:ph idx="1"/>
          </p:nvPr>
        </p:nvSpPr>
        <p:spPr>
          <a:xfrm>
            <a:off x="611560" y="2492896"/>
            <a:ext cx="7941568" cy="3560763"/>
          </a:xfrm>
        </p:spPr>
        <p:txBody>
          <a:bodyPr/>
          <a:lstStyle/>
          <a:p>
            <a:r>
              <a:rPr lang="en-US" sz="2000" dirty="0"/>
              <a:t>Open new markets for goods and services</a:t>
            </a:r>
          </a:p>
          <a:p>
            <a:r>
              <a:rPr lang="en-US" sz="2000" dirty="0"/>
              <a:t>Increase investment opportunities</a:t>
            </a:r>
          </a:p>
          <a:p>
            <a:r>
              <a:rPr lang="en-US" sz="2000" dirty="0"/>
              <a:t>Make trade cheaper - by eliminating substantially all customs duties</a:t>
            </a:r>
          </a:p>
          <a:p>
            <a:r>
              <a:rPr lang="en-US" sz="2000" dirty="0"/>
              <a:t>Make trade faster - by facilitating goods' transit through customs and setting common rules on technical and sanitary standards</a:t>
            </a:r>
          </a:p>
          <a:p>
            <a:r>
              <a:rPr lang="en-US" sz="2000" dirty="0"/>
              <a:t>Make the policy environment more predictable - by taking joint commitments on areas that affect trade such as intellectual property rights, competition rules and the framework for public purchasing decisions</a:t>
            </a:r>
          </a:p>
          <a:p>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90102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t>www.east-invest.eu</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24941"/>
            <a:ext cx="9144000" cy="5216427"/>
          </a:xfrm>
        </p:spPr>
      </p:pic>
    </p:spTree>
    <p:extLst>
      <p:ext uri="{BB962C8B-B14F-4D97-AF65-F5344CB8AC3E}">
        <p14:creationId xmlns:p14="http://schemas.microsoft.com/office/powerpoint/2010/main" val="18294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268761"/>
            <a:ext cx="8280920" cy="864095"/>
          </a:xfrm>
        </p:spPr>
        <p:txBody>
          <a:bodyPr/>
          <a:lstStyle/>
          <a:p>
            <a:r>
              <a:rPr lang="en-US" dirty="0"/>
              <a:t>Content</a:t>
            </a:r>
          </a:p>
        </p:txBody>
      </p:sp>
      <p:sp>
        <p:nvSpPr>
          <p:cNvPr id="3" name="Content Placeholder 2"/>
          <p:cNvSpPr>
            <a:spLocks noGrp="1"/>
          </p:cNvSpPr>
          <p:nvPr>
            <p:ph idx="1"/>
          </p:nvPr>
        </p:nvSpPr>
        <p:spPr>
          <a:xfrm>
            <a:off x="323528" y="1988840"/>
            <a:ext cx="8352928" cy="4320480"/>
          </a:xfrm>
        </p:spPr>
        <p:txBody>
          <a:bodyPr/>
          <a:lstStyle/>
          <a:p>
            <a:pPr lvl="0"/>
            <a:r>
              <a:rPr lang="en-US" sz="2400" dirty="0">
                <a:solidFill>
                  <a:schemeClr val="bg2">
                    <a:lumMod val="50000"/>
                  </a:schemeClr>
                </a:solidFill>
              </a:rPr>
              <a:t>European Neighborhood Policy</a:t>
            </a:r>
          </a:p>
          <a:p>
            <a:pPr lvl="0"/>
            <a:r>
              <a:rPr lang="en-US" sz="2400" dirty="0">
                <a:solidFill>
                  <a:srgbClr val="FFFFFF">
                    <a:lumMod val="65000"/>
                  </a:srgbClr>
                </a:solidFill>
              </a:rPr>
              <a:t>Eastern Partnership</a:t>
            </a:r>
          </a:p>
          <a:p>
            <a:r>
              <a:rPr lang="lv-LV" sz="2400" i="1" dirty="0">
                <a:solidFill>
                  <a:srgbClr val="FFFFFF">
                    <a:lumMod val="65000"/>
                  </a:srgbClr>
                </a:solidFill>
              </a:rPr>
              <a:t>EU </a:t>
            </a:r>
            <a:r>
              <a:rPr lang="en-US" sz="2400" i="1" dirty="0">
                <a:solidFill>
                  <a:srgbClr val="FFFFFF">
                    <a:lumMod val="65000"/>
                  </a:srgbClr>
                </a:solidFill>
              </a:rPr>
              <a:t>Acquis </a:t>
            </a:r>
            <a:r>
              <a:rPr lang="en-US" sz="2400" i="1" dirty="0" err="1">
                <a:solidFill>
                  <a:srgbClr val="FFFFFF">
                    <a:lumMod val="65000"/>
                  </a:srgbClr>
                </a:solidFill>
              </a:rPr>
              <a:t>Communautaire</a:t>
            </a:r>
            <a:endParaRPr lang="lv-LV" sz="2400" i="1" dirty="0">
              <a:solidFill>
                <a:srgbClr val="FFFFFF">
                  <a:lumMod val="65000"/>
                </a:srgbClr>
              </a:solidFill>
            </a:endParaRPr>
          </a:p>
          <a:p>
            <a:r>
              <a:rPr lang="en-US" sz="2400" dirty="0">
                <a:solidFill>
                  <a:srgbClr val="FFFFFF">
                    <a:lumMod val="65000"/>
                  </a:srgbClr>
                </a:solidFill>
              </a:rPr>
              <a:t>Free Trade Agreements</a:t>
            </a:r>
            <a:endParaRPr lang="lv-LV" sz="2400" dirty="0">
              <a:solidFill>
                <a:srgbClr val="FFFFFF">
                  <a:lumMod val="65000"/>
                </a:srgbClr>
              </a:solidFill>
            </a:endParaRPr>
          </a:p>
          <a:p>
            <a:pPr lvl="0"/>
            <a:r>
              <a:rPr lang="en-US" sz="2400" dirty="0">
                <a:solidFill>
                  <a:srgbClr val="FFFFFF">
                    <a:lumMod val="65000"/>
                  </a:srgbClr>
                </a:solidFill>
              </a:rPr>
              <a:t>Support instruments</a:t>
            </a:r>
            <a:r>
              <a:rPr lang="lv-LV" sz="2400" dirty="0">
                <a:solidFill>
                  <a:srgbClr val="FFFFFF">
                    <a:lumMod val="65000"/>
                  </a:srgbClr>
                </a:solidFill>
              </a:rPr>
              <a:t> </a:t>
            </a:r>
          </a:p>
          <a:p>
            <a:pPr lvl="1"/>
            <a:r>
              <a:rPr lang="en-US" sz="2000" dirty="0">
                <a:solidFill>
                  <a:srgbClr val="FFFFFF">
                    <a:lumMod val="65000"/>
                  </a:srgbClr>
                </a:solidFill>
              </a:rPr>
              <a:t>Technical assistance</a:t>
            </a:r>
          </a:p>
          <a:p>
            <a:pPr lvl="1"/>
            <a:r>
              <a:rPr lang="en-US" sz="2000" dirty="0">
                <a:solidFill>
                  <a:srgbClr val="FFFFFF">
                    <a:lumMod val="65000"/>
                  </a:srgbClr>
                </a:solidFill>
              </a:rPr>
              <a:t>Financial</a:t>
            </a:r>
          </a:p>
          <a:p>
            <a:pPr lvl="0"/>
            <a:r>
              <a:rPr lang="en-US" sz="2400" dirty="0">
                <a:solidFill>
                  <a:srgbClr val="FFFFFF">
                    <a:lumMod val="65000"/>
                  </a:srgbClr>
                </a:solidFill>
              </a:rPr>
              <a:t>Country case study – Armenia</a:t>
            </a:r>
          </a:p>
          <a:p>
            <a:pPr lvl="1"/>
            <a:r>
              <a:rPr lang="en-US" sz="2000" dirty="0">
                <a:solidFill>
                  <a:srgbClr val="FFFFFF">
                    <a:lumMod val="65000"/>
                  </a:srgbClr>
                </a:solidFill>
              </a:rPr>
              <a:t>EU – Armenia</a:t>
            </a:r>
          </a:p>
          <a:p>
            <a:pPr lvl="1"/>
            <a:r>
              <a:rPr lang="lv-LV" sz="2000" dirty="0" err="1">
                <a:solidFill>
                  <a:srgbClr val="FFFFFF">
                    <a:lumMod val="65000"/>
                  </a:srgbClr>
                </a:solidFill>
              </a:rPr>
              <a:t>Private</a:t>
            </a:r>
            <a:r>
              <a:rPr lang="lv-LV" sz="2000" dirty="0">
                <a:solidFill>
                  <a:srgbClr val="FFFFFF">
                    <a:lumMod val="65000"/>
                  </a:srgbClr>
                </a:solidFill>
              </a:rPr>
              <a:t> </a:t>
            </a:r>
            <a:r>
              <a:rPr lang="lv-LV" sz="2000" dirty="0" err="1">
                <a:solidFill>
                  <a:srgbClr val="FFFFFF">
                    <a:lumMod val="65000"/>
                  </a:srgbClr>
                </a:solidFill>
              </a:rPr>
              <a:t>Sector</a:t>
            </a:r>
            <a:r>
              <a:rPr lang="lv-LV" sz="2000" dirty="0">
                <a:solidFill>
                  <a:srgbClr val="FFFFFF">
                    <a:lumMod val="65000"/>
                  </a:srgbClr>
                </a:solidFill>
              </a:rPr>
              <a:t> </a:t>
            </a:r>
            <a:r>
              <a:rPr lang="lv-LV" sz="2000" dirty="0" err="1">
                <a:solidFill>
                  <a:srgbClr val="FFFFFF">
                    <a:lumMod val="65000"/>
                  </a:srgbClr>
                </a:solidFill>
              </a:rPr>
              <a:t>Development</a:t>
            </a:r>
            <a:endParaRPr lang="en-US" sz="2000" dirty="0">
              <a:solidFill>
                <a:srgbClr val="FFFFFF">
                  <a:lumMod val="65000"/>
                </a:srgbClr>
              </a:solidFill>
            </a:endParaRPr>
          </a:p>
          <a:p>
            <a:pPr marL="0" lvl="0" indent="0">
              <a:buNone/>
            </a:pPr>
            <a:endParaRPr lang="lv-LV" sz="2400" dirty="0">
              <a:solidFill>
                <a:srgbClr val="FFFFFF">
                  <a:lumMod val="65000"/>
                </a:srgbClr>
              </a:solidFill>
            </a:endParaRPr>
          </a:p>
          <a:p>
            <a:pPr lvl="1"/>
            <a:endParaRPr lang="en-US" sz="2000" dirty="0">
              <a:solidFill>
                <a:schemeClr val="bg1">
                  <a:lumMod val="65000"/>
                </a:schemeClr>
              </a:solidFill>
            </a:endParaRPr>
          </a:p>
          <a:p>
            <a:pPr marL="0" indent="0">
              <a:buNone/>
            </a:pPr>
            <a:endParaRPr lang="en-US" sz="2400" dirty="0">
              <a:solidFill>
                <a:srgbClr val="035682"/>
              </a:solidFill>
            </a:endParaRPr>
          </a:p>
        </p:txBody>
      </p:sp>
      <p:sp>
        <p:nvSpPr>
          <p:cNvPr id="4" name="Footer Placeholder 3"/>
          <p:cNvSpPr>
            <a:spLocks noGrp="1"/>
          </p:cNvSpPr>
          <p:nvPr>
            <p:ph type="ftr" sz="quarter" idx="10"/>
          </p:nvPr>
        </p:nvSpPr>
        <p:spPr/>
        <p:txBody>
          <a:bodyPr/>
          <a:lstStyle/>
          <a:p>
            <a:pPr>
              <a:defRPr/>
            </a:pPr>
            <a:r>
              <a:rPr lang="en-GB" dirty="0"/>
              <a:t>www.east-invest.eu</a:t>
            </a:r>
          </a:p>
        </p:txBody>
      </p:sp>
    </p:spTree>
    <p:extLst>
      <p:ext uri="{BB962C8B-B14F-4D97-AF65-F5344CB8AC3E}">
        <p14:creationId xmlns:p14="http://schemas.microsoft.com/office/powerpoint/2010/main" val="195784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28775"/>
            <a:ext cx="8640959" cy="792163"/>
          </a:xfrm>
        </p:spPr>
        <p:txBody>
          <a:bodyPr/>
          <a:lstStyle/>
          <a:p>
            <a:r>
              <a:rPr lang="en-US" dirty="0"/>
              <a:t>Preferential Trade Agreement* in Place</a:t>
            </a:r>
          </a:p>
        </p:txBody>
      </p:sp>
      <p:sp>
        <p:nvSpPr>
          <p:cNvPr id="3" name="Content Placeholder 2"/>
          <p:cNvSpPr>
            <a:spLocks noGrp="1"/>
          </p:cNvSpPr>
          <p:nvPr>
            <p:ph idx="1"/>
          </p:nvPr>
        </p:nvSpPr>
        <p:spPr>
          <a:xfrm>
            <a:off x="323528" y="2348880"/>
            <a:ext cx="8229600" cy="3560763"/>
          </a:xfrm>
        </p:spPr>
        <p:txBody>
          <a:bodyPr/>
          <a:lstStyle/>
          <a:p>
            <a:r>
              <a:rPr lang="en-US" sz="2800" dirty="0"/>
              <a:t>FTA – latest with South Korea - 2010</a:t>
            </a:r>
          </a:p>
          <a:p>
            <a:r>
              <a:rPr lang="en-US" sz="2800" dirty="0"/>
              <a:t>Economic Partnership Agreements (EPAs) are trade and development agreements negotiated between the EU and </a:t>
            </a:r>
            <a:r>
              <a:rPr lang="en-US" sz="2800" u="sng" dirty="0"/>
              <a:t>African, Caribbean and Pacific </a:t>
            </a:r>
            <a:r>
              <a:rPr lang="en-US" sz="2800" dirty="0"/>
              <a:t>partners engaged in regional economic integration processes </a:t>
            </a:r>
          </a:p>
          <a:p>
            <a:r>
              <a:rPr lang="en-US" sz="2800" dirty="0"/>
              <a:t>DCFTA – Ukraine, Georgia, Moldova</a:t>
            </a:r>
          </a:p>
        </p:txBody>
      </p:sp>
      <p:sp>
        <p:nvSpPr>
          <p:cNvPr id="4" name="Footer Placeholder 3"/>
          <p:cNvSpPr>
            <a:spLocks noGrp="1"/>
          </p:cNvSpPr>
          <p:nvPr>
            <p:ph type="ftr" sz="quarter" idx="10"/>
          </p:nvPr>
        </p:nvSpPr>
        <p:spPr/>
        <p:txBody>
          <a:bodyPr/>
          <a:lstStyle/>
          <a:p>
            <a:pPr>
              <a:defRPr/>
            </a:pPr>
            <a:r>
              <a:rPr lang="en-GB"/>
              <a:t>www.east-invest.eu</a:t>
            </a:r>
          </a:p>
        </p:txBody>
      </p:sp>
      <p:sp>
        <p:nvSpPr>
          <p:cNvPr id="5" name="TextBox 4"/>
          <p:cNvSpPr txBox="1"/>
          <p:nvPr/>
        </p:nvSpPr>
        <p:spPr>
          <a:xfrm>
            <a:off x="323529" y="5589240"/>
            <a:ext cx="8064896" cy="923330"/>
          </a:xfrm>
          <a:prstGeom prst="rect">
            <a:avLst/>
          </a:prstGeom>
          <a:noFill/>
        </p:spPr>
        <p:txBody>
          <a:bodyPr wrap="square" rtlCol="0">
            <a:spAutoFit/>
          </a:bodyPr>
          <a:lstStyle/>
          <a:p>
            <a:r>
              <a:rPr lang="en-US" dirty="0"/>
              <a:t>* A trade pact between countries that reduce tariffs for certain product to the countries who sign the agreement</a:t>
            </a:r>
          </a:p>
          <a:p>
            <a:endParaRPr lang="en-US" dirty="0"/>
          </a:p>
        </p:txBody>
      </p:sp>
    </p:spTree>
    <p:extLst>
      <p:ext uri="{BB962C8B-B14F-4D97-AF65-F5344CB8AC3E}">
        <p14:creationId xmlns:p14="http://schemas.microsoft.com/office/powerpoint/2010/main" val="196190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59" y="1628775"/>
            <a:ext cx="7992889" cy="792163"/>
          </a:xfrm>
        </p:spPr>
        <p:txBody>
          <a:bodyPr/>
          <a:lstStyle/>
          <a:p>
            <a:r>
              <a:rPr lang="en-US" dirty="0"/>
              <a:t>Free Trade Agreements </a:t>
            </a:r>
          </a:p>
        </p:txBody>
      </p:sp>
      <p:sp>
        <p:nvSpPr>
          <p:cNvPr id="3" name="Content Placeholder 2"/>
          <p:cNvSpPr>
            <a:spLocks noGrp="1"/>
          </p:cNvSpPr>
          <p:nvPr>
            <p:ph idx="1"/>
          </p:nvPr>
        </p:nvSpPr>
        <p:spPr>
          <a:xfrm>
            <a:off x="611560" y="2748557"/>
            <a:ext cx="7941568" cy="3560763"/>
          </a:xfrm>
        </p:spPr>
        <p:txBody>
          <a:bodyPr/>
          <a:lstStyle/>
          <a:p>
            <a:pPr marL="0" indent="0">
              <a:buNone/>
            </a:pPr>
            <a:r>
              <a:rPr lang="en-US" sz="2800" dirty="0"/>
              <a:t>As tariffs are relatively low in world trade today, </a:t>
            </a:r>
            <a:r>
              <a:rPr lang="en-US" sz="2800" u="sng" dirty="0"/>
              <a:t>trade barriers lie behind the customs borders: </a:t>
            </a:r>
            <a:r>
              <a:rPr lang="en-US" sz="2800" dirty="0"/>
              <a:t>hence the EU aims to conclude DCFTA that, on top of removing tariffs, also open up markets on services, investment, public procurement and include regulatory issues</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70227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5" y="1308360"/>
            <a:ext cx="8280920" cy="968500"/>
          </a:xfrm>
        </p:spPr>
        <p:txBody>
          <a:bodyPr/>
          <a:lstStyle/>
          <a:p>
            <a:r>
              <a:rPr lang="lv-LV" dirty="0" err="1"/>
              <a:t>Free</a:t>
            </a:r>
            <a:r>
              <a:rPr lang="lv-LV" dirty="0"/>
              <a:t> </a:t>
            </a:r>
            <a:r>
              <a:rPr lang="lv-LV" dirty="0" err="1"/>
              <a:t>Trade</a:t>
            </a:r>
            <a:r>
              <a:rPr lang="lv-LV" dirty="0"/>
              <a:t> </a:t>
            </a:r>
            <a:r>
              <a:rPr lang="lv-LV" dirty="0" err="1"/>
              <a:t>Agreements</a:t>
            </a:r>
            <a:r>
              <a:rPr lang="lv-LV" dirty="0"/>
              <a:t> - </a:t>
            </a:r>
            <a:r>
              <a:rPr lang="en-US" dirty="0"/>
              <a:t>DCFTA</a:t>
            </a:r>
          </a:p>
        </p:txBody>
      </p:sp>
      <p:sp>
        <p:nvSpPr>
          <p:cNvPr id="3" name="Content Placeholder 2"/>
          <p:cNvSpPr>
            <a:spLocks noGrp="1"/>
          </p:cNvSpPr>
          <p:nvPr>
            <p:ph idx="1"/>
          </p:nvPr>
        </p:nvSpPr>
        <p:spPr>
          <a:xfrm>
            <a:off x="323528" y="2276860"/>
            <a:ext cx="8229600" cy="3776799"/>
          </a:xfrm>
        </p:spPr>
        <p:txBody>
          <a:bodyPr/>
          <a:lstStyle/>
          <a:p>
            <a:r>
              <a:rPr lang="en-US" sz="2400" dirty="0"/>
              <a:t>represents a new generation FTA</a:t>
            </a:r>
            <a:endParaRPr lang="lv-LV" sz="2400" dirty="0"/>
          </a:p>
          <a:p>
            <a:r>
              <a:rPr lang="en-US" sz="2400" dirty="0"/>
              <a:t>provides the opportunity to negotiate regulatory and beyond-the-border issues that are not included in traditional FTAs</a:t>
            </a:r>
            <a:endParaRPr lang="lv-LV" sz="2400" dirty="0"/>
          </a:p>
          <a:p>
            <a:r>
              <a:rPr lang="en-US" sz="2400" dirty="0"/>
              <a:t>proposed type of free trade area between the EU, its MS and selected states</a:t>
            </a:r>
          </a:p>
          <a:p>
            <a:r>
              <a:rPr lang="en-US" sz="2400" dirty="0"/>
              <a:t>part of the 3 most recent association agreements, which were concluded with Republic of Moldova, Georgia, and Ukraine</a:t>
            </a:r>
          </a:p>
          <a:p>
            <a:endParaRPr lang="en-US" sz="2400" dirty="0"/>
          </a:p>
          <a:p>
            <a:endParaRPr lang="en-US" sz="2400" dirty="0"/>
          </a:p>
          <a:p>
            <a:pPr marL="0" indent="0">
              <a:buNone/>
            </a:pPr>
            <a:endParaRPr lang="lv-LV" sz="2400" i="1"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91686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902191733"/>
              </p:ext>
            </p:extLst>
          </p:nvPr>
        </p:nvGraphicFramePr>
        <p:xfrm>
          <a:off x="0" y="-69151"/>
          <a:ext cx="9144000" cy="6882526"/>
        </p:xfrm>
        <a:graphic>
          <a:graphicData uri="http://schemas.openxmlformats.org/drawingml/2006/table">
            <a:tbl>
              <a:tblPr firstRow="1" bandRow="1">
                <a:tableStyleId>{46F890A9-2807-4EBB-B81D-B2AA78EC7F39}</a:tableStyleId>
              </a:tblPr>
              <a:tblGrid>
                <a:gridCol w="4067944">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411760">
                  <a:extLst>
                    <a:ext uri="{9D8B030D-6E8A-4147-A177-3AD203B41FA5}">
                      <a16:colId xmlns:a16="http://schemas.microsoft.com/office/drawing/2014/main" val="20002"/>
                    </a:ext>
                  </a:extLst>
                </a:gridCol>
              </a:tblGrid>
              <a:tr h="553228">
                <a:tc gridSpan="3">
                  <a:txBody>
                    <a:bodyPr/>
                    <a:lstStyle/>
                    <a:p>
                      <a:pPr algn="ctr"/>
                      <a:r>
                        <a:rPr lang="lv-LV" sz="2400" b="1" baseline="0" noProof="0" dirty="0" err="1">
                          <a:solidFill>
                            <a:srgbClr val="FF0000"/>
                          </a:solidFill>
                          <a:hlinkClick r:id="rId3"/>
                        </a:rPr>
                        <a:t>Sample</a:t>
                      </a:r>
                      <a:r>
                        <a:rPr lang="lv-LV" sz="2400" b="1" baseline="0" noProof="0" dirty="0">
                          <a:solidFill>
                            <a:srgbClr val="FF0000"/>
                          </a:solidFill>
                          <a:hlinkClick r:id="rId3"/>
                        </a:rPr>
                        <a:t>: </a:t>
                      </a:r>
                      <a:r>
                        <a:rPr lang="en-US" sz="2400" b="1" noProof="0" dirty="0">
                          <a:solidFill>
                            <a:srgbClr val="FF0000"/>
                          </a:solidFill>
                          <a:hlinkClick r:id="rId3"/>
                        </a:rPr>
                        <a:t>EU</a:t>
                      </a:r>
                      <a:r>
                        <a:rPr lang="lv-LV" sz="2400" b="1" noProof="0" dirty="0">
                          <a:solidFill>
                            <a:srgbClr val="FF0000"/>
                          </a:solidFill>
                          <a:hlinkClick r:id="rId3"/>
                        </a:rPr>
                        <a:t> -</a:t>
                      </a:r>
                      <a:r>
                        <a:rPr lang="lv-LV" sz="2400" b="1" baseline="0" noProof="0" dirty="0">
                          <a:solidFill>
                            <a:srgbClr val="FF0000"/>
                          </a:solidFill>
                          <a:hlinkClick r:id="rId3"/>
                        </a:rPr>
                        <a:t> </a:t>
                      </a:r>
                      <a:r>
                        <a:rPr lang="lv-LV" sz="2400" b="1" baseline="0" noProof="0" dirty="0" err="1">
                          <a:solidFill>
                            <a:srgbClr val="FF0000"/>
                          </a:solidFill>
                          <a:hlinkClick r:id="rId3"/>
                        </a:rPr>
                        <a:t>Ukraine</a:t>
                      </a:r>
                      <a:r>
                        <a:rPr lang="en-US" sz="2400" b="1" noProof="0" dirty="0">
                          <a:solidFill>
                            <a:srgbClr val="FF0000"/>
                          </a:solidFill>
                          <a:hlinkClick r:id="rId3"/>
                        </a:rPr>
                        <a:t> </a:t>
                      </a:r>
                      <a:r>
                        <a:rPr lang="lv-LV" sz="2400" b="1" noProof="0" dirty="0">
                          <a:solidFill>
                            <a:srgbClr val="FF0000"/>
                          </a:solidFill>
                          <a:hlinkClick r:id="rId3"/>
                        </a:rPr>
                        <a:t>DCFT</a:t>
                      </a:r>
                      <a:r>
                        <a:rPr lang="en-US" sz="2400" b="1" noProof="0" dirty="0">
                          <a:solidFill>
                            <a:srgbClr val="FF0000"/>
                          </a:solidFill>
                          <a:hlinkClick r:id="rId3"/>
                        </a:rPr>
                        <a:t>A</a:t>
                      </a:r>
                      <a:endParaRPr lang="en-US" sz="2400" b="1" noProof="0" dirty="0">
                        <a:solidFill>
                          <a:srgbClr val="FF0000"/>
                        </a:solidFill>
                      </a:endParaRPr>
                    </a:p>
                  </a:txBody>
                  <a:tcPr>
                    <a:solidFill>
                      <a:schemeClr val="bg1"/>
                    </a:solidFill>
                  </a:tcPr>
                </a:tc>
                <a:tc hMerge="1">
                  <a:txBody>
                    <a:bodyPr/>
                    <a:lstStyle/>
                    <a:p>
                      <a:pPr algn="ctr"/>
                      <a:endParaRPr lang="en-US" noProof="0" dirty="0"/>
                    </a:p>
                  </a:txBody>
                  <a:tcPr>
                    <a:solidFill>
                      <a:srgbClr val="00B4F1"/>
                    </a:solidFill>
                  </a:tcPr>
                </a:tc>
                <a:tc hMerge="1">
                  <a:txBody>
                    <a:bodyPr/>
                    <a:lstStyle/>
                    <a:p>
                      <a:endParaRPr lang="en-US"/>
                    </a:p>
                  </a:txBody>
                  <a:tcPr/>
                </a:tc>
                <a:extLst>
                  <a:ext uri="{0D108BD9-81ED-4DB2-BD59-A6C34878D82A}">
                    <a16:rowId xmlns:a16="http://schemas.microsoft.com/office/drawing/2014/main" val="10000"/>
                  </a:ext>
                </a:extLst>
              </a:tr>
              <a:tr h="704198">
                <a:tc>
                  <a:txBody>
                    <a:bodyPr/>
                    <a:lstStyle/>
                    <a:p>
                      <a:pPr marL="0" indent="0" algn="ctr">
                        <a:buFont typeface="+mj-lt"/>
                        <a:buNone/>
                      </a:pPr>
                      <a:r>
                        <a:rPr lang="lv-LV" sz="1400" noProof="0" dirty="0"/>
                        <a:t>I. </a:t>
                      </a:r>
                      <a:r>
                        <a:rPr lang="en-US" sz="1400" noProof="0" dirty="0"/>
                        <a:t>General Principles</a:t>
                      </a:r>
                    </a:p>
                  </a:txBody>
                  <a:tcPr/>
                </a:tc>
                <a:tc>
                  <a:txBody>
                    <a:bodyPr/>
                    <a:lstStyle/>
                    <a:p>
                      <a:pPr marL="0" indent="0" algn="ctr">
                        <a:buFont typeface="+mj-lt"/>
                        <a:buNone/>
                      </a:pPr>
                      <a:endParaRPr lang="lv-LV" sz="1400" noProof="0" dirty="0"/>
                    </a:p>
                    <a:p>
                      <a:pPr marL="0" indent="0" algn="ctr">
                        <a:buFont typeface="+mj-lt"/>
                        <a:buNone/>
                      </a:pPr>
                      <a:r>
                        <a:rPr lang="lv-LV" sz="1400" noProof="0" dirty="0"/>
                        <a:t>1. </a:t>
                      </a:r>
                      <a:r>
                        <a:rPr lang="en-US" sz="1400" noProof="0" dirty="0"/>
                        <a:t>National treatment and market access for goods</a:t>
                      </a:r>
                    </a:p>
                  </a:txBody>
                  <a:tcPr>
                    <a:solidFill>
                      <a:srgbClr val="FFCC00"/>
                    </a:solidFill>
                  </a:tcPr>
                </a:tc>
                <a:tc>
                  <a:txBody>
                    <a:bodyPr/>
                    <a:lstStyle/>
                    <a:p>
                      <a:pPr marL="0" indent="0" algn="ctr">
                        <a:buFont typeface="+mj-lt"/>
                        <a:buNone/>
                      </a:pPr>
                      <a:endParaRPr lang="lv-LV" sz="1400" noProof="0" dirty="0"/>
                    </a:p>
                    <a:p>
                      <a:pPr marL="0" indent="0" algn="ctr">
                        <a:buFont typeface="+mj-lt"/>
                        <a:buNone/>
                      </a:pPr>
                      <a:r>
                        <a:rPr lang="lv-LV" sz="1400" noProof="0" dirty="0"/>
                        <a:t>9. </a:t>
                      </a:r>
                      <a:r>
                        <a:rPr lang="en-US" sz="1400" noProof="0" dirty="0"/>
                        <a:t>Intellectual property</a:t>
                      </a:r>
                    </a:p>
                  </a:txBody>
                  <a:tcPr>
                    <a:solidFill>
                      <a:srgbClr val="FFCC00"/>
                    </a:solidFill>
                  </a:tcPr>
                </a:tc>
                <a:extLst>
                  <a:ext uri="{0D108BD9-81ED-4DB2-BD59-A6C34878D82A}">
                    <a16:rowId xmlns:a16="http://schemas.microsoft.com/office/drawing/2014/main" val="10001"/>
                  </a:ext>
                </a:extLst>
              </a:tr>
              <a:tr h="803655">
                <a:tc>
                  <a:txBody>
                    <a:bodyPr/>
                    <a:lstStyle/>
                    <a:p>
                      <a:pPr marL="0" indent="0" algn="ctr">
                        <a:buFont typeface="+mj-lt"/>
                        <a:buNone/>
                      </a:pPr>
                      <a:r>
                        <a:rPr lang="lv-LV" sz="1400" noProof="0" dirty="0"/>
                        <a:t>II. </a:t>
                      </a:r>
                      <a:r>
                        <a:rPr lang="en-US" sz="1400" noProof="0" dirty="0"/>
                        <a:t>Political dialogue and reform, </a:t>
                      </a:r>
                      <a:r>
                        <a:rPr lang="en-US" sz="1400" dirty="0"/>
                        <a:t>political association, </a:t>
                      </a:r>
                      <a:r>
                        <a:rPr lang="en-US" sz="1400" noProof="0" dirty="0"/>
                        <a:t>cooperation and convergence in the field of foreign</a:t>
                      </a:r>
                      <a:r>
                        <a:rPr lang="en-US" sz="1400" baseline="0" noProof="0" dirty="0"/>
                        <a:t> and security policy</a:t>
                      </a:r>
                      <a:endParaRPr lang="en-US" sz="1400" noProof="0" dirty="0"/>
                    </a:p>
                  </a:txBody>
                  <a:tcPr/>
                </a:tc>
                <a:tc>
                  <a:txBody>
                    <a:bodyPr/>
                    <a:lstStyle/>
                    <a:p>
                      <a:pPr marL="0" indent="0" algn="ctr">
                        <a:buFont typeface="+mj-lt"/>
                        <a:buNone/>
                      </a:pPr>
                      <a:endParaRPr lang="en-US" sz="1400" noProof="0" dirty="0"/>
                    </a:p>
                    <a:p>
                      <a:pPr marL="0" indent="0" algn="ctr">
                        <a:buFont typeface="+mj-lt"/>
                        <a:buNone/>
                      </a:pPr>
                      <a:r>
                        <a:rPr lang="lv-LV" sz="1400" noProof="0" dirty="0"/>
                        <a:t>2. </a:t>
                      </a:r>
                      <a:r>
                        <a:rPr lang="en-US" sz="1400" noProof="0" dirty="0"/>
                        <a:t>Trade remedies</a:t>
                      </a:r>
                    </a:p>
                  </a:txBody>
                  <a:tcPr>
                    <a:solidFill>
                      <a:srgbClr val="FFCC00"/>
                    </a:solidFill>
                  </a:tcPr>
                </a:tc>
                <a:tc>
                  <a:txBody>
                    <a:bodyPr/>
                    <a:lstStyle/>
                    <a:p>
                      <a:pPr marL="0" indent="0" algn="ctr">
                        <a:buFont typeface="+mj-lt"/>
                        <a:buNone/>
                      </a:pPr>
                      <a:endParaRPr lang="en-US" sz="1400" noProof="0" dirty="0"/>
                    </a:p>
                    <a:p>
                      <a:pPr marL="0" indent="0" algn="ctr">
                        <a:buFont typeface="+mj-lt"/>
                        <a:buNone/>
                      </a:pPr>
                      <a:r>
                        <a:rPr lang="lv-LV" sz="1400" noProof="0" dirty="0"/>
                        <a:t>10. </a:t>
                      </a:r>
                      <a:r>
                        <a:rPr lang="en-US" sz="1400" noProof="0" dirty="0"/>
                        <a:t>Competition</a:t>
                      </a:r>
                    </a:p>
                  </a:txBody>
                  <a:tcPr>
                    <a:solidFill>
                      <a:srgbClr val="FFCC00"/>
                    </a:solidFill>
                  </a:tcPr>
                </a:tc>
                <a:extLst>
                  <a:ext uri="{0D108BD9-81ED-4DB2-BD59-A6C34878D82A}">
                    <a16:rowId xmlns:a16="http://schemas.microsoft.com/office/drawing/2014/main" val="10002"/>
                  </a:ext>
                </a:extLst>
              </a:tr>
              <a:tr h="750312">
                <a:tc>
                  <a:txBody>
                    <a:bodyPr/>
                    <a:lstStyle/>
                    <a:p>
                      <a:pPr marL="0" indent="0" algn="ctr">
                        <a:buFont typeface="+mj-lt"/>
                        <a:buNone/>
                      </a:pPr>
                      <a:endParaRPr lang="en-US" sz="1400" noProof="0" dirty="0"/>
                    </a:p>
                    <a:p>
                      <a:pPr marL="0" indent="0" algn="ctr">
                        <a:buFont typeface="+mj-lt"/>
                        <a:buNone/>
                      </a:pPr>
                      <a:r>
                        <a:rPr lang="en-US" sz="1400" noProof="0" dirty="0"/>
                        <a:t>III. Justice,</a:t>
                      </a:r>
                      <a:r>
                        <a:rPr lang="en-US" sz="1400" baseline="0" noProof="0" dirty="0"/>
                        <a:t> f</a:t>
                      </a:r>
                      <a:r>
                        <a:rPr lang="en-US" sz="1400" noProof="0" dirty="0"/>
                        <a:t>reedom and</a:t>
                      </a:r>
                      <a:r>
                        <a:rPr lang="en-US" sz="1400" baseline="0" noProof="0" dirty="0"/>
                        <a:t> Security </a:t>
                      </a:r>
                      <a:endParaRPr lang="en-US" sz="1400" noProof="0" dirty="0"/>
                    </a:p>
                  </a:txBody>
                  <a:tcPr/>
                </a:tc>
                <a:tc>
                  <a:txBody>
                    <a:bodyPr/>
                    <a:lstStyle/>
                    <a:p>
                      <a:pPr marL="0" indent="0" algn="ctr">
                        <a:buFont typeface="+mj-lt"/>
                        <a:buNone/>
                      </a:pPr>
                      <a:endParaRPr lang="lv-LV" sz="1400" noProof="0" dirty="0"/>
                    </a:p>
                    <a:p>
                      <a:pPr marL="0" indent="0" algn="ctr">
                        <a:buFont typeface="+mj-lt"/>
                        <a:buNone/>
                      </a:pPr>
                      <a:r>
                        <a:rPr lang="lv-LV" sz="1400" noProof="0" dirty="0"/>
                        <a:t>3. </a:t>
                      </a:r>
                      <a:r>
                        <a:rPr lang="en-US" sz="1400" noProof="0" dirty="0"/>
                        <a:t>Technical barriers to trade</a:t>
                      </a:r>
                    </a:p>
                  </a:txBody>
                  <a:tcPr>
                    <a:solidFill>
                      <a:srgbClr val="FFCC00"/>
                    </a:solidFill>
                  </a:tcPr>
                </a:tc>
                <a:tc>
                  <a:txBody>
                    <a:bodyPr/>
                    <a:lstStyle/>
                    <a:p>
                      <a:pPr marL="0" indent="0" algn="ctr">
                        <a:buFont typeface="+mj-lt"/>
                        <a:buNone/>
                      </a:pPr>
                      <a:endParaRPr lang="lv-LV" sz="1400" noProof="0" dirty="0"/>
                    </a:p>
                    <a:p>
                      <a:pPr marL="0" indent="0" algn="ctr">
                        <a:buFont typeface="+mj-lt"/>
                        <a:buNone/>
                      </a:pPr>
                      <a:r>
                        <a:rPr lang="lv-LV" sz="1400" noProof="0" dirty="0"/>
                        <a:t>11. </a:t>
                      </a:r>
                      <a:r>
                        <a:rPr lang="en-US" sz="1400" noProof="0" dirty="0"/>
                        <a:t>Trade-Related energy</a:t>
                      </a:r>
                    </a:p>
                  </a:txBody>
                  <a:tcPr>
                    <a:solidFill>
                      <a:srgbClr val="FFCC00"/>
                    </a:solidFill>
                  </a:tcPr>
                </a:tc>
                <a:extLst>
                  <a:ext uri="{0D108BD9-81ED-4DB2-BD59-A6C34878D82A}">
                    <a16:rowId xmlns:a16="http://schemas.microsoft.com/office/drawing/2014/main" val="10003"/>
                  </a:ext>
                </a:extLst>
              </a:tr>
              <a:tr h="909590">
                <a:tc>
                  <a:txBody>
                    <a:bodyPr/>
                    <a:lstStyle/>
                    <a:p>
                      <a:pPr marL="0" indent="0" algn="ctr">
                        <a:buFont typeface="+mj-lt"/>
                        <a:buNone/>
                      </a:pPr>
                      <a:endParaRPr lang="en-US" sz="1400" noProof="0" dirty="0"/>
                    </a:p>
                    <a:p>
                      <a:pPr marL="0" indent="0" algn="ctr">
                        <a:buFont typeface="+mj-lt"/>
                        <a:buNone/>
                      </a:pPr>
                      <a:r>
                        <a:rPr lang="en-US" sz="1400" noProof="0" dirty="0">
                          <a:hlinkClick r:id="" action="ppaction://noaction"/>
                        </a:rPr>
                        <a:t>IV. Trade and Trade Related Matters</a:t>
                      </a:r>
                    </a:p>
                    <a:p>
                      <a:pPr marL="0" indent="0" algn="ctr">
                        <a:buFont typeface="+mj-lt"/>
                        <a:buNone/>
                      </a:pPr>
                      <a:r>
                        <a:rPr lang="en-US" sz="1400" noProof="0" dirty="0">
                          <a:hlinkClick r:id="" action="ppaction://noaction"/>
                        </a:rPr>
                        <a:t>DCFTA</a:t>
                      </a:r>
                      <a:endParaRPr lang="en-US" sz="1400" noProof="0" dirty="0"/>
                    </a:p>
                    <a:p>
                      <a:pPr marL="0" indent="0" algn="ctr">
                        <a:buFont typeface="+mj-lt"/>
                        <a:buNone/>
                      </a:pPr>
                      <a:endParaRPr lang="en-US" sz="1400" noProof="0" dirty="0"/>
                    </a:p>
                  </a:txBody>
                  <a:tcPr>
                    <a:solidFill>
                      <a:srgbClr val="FFCC00"/>
                    </a:solidFill>
                  </a:tcPr>
                </a:tc>
                <a:tc>
                  <a:txBody>
                    <a:bodyPr/>
                    <a:lstStyle/>
                    <a:p>
                      <a:pPr marL="0" indent="0" algn="ctr">
                        <a:buFont typeface="+mj-lt"/>
                        <a:buNone/>
                      </a:pPr>
                      <a:endParaRPr lang="lv-LV" sz="1400" noProof="0" dirty="0"/>
                    </a:p>
                    <a:p>
                      <a:pPr marL="0" indent="0" algn="ctr">
                        <a:buFont typeface="+mj-lt"/>
                        <a:buNone/>
                      </a:pPr>
                      <a:r>
                        <a:rPr lang="lv-LV" sz="1400" noProof="0" dirty="0"/>
                        <a:t>4. </a:t>
                      </a:r>
                      <a:r>
                        <a:rPr lang="en-US" sz="1400" noProof="0" dirty="0"/>
                        <a:t>Sanitary and phytosanitary measures</a:t>
                      </a:r>
                    </a:p>
                  </a:txBody>
                  <a:tcPr>
                    <a:solidFill>
                      <a:srgbClr val="FFCC00"/>
                    </a:solidFill>
                  </a:tcPr>
                </a:tc>
                <a:tc>
                  <a:txBody>
                    <a:bodyPr/>
                    <a:lstStyle/>
                    <a:p>
                      <a:pPr marL="0" indent="0" algn="ctr">
                        <a:buFont typeface="+mj-lt"/>
                        <a:buNone/>
                      </a:pPr>
                      <a:endParaRPr lang="lv-LV" sz="1400" noProof="0" dirty="0"/>
                    </a:p>
                    <a:p>
                      <a:pPr marL="0" indent="0" algn="ctr">
                        <a:buFont typeface="+mj-lt"/>
                        <a:buNone/>
                      </a:pPr>
                      <a:r>
                        <a:rPr lang="lv-LV" sz="1400" noProof="0" dirty="0"/>
                        <a:t>12.</a:t>
                      </a:r>
                      <a:r>
                        <a:rPr lang="lv-LV" sz="1400" baseline="0" noProof="0" dirty="0"/>
                        <a:t> </a:t>
                      </a:r>
                      <a:r>
                        <a:rPr lang="en-US" sz="1400" noProof="0" dirty="0"/>
                        <a:t>Transparency</a:t>
                      </a:r>
                    </a:p>
                  </a:txBody>
                  <a:tcPr>
                    <a:solidFill>
                      <a:srgbClr val="FFCC00"/>
                    </a:solidFill>
                  </a:tcPr>
                </a:tc>
                <a:extLst>
                  <a:ext uri="{0D108BD9-81ED-4DB2-BD59-A6C34878D82A}">
                    <a16:rowId xmlns:a16="http://schemas.microsoft.com/office/drawing/2014/main" val="10004"/>
                  </a:ext>
                </a:extLst>
              </a:tr>
              <a:tr h="909590">
                <a:tc>
                  <a:txBody>
                    <a:bodyPr/>
                    <a:lstStyle/>
                    <a:p>
                      <a:pPr marL="0" indent="0" algn="ctr">
                        <a:buFont typeface="+mj-lt"/>
                        <a:buNone/>
                      </a:pPr>
                      <a:endParaRPr lang="en-US" sz="1400" noProof="0" dirty="0"/>
                    </a:p>
                    <a:p>
                      <a:pPr marL="0" indent="0" algn="ctr">
                        <a:buFont typeface="+mj-lt"/>
                        <a:buNone/>
                      </a:pPr>
                      <a:r>
                        <a:rPr lang="en-US" sz="1400" noProof="0" dirty="0"/>
                        <a:t>V. Economic and Sector Cooperation</a:t>
                      </a:r>
                      <a:endParaRPr lang="en-US" sz="1400" noProof="0" dirty="0">
                        <a:solidFill>
                          <a:schemeClr val="bg1"/>
                        </a:solidFill>
                      </a:endParaRPr>
                    </a:p>
                  </a:txBody>
                  <a:tcPr>
                    <a:noFill/>
                  </a:tcPr>
                </a:tc>
                <a:tc>
                  <a:txBody>
                    <a:bodyPr/>
                    <a:lstStyle/>
                    <a:p>
                      <a:pPr marL="0" indent="0" algn="ctr">
                        <a:buFont typeface="+mj-lt"/>
                        <a:buNone/>
                      </a:pPr>
                      <a:endParaRPr lang="lv-LV" sz="1400" noProof="0" dirty="0"/>
                    </a:p>
                    <a:p>
                      <a:pPr marL="0" indent="0" algn="ctr">
                        <a:buFont typeface="+mj-lt"/>
                        <a:buNone/>
                      </a:pPr>
                      <a:r>
                        <a:rPr lang="lv-LV" sz="1400" noProof="0" dirty="0"/>
                        <a:t>5. </a:t>
                      </a:r>
                      <a:r>
                        <a:rPr lang="en-US" sz="1400" noProof="0" dirty="0"/>
                        <a:t>Customs and trade facilitation</a:t>
                      </a:r>
                    </a:p>
                  </a:txBody>
                  <a:tcPr>
                    <a:solidFill>
                      <a:srgbClr val="FFCC00"/>
                    </a:solidFill>
                  </a:tcPr>
                </a:tc>
                <a:tc>
                  <a:txBody>
                    <a:bodyPr/>
                    <a:lstStyle/>
                    <a:p>
                      <a:pPr marL="0" indent="0" algn="ctr">
                        <a:buFont typeface="+mj-lt"/>
                        <a:buNone/>
                      </a:pPr>
                      <a:endParaRPr lang="lv-LV" sz="1400" noProof="0" dirty="0"/>
                    </a:p>
                    <a:p>
                      <a:pPr marL="0" indent="0" algn="ctr">
                        <a:buFont typeface="+mj-lt"/>
                        <a:buNone/>
                      </a:pPr>
                      <a:r>
                        <a:rPr lang="lv-LV" sz="1400" noProof="0" dirty="0"/>
                        <a:t>13. </a:t>
                      </a:r>
                      <a:r>
                        <a:rPr lang="en-US" sz="1400" noProof="0" dirty="0"/>
                        <a:t>Trade and sustainable development</a:t>
                      </a:r>
                      <a:endParaRPr lang="lv-LV" sz="1400" noProof="0" dirty="0"/>
                    </a:p>
                    <a:p>
                      <a:pPr marL="0" indent="0" algn="ctr">
                        <a:buFont typeface="+mj-lt"/>
                        <a:buNone/>
                      </a:pPr>
                      <a:endParaRPr lang="en-US" sz="1400" noProof="0" dirty="0"/>
                    </a:p>
                  </a:txBody>
                  <a:tcPr>
                    <a:solidFill>
                      <a:srgbClr val="FFCC00"/>
                    </a:solidFill>
                  </a:tcPr>
                </a:tc>
                <a:extLst>
                  <a:ext uri="{0D108BD9-81ED-4DB2-BD59-A6C34878D82A}">
                    <a16:rowId xmlns:a16="http://schemas.microsoft.com/office/drawing/2014/main" val="10005"/>
                  </a:ext>
                </a:extLst>
              </a:tr>
              <a:tr h="1114981">
                <a:tc>
                  <a:txBody>
                    <a:bodyPr/>
                    <a:lstStyle/>
                    <a:p>
                      <a:pPr marL="0" indent="0" algn="ctr">
                        <a:buFont typeface="+mj-lt"/>
                        <a:buNone/>
                      </a:pPr>
                      <a:endParaRPr lang="en-US" sz="1400" noProof="0" dirty="0"/>
                    </a:p>
                    <a:p>
                      <a:pPr marL="0" indent="0" algn="ctr">
                        <a:buFont typeface="+mj-lt"/>
                        <a:buNone/>
                      </a:pPr>
                      <a:r>
                        <a:rPr lang="en-US" sz="1400" noProof="0" dirty="0"/>
                        <a:t>VI. Financial</a:t>
                      </a:r>
                      <a:r>
                        <a:rPr lang="en-US" sz="1400" baseline="0" noProof="0" dirty="0"/>
                        <a:t> </a:t>
                      </a:r>
                      <a:r>
                        <a:rPr lang="en-US" sz="1400" noProof="0" dirty="0"/>
                        <a:t>Cooperation, with </a:t>
                      </a:r>
                      <a:r>
                        <a:rPr lang="en-US" sz="1400" baseline="0" noProof="0" dirty="0"/>
                        <a:t>Anti-Fraud </a:t>
                      </a:r>
                      <a:r>
                        <a:rPr lang="en-US" sz="1400" noProof="0" dirty="0"/>
                        <a:t>Provisions</a:t>
                      </a:r>
                    </a:p>
                    <a:p>
                      <a:pPr marL="0" indent="0" algn="ctr">
                        <a:buFont typeface="+mj-lt"/>
                        <a:buNone/>
                      </a:pPr>
                      <a:endParaRPr lang="en-US" sz="1400" noProof="0" dirty="0"/>
                    </a:p>
                    <a:p>
                      <a:pPr marL="0" indent="0" algn="ctr">
                        <a:buFont typeface="+mj-lt"/>
                        <a:buNone/>
                      </a:pPr>
                      <a:endParaRPr lang="en-US" sz="1400" noProof="0" dirty="0"/>
                    </a:p>
                  </a:txBody>
                  <a:tcPr/>
                </a:tc>
                <a:tc>
                  <a:txBody>
                    <a:bodyPr/>
                    <a:lstStyle/>
                    <a:p>
                      <a:pPr marL="0" indent="0" algn="ctr">
                        <a:buFont typeface="+mj-lt"/>
                        <a:buNone/>
                      </a:pPr>
                      <a:endParaRPr lang="lv-LV" sz="1400" noProof="0" dirty="0"/>
                    </a:p>
                    <a:p>
                      <a:pPr marL="0" indent="0" algn="ctr">
                        <a:buFont typeface="+mj-lt"/>
                        <a:buNone/>
                      </a:pPr>
                      <a:r>
                        <a:rPr lang="lv-LV" sz="1400" noProof="0" dirty="0"/>
                        <a:t>6. </a:t>
                      </a:r>
                      <a:r>
                        <a:rPr lang="en-US" sz="1400" noProof="0" dirty="0"/>
                        <a:t>Establishment, trade in services and electronic commerce</a:t>
                      </a:r>
                    </a:p>
                  </a:txBody>
                  <a:tcPr>
                    <a:solidFill>
                      <a:srgbClr val="FFCC00"/>
                    </a:solidFill>
                  </a:tcPr>
                </a:tc>
                <a:tc>
                  <a:txBody>
                    <a:bodyPr/>
                    <a:lstStyle/>
                    <a:p>
                      <a:pPr marL="0" indent="0" algn="ctr">
                        <a:buFont typeface="+mj-lt"/>
                        <a:buNone/>
                      </a:pPr>
                      <a:endParaRPr lang="en-US" sz="1400" noProof="0" dirty="0"/>
                    </a:p>
                    <a:p>
                      <a:pPr marL="0" indent="0" algn="ctr">
                        <a:buFont typeface="+mj-lt"/>
                        <a:buNone/>
                      </a:pPr>
                      <a:r>
                        <a:rPr lang="lv-LV" sz="1400" noProof="0" dirty="0"/>
                        <a:t>14. </a:t>
                      </a:r>
                      <a:r>
                        <a:rPr lang="en-US" sz="1400" noProof="0" dirty="0"/>
                        <a:t>Dispute settlement</a:t>
                      </a:r>
                    </a:p>
                  </a:txBody>
                  <a:tcPr>
                    <a:solidFill>
                      <a:srgbClr val="FFCC00"/>
                    </a:solidFill>
                  </a:tcPr>
                </a:tc>
                <a:extLst>
                  <a:ext uri="{0D108BD9-81ED-4DB2-BD59-A6C34878D82A}">
                    <a16:rowId xmlns:a16="http://schemas.microsoft.com/office/drawing/2014/main" val="10006"/>
                  </a:ext>
                </a:extLst>
              </a:tr>
              <a:tr h="626993">
                <a:tc>
                  <a:txBody>
                    <a:bodyPr/>
                    <a:lstStyle/>
                    <a:p>
                      <a:pPr marL="0" indent="0" algn="ctr">
                        <a:buFont typeface="+mj-lt"/>
                        <a:buNone/>
                      </a:pPr>
                      <a:r>
                        <a:rPr lang="en-US" sz="1400" noProof="0" dirty="0"/>
                        <a:t>VII.</a:t>
                      </a:r>
                      <a:r>
                        <a:rPr lang="en-US" sz="1400" baseline="0" noProof="0" dirty="0"/>
                        <a:t> </a:t>
                      </a:r>
                      <a:r>
                        <a:rPr lang="en-US" sz="1400" noProof="0" dirty="0"/>
                        <a:t>Institutional,</a:t>
                      </a:r>
                      <a:r>
                        <a:rPr lang="en-US" sz="1400" baseline="0" noProof="0" dirty="0"/>
                        <a:t> General and Final Provisions</a:t>
                      </a:r>
                      <a:endParaRPr lang="en-US" sz="1400" noProof="0" dirty="0"/>
                    </a:p>
                  </a:txBody>
                  <a:tcPr/>
                </a:tc>
                <a:tc>
                  <a:txBody>
                    <a:bodyPr/>
                    <a:lstStyle/>
                    <a:p>
                      <a:pPr marL="0" indent="0" algn="ctr">
                        <a:buFont typeface="+mj-lt"/>
                        <a:buNone/>
                      </a:pPr>
                      <a:r>
                        <a:rPr lang="lv-LV" sz="1400" noProof="0" dirty="0"/>
                        <a:t>7. </a:t>
                      </a:r>
                      <a:r>
                        <a:rPr lang="en-US" sz="1400" noProof="0" dirty="0"/>
                        <a:t>Current payments and movement of capital</a:t>
                      </a:r>
                    </a:p>
                  </a:txBody>
                  <a:tcPr>
                    <a:solidFill>
                      <a:srgbClr val="FFCC00"/>
                    </a:solidFill>
                  </a:tcPr>
                </a:tc>
                <a:tc rowSpan="2">
                  <a:txBody>
                    <a:bodyPr/>
                    <a:lstStyle/>
                    <a:p>
                      <a:pPr marL="0" indent="0" algn="ctr">
                        <a:buFont typeface="+mj-lt"/>
                        <a:buNone/>
                      </a:pPr>
                      <a:endParaRPr lang="en-US" sz="1400" noProof="0" dirty="0"/>
                    </a:p>
                    <a:p>
                      <a:pPr marL="0" indent="0" algn="ctr">
                        <a:buFont typeface="+mj-lt"/>
                        <a:buNone/>
                      </a:pPr>
                      <a:r>
                        <a:rPr lang="en-US" sz="1400" noProof="0" dirty="0"/>
                        <a:t>15. Mediation</a:t>
                      </a:r>
                      <a:r>
                        <a:rPr lang="en-US" sz="1400" baseline="0" noProof="0" dirty="0"/>
                        <a:t> mechanism</a:t>
                      </a:r>
                      <a:endParaRPr lang="en-US" sz="1400" noProof="0" dirty="0"/>
                    </a:p>
                  </a:txBody>
                  <a:tcPr>
                    <a:solidFill>
                      <a:srgbClr val="FFCC00"/>
                    </a:solidFill>
                  </a:tcPr>
                </a:tc>
                <a:extLst>
                  <a:ext uri="{0D108BD9-81ED-4DB2-BD59-A6C34878D82A}">
                    <a16:rowId xmlns:a16="http://schemas.microsoft.com/office/drawing/2014/main" val="10007"/>
                  </a:ext>
                </a:extLst>
              </a:tr>
              <a:tr h="368819">
                <a:tc>
                  <a:txBody>
                    <a:bodyPr/>
                    <a:lstStyle/>
                    <a:p>
                      <a:pPr marL="0" indent="0" algn="ctr">
                        <a:buFont typeface="+mj-lt"/>
                        <a:buNone/>
                      </a:pPr>
                      <a:r>
                        <a:rPr lang="en-US" sz="1400" noProof="0" dirty="0"/>
                        <a:t>Annexes &amp; Protocols</a:t>
                      </a:r>
                    </a:p>
                  </a:txBody>
                  <a:tcPr/>
                </a:tc>
                <a:tc>
                  <a:txBody>
                    <a:bodyPr/>
                    <a:lstStyle/>
                    <a:p>
                      <a:pPr marL="0" indent="0" algn="ctr">
                        <a:buFont typeface="+mj-lt"/>
                        <a:buNone/>
                      </a:pPr>
                      <a:r>
                        <a:rPr lang="lv-LV" sz="1400" noProof="0" dirty="0"/>
                        <a:t>8. </a:t>
                      </a:r>
                      <a:r>
                        <a:rPr lang="en-US" sz="1400" noProof="0" dirty="0"/>
                        <a:t>Public procurement</a:t>
                      </a:r>
                    </a:p>
                  </a:txBody>
                  <a:tcPr>
                    <a:solidFill>
                      <a:srgbClr val="FFCC00"/>
                    </a:solidFill>
                  </a:tcPr>
                </a:tc>
                <a:tc vMerge="1">
                  <a:txBody>
                    <a:bodyPr/>
                    <a:lstStyle/>
                    <a:p>
                      <a:pPr marL="0" indent="0" algn="ctr">
                        <a:buFont typeface="+mj-lt"/>
                        <a:buNone/>
                      </a:pPr>
                      <a:endParaRPr lang="en-US" sz="1400" noProof="0" dirty="0"/>
                    </a:p>
                  </a:txBody>
                  <a:tcPr>
                    <a:solidFill>
                      <a:srgbClr val="FFCC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4428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340768"/>
            <a:ext cx="8280920" cy="792163"/>
          </a:xfrm>
        </p:spPr>
        <p:txBody>
          <a:bodyPr/>
          <a:lstStyle/>
          <a:p>
            <a:r>
              <a:rPr lang="en-US" dirty="0"/>
              <a:t>DCFTA legal base</a:t>
            </a:r>
          </a:p>
        </p:txBody>
      </p:sp>
      <p:sp>
        <p:nvSpPr>
          <p:cNvPr id="3" name="Content Placeholder 2"/>
          <p:cNvSpPr>
            <a:spLocks noGrp="1"/>
          </p:cNvSpPr>
          <p:nvPr>
            <p:ph idx="1"/>
          </p:nvPr>
        </p:nvSpPr>
        <p:spPr>
          <a:xfrm>
            <a:off x="179512" y="2172493"/>
            <a:ext cx="8229600" cy="3560763"/>
          </a:xfrm>
        </p:spPr>
        <p:txBody>
          <a:bodyPr/>
          <a:lstStyle/>
          <a:p>
            <a:pPr marL="363538" lvl="1" indent="-269875">
              <a:buFont typeface="Arial" panose="020B0604020202020204" pitchFamily="34" charset="0"/>
              <a:buChar char="•"/>
            </a:pPr>
            <a:r>
              <a:rPr lang="en-US" sz="1900" dirty="0">
                <a:solidFill>
                  <a:srgbClr val="035682"/>
                </a:solidFill>
              </a:rPr>
              <a:t>Intention to establish close economic and political cooperation</a:t>
            </a:r>
          </a:p>
          <a:p>
            <a:pPr marL="363538" lvl="1" indent="-269875">
              <a:buFont typeface="Arial" panose="020B0604020202020204" pitchFamily="34" charset="0"/>
              <a:buChar char="•"/>
            </a:pPr>
            <a:r>
              <a:rPr lang="en-US" sz="1900" dirty="0">
                <a:solidFill>
                  <a:srgbClr val="035682"/>
                </a:solidFill>
              </a:rPr>
              <a:t>Creation of </a:t>
            </a:r>
            <a:r>
              <a:rPr lang="en-US" sz="1900" dirty="0" err="1">
                <a:solidFill>
                  <a:srgbClr val="035682"/>
                </a:solidFill>
              </a:rPr>
              <a:t>paritary</a:t>
            </a:r>
            <a:r>
              <a:rPr lang="en-US" sz="1900" dirty="0">
                <a:solidFill>
                  <a:srgbClr val="035682"/>
                </a:solidFill>
              </a:rPr>
              <a:t> bodies for the management of the cooperation, competent to take decisions that bind the contracting parties</a:t>
            </a:r>
          </a:p>
          <a:p>
            <a:pPr marL="363538" lvl="1" indent="-269875">
              <a:buFont typeface="Arial" panose="020B0604020202020204" pitchFamily="34" charset="0"/>
              <a:buChar char="•"/>
            </a:pPr>
            <a:r>
              <a:rPr lang="en-US" sz="1900" dirty="0">
                <a:solidFill>
                  <a:srgbClr val="035682"/>
                </a:solidFill>
              </a:rPr>
              <a:t>Offering Most Favored Nation treatment</a:t>
            </a:r>
          </a:p>
          <a:p>
            <a:pPr marL="363538" lvl="1" indent="-269875">
              <a:buFont typeface="Arial" panose="020B0604020202020204" pitchFamily="34" charset="0"/>
              <a:buChar char="•"/>
            </a:pPr>
            <a:r>
              <a:rPr lang="en-US" sz="1900" dirty="0">
                <a:solidFill>
                  <a:srgbClr val="035682"/>
                </a:solidFill>
              </a:rPr>
              <a:t>Providing for a privileged relationship between the EC and its partner</a:t>
            </a:r>
          </a:p>
          <a:p>
            <a:pPr marL="363538" lvl="1" indent="-269875">
              <a:buFont typeface="Arial" panose="020B0604020202020204" pitchFamily="34" charset="0"/>
              <a:buChar char="•"/>
            </a:pPr>
            <a:r>
              <a:rPr lang="en-US" sz="1900" dirty="0">
                <a:solidFill>
                  <a:srgbClr val="035682"/>
                </a:solidFill>
              </a:rPr>
              <a:t>Since 1995 the clause on the respect of human rights and democratic principles is systematically included and constitutes an essential element of the agreement</a:t>
            </a:r>
          </a:p>
          <a:p>
            <a:pPr marL="363538" lvl="1" indent="-269875">
              <a:buFont typeface="Arial" panose="020B0604020202020204" pitchFamily="34" charset="0"/>
              <a:buChar char="•"/>
            </a:pPr>
            <a:r>
              <a:rPr lang="en-US" sz="1900" dirty="0">
                <a:solidFill>
                  <a:srgbClr val="035682"/>
                </a:solidFill>
              </a:rPr>
              <a:t>In a large number of cases, the association agreement replaces a cooperation agreement thereby intensifying the relations between the partners</a:t>
            </a:r>
          </a:p>
        </p:txBody>
      </p:sp>
      <p:sp>
        <p:nvSpPr>
          <p:cNvPr id="4" name="Footer Placeholder 3"/>
          <p:cNvSpPr>
            <a:spLocks noGrp="1"/>
          </p:cNvSpPr>
          <p:nvPr>
            <p:ph type="ftr" sz="quarter" idx="10"/>
          </p:nvPr>
        </p:nvSpPr>
        <p:spPr/>
        <p:txBody>
          <a:bodyPr/>
          <a:lstStyle/>
          <a:p>
            <a:pPr>
              <a:defRPr/>
            </a:pPr>
            <a:r>
              <a:rPr lang="en-GB"/>
              <a:t>www.east-invest.eu</a:t>
            </a:r>
          </a:p>
        </p:txBody>
      </p:sp>
      <p:sp>
        <p:nvSpPr>
          <p:cNvPr id="6" name="TextBox 5"/>
          <p:cNvSpPr txBox="1"/>
          <p:nvPr/>
        </p:nvSpPr>
        <p:spPr>
          <a:xfrm>
            <a:off x="467544" y="5877272"/>
            <a:ext cx="6264696" cy="369332"/>
          </a:xfrm>
          <a:prstGeom prst="rect">
            <a:avLst/>
          </a:prstGeom>
          <a:noFill/>
        </p:spPr>
        <p:txBody>
          <a:bodyPr wrap="square" rtlCol="0">
            <a:spAutoFit/>
          </a:bodyPr>
          <a:lstStyle/>
          <a:p>
            <a:r>
              <a:rPr lang="lv-LV" i="1" dirty="0">
                <a:solidFill>
                  <a:srgbClr val="035682"/>
                </a:solidFill>
              </a:rPr>
              <a:t>A</a:t>
            </a:r>
            <a:r>
              <a:rPr lang="en-US" i="1" dirty="0">
                <a:solidFill>
                  <a:srgbClr val="035682"/>
                </a:solidFill>
              </a:rPr>
              <a:t>rt. 217 </a:t>
            </a:r>
            <a:r>
              <a:rPr lang="en-US" i="1" u="sng" dirty="0">
                <a:hlinkClick r:id="rId3"/>
              </a:rPr>
              <a:t>Treaty on the Functioning of the European Union</a:t>
            </a:r>
            <a:endParaRPr lang="en-US" i="1" dirty="0"/>
          </a:p>
        </p:txBody>
      </p:sp>
    </p:spTree>
    <p:extLst>
      <p:ext uri="{BB962C8B-B14F-4D97-AF65-F5344CB8AC3E}">
        <p14:creationId xmlns:p14="http://schemas.microsoft.com/office/powerpoint/2010/main" val="3342623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DCFTA: provisions and obligations</a:t>
            </a:r>
          </a:p>
        </p:txBody>
      </p:sp>
      <p:sp>
        <p:nvSpPr>
          <p:cNvPr id="3" name="Content Placeholder 2"/>
          <p:cNvSpPr>
            <a:spLocks noGrp="1"/>
          </p:cNvSpPr>
          <p:nvPr>
            <p:ph idx="1"/>
          </p:nvPr>
        </p:nvSpPr>
        <p:spPr>
          <a:xfrm>
            <a:off x="323528" y="2636912"/>
            <a:ext cx="8136904" cy="3560763"/>
          </a:xfrm>
        </p:spPr>
        <p:txBody>
          <a:bodyPr/>
          <a:lstStyle/>
          <a:p>
            <a:pPr marL="363538" lvl="1" indent="-269875">
              <a:buFont typeface="Arial" panose="020B0604020202020204" pitchFamily="34" charset="0"/>
              <a:buChar char="•"/>
            </a:pPr>
            <a:r>
              <a:rPr lang="en-US" sz="1800" b="1" u="sng" dirty="0">
                <a:solidFill>
                  <a:srgbClr val="035682"/>
                </a:solidFill>
              </a:rPr>
              <a:t>Adoption of commitments from the trade (DCFTA) components </a:t>
            </a:r>
            <a:r>
              <a:rPr lang="lv-LV" sz="1800" dirty="0" err="1">
                <a:solidFill>
                  <a:srgbClr val="035682"/>
                </a:solidFill>
              </a:rPr>
              <a:t>like</a:t>
            </a:r>
            <a:r>
              <a:rPr lang="lv-LV" sz="1800" dirty="0">
                <a:solidFill>
                  <a:srgbClr val="035682"/>
                </a:solidFill>
              </a:rPr>
              <a:t> </a:t>
            </a:r>
            <a:r>
              <a:rPr lang="en-US" sz="1800" dirty="0">
                <a:solidFill>
                  <a:srgbClr val="035682"/>
                </a:solidFill>
              </a:rPr>
              <a:t>revising tariffs, application and administration of rules of origin, administration of tariff rate quota</a:t>
            </a:r>
            <a:r>
              <a:rPr lang="lv-LV" sz="1800" dirty="0">
                <a:solidFill>
                  <a:srgbClr val="035682"/>
                </a:solidFill>
              </a:rPr>
              <a:t>s </a:t>
            </a:r>
            <a:r>
              <a:rPr lang="lv-LV" sz="1800" dirty="0" err="1">
                <a:solidFill>
                  <a:srgbClr val="035682"/>
                </a:solidFill>
              </a:rPr>
              <a:t>etc</a:t>
            </a:r>
            <a:r>
              <a:rPr lang="lv-LV" sz="1800" dirty="0">
                <a:solidFill>
                  <a:srgbClr val="035682"/>
                </a:solidFill>
              </a:rPr>
              <a:t>.</a:t>
            </a:r>
            <a:endParaRPr lang="en-US" sz="1800" dirty="0">
              <a:solidFill>
                <a:srgbClr val="035682"/>
              </a:solidFill>
            </a:endParaRPr>
          </a:p>
          <a:p>
            <a:pPr marL="363538" lvl="1" indent="-269875">
              <a:buFont typeface="Arial" panose="020B0604020202020204" pitchFamily="34" charset="0"/>
              <a:buChar char="•"/>
            </a:pPr>
            <a:r>
              <a:rPr lang="en-US" sz="1800" b="1" u="sng" dirty="0">
                <a:solidFill>
                  <a:srgbClr val="035682"/>
                </a:solidFill>
              </a:rPr>
              <a:t>Legal harmonization and approximation </a:t>
            </a:r>
            <a:r>
              <a:rPr lang="en-US" sz="1800" dirty="0">
                <a:solidFill>
                  <a:srgbClr val="035682"/>
                </a:solidFill>
              </a:rPr>
              <a:t>across a broad range of economic, trade and political spheres, that is adoption of selected elements of the </a:t>
            </a:r>
            <a:r>
              <a:rPr lang="en-US" sz="1800" i="1" dirty="0">
                <a:solidFill>
                  <a:srgbClr val="035682"/>
                </a:solidFill>
              </a:rPr>
              <a:t>EU acquis </a:t>
            </a:r>
            <a:r>
              <a:rPr lang="en-US" sz="1800" dirty="0">
                <a:solidFill>
                  <a:srgbClr val="035682"/>
                </a:solidFill>
              </a:rPr>
              <a:t>into national legislation and regulation</a:t>
            </a:r>
          </a:p>
          <a:p>
            <a:pPr marL="363538" lvl="1" indent="-269875">
              <a:buFont typeface="Arial" panose="020B0604020202020204" pitchFamily="34" charset="0"/>
              <a:buChar char="•"/>
            </a:pPr>
            <a:r>
              <a:rPr lang="en-US" sz="1800" dirty="0">
                <a:solidFill>
                  <a:srgbClr val="035682"/>
                </a:solidFill>
              </a:rPr>
              <a:t>Institutional and administrative reform (including enforcement and effective redress) resulting from legal reform and adoption of commitments in both trade and economic spheres such as overall of conformity assessment procedures and Customs cooperation, amongst many others</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49769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80921" cy="792163"/>
          </a:xfrm>
        </p:spPr>
        <p:txBody>
          <a:bodyPr/>
          <a:lstStyle/>
          <a:p>
            <a:r>
              <a:rPr lang="lv-LV" dirty="0"/>
              <a:t>DCFTA elements</a:t>
            </a:r>
            <a:endParaRPr lang="en-US" dirty="0"/>
          </a:p>
        </p:txBody>
      </p:sp>
      <p:sp>
        <p:nvSpPr>
          <p:cNvPr id="3" name="Content Placeholder 2"/>
          <p:cNvSpPr>
            <a:spLocks noGrp="1"/>
          </p:cNvSpPr>
          <p:nvPr>
            <p:ph idx="1"/>
          </p:nvPr>
        </p:nvSpPr>
        <p:spPr>
          <a:xfrm>
            <a:off x="323528" y="2420888"/>
            <a:ext cx="8229600" cy="3560763"/>
          </a:xfrm>
        </p:spPr>
        <p:txBody>
          <a:bodyPr/>
          <a:lstStyle/>
          <a:p>
            <a:r>
              <a:rPr lang="en-US" sz="2200" dirty="0"/>
              <a:t>Progressive revision of tariff schedules and implementation of a Tariff rate Quota system for selected agricultural products</a:t>
            </a:r>
          </a:p>
          <a:p>
            <a:r>
              <a:rPr lang="en-US" sz="2200" dirty="0"/>
              <a:t>Phasing out of Customs duties on exports</a:t>
            </a:r>
          </a:p>
          <a:p>
            <a:r>
              <a:rPr lang="en-US" sz="2200" dirty="0"/>
              <a:t>Dialogue on trade agreements</a:t>
            </a:r>
            <a:r>
              <a:rPr lang="lv-LV" sz="2200" dirty="0"/>
              <a:t>,</a:t>
            </a:r>
            <a:r>
              <a:rPr lang="en-US" sz="2200" dirty="0"/>
              <a:t> administrative cooperation and coordination with other countries</a:t>
            </a:r>
          </a:p>
          <a:p>
            <a:r>
              <a:rPr lang="en-US" sz="2200" dirty="0"/>
              <a:t>Adoption and administrative application of rules of origin</a:t>
            </a:r>
          </a:p>
          <a:p>
            <a:r>
              <a:rPr lang="en-US" sz="2200" dirty="0"/>
              <a:t>Commitments on trade defense instruments</a:t>
            </a:r>
            <a:endParaRPr lang="lv-LV" sz="2200"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316620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lv-LV" dirty="0"/>
              <a:t>DCFTA elements (2)</a:t>
            </a:r>
            <a:endParaRPr lang="en-US" dirty="0"/>
          </a:p>
        </p:txBody>
      </p:sp>
      <p:sp>
        <p:nvSpPr>
          <p:cNvPr id="3" name="Content Placeholder 2"/>
          <p:cNvSpPr>
            <a:spLocks noGrp="1"/>
          </p:cNvSpPr>
          <p:nvPr>
            <p:ph idx="1"/>
          </p:nvPr>
        </p:nvSpPr>
        <p:spPr>
          <a:xfrm>
            <a:off x="323528" y="2276872"/>
            <a:ext cx="8229600" cy="3560763"/>
          </a:xfrm>
        </p:spPr>
        <p:txBody>
          <a:bodyPr/>
          <a:lstStyle/>
          <a:p>
            <a:r>
              <a:rPr lang="en-US" sz="2000" dirty="0"/>
              <a:t>Approximation to </a:t>
            </a:r>
            <a:r>
              <a:rPr lang="en-US" sz="2000" i="1" dirty="0"/>
              <a:t>EU acquis</a:t>
            </a:r>
            <a:r>
              <a:rPr lang="en-US" sz="2000" dirty="0"/>
              <a:t> in the trade in services in specific services sectors: Postal and Courier Services; Electronic communications and commerce; Financial Services; international maritime transport</a:t>
            </a:r>
          </a:p>
          <a:p>
            <a:r>
              <a:rPr lang="en-US" sz="2000" dirty="0"/>
              <a:t>Dialogue on application of WTO compatible Anti-dumping and Countervailing Measures and trade remedies</a:t>
            </a:r>
          </a:p>
          <a:p>
            <a:r>
              <a:rPr lang="en-US" sz="2000" dirty="0"/>
              <a:t>Gradual approximation of sanitary and phytosanitary and animal welfare legislation and enforcement procedures </a:t>
            </a:r>
            <a:endParaRPr lang="lv-LV" sz="2000" dirty="0"/>
          </a:p>
          <a:p>
            <a:r>
              <a:rPr lang="en-US" sz="2000" dirty="0"/>
              <a:t>Gradual alignment of sectoral and horizontal legislation, institutions and standards regarding Technical Regulations, Standards, and Conformity Assessment, including negotiation of an ACAA</a:t>
            </a:r>
            <a:endParaRPr lang="lv-LV" sz="2000"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618536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lv-LV" dirty="0"/>
              <a:t>DCFTA elements (3)</a:t>
            </a:r>
            <a:endParaRPr lang="en-US" dirty="0"/>
          </a:p>
        </p:txBody>
      </p:sp>
      <p:sp>
        <p:nvSpPr>
          <p:cNvPr id="3" name="Content Placeholder 2"/>
          <p:cNvSpPr>
            <a:spLocks noGrp="1"/>
          </p:cNvSpPr>
          <p:nvPr>
            <p:ph idx="1"/>
          </p:nvPr>
        </p:nvSpPr>
        <p:spPr>
          <a:xfrm>
            <a:off x="323528" y="2132856"/>
            <a:ext cx="8229600" cy="3560763"/>
          </a:xfrm>
        </p:spPr>
        <p:txBody>
          <a:bodyPr/>
          <a:lstStyle/>
          <a:p>
            <a:r>
              <a:rPr lang="en-US" sz="2000" dirty="0"/>
              <a:t>Reform of customs and trade facilitation of legislation and procedures to ensure effective control and support facilitation of legitimate trade, including provisions on border enforcement of intellectual property rights</a:t>
            </a:r>
          </a:p>
          <a:p>
            <a:r>
              <a:rPr lang="en-US" sz="2000" dirty="0"/>
              <a:t>Provision for Temporary Presence of natural Persons for Business Purposes in each other’s territory</a:t>
            </a:r>
          </a:p>
          <a:p>
            <a:r>
              <a:rPr lang="en-US" sz="2000" dirty="0"/>
              <a:t>Complete the liberalization of transactions on the capital and financial account of balance of payments equivalent to the liberalization in the EU prior to the granting of internal market treatment in the area of financial services </a:t>
            </a:r>
            <a:endParaRPr lang="lv-LV" sz="2000" dirty="0"/>
          </a:p>
          <a:p>
            <a:r>
              <a:rPr lang="en-US" sz="2000" dirty="0"/>
              <a:t>Gradual Legislative approximation and institutional reform of key elements of the EU public procurement </a:t>
            </a:r>
            <a:r>
              <a:rPr lang="en-US" sz="2000" i="1" dirty="0"/>
              <a:t>acquis</a:t>
            </a:r>
            <a:r>
              <a:rPr lang="en-US" sz="2000" dirty="0"/>
              <a:t> and development of mechanisms for mutual market access</a:t>
            </a:r>
          </a:p>
          <a:p>
            <a:pPr marL="0" indent="0">
              <a:buNone/>
            </a:pPr>
            <a:endParaRPr lang="en-US" sz="1600"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315323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lv-LV" dirty="0"/>
              <a:t>DCFTA elements (4)</a:t>
            </a:r>
            <a:endParaRPr lang="en-US" dirty="0"/>
          </a:p>
        </p:txBody>
      </p:sp>
      <p:sp>
        <p:nvSpPr>
          <p:cNvPr id="3" name="Content Placeholder 2"/>
          <p:cNvSpPr>
            <a:spLocks noGrp="1"/>
          </p:cNvSpPr>
          <p:nvPr>
            <p:ph idx="1"/>
          </p:nvPr>
        </p:nvSpPr>
        <p:spPr>
          <a:xfrm>
            <a:off x="323528" y="2060848"/>
            <a:ext cx="8229600" cy="4208835"/>
          </a:xfrm>
        </p:spPr>
        <p:txBody>
          <a:bodyPr/>
          <a:lstStyle/>
          <a:p>
            <a:r>
              <a:rPr lang="en-US" sz="2000" dirty="0"/>
              <a:t>Commitments on respect for, as well as dialogue and cooperation in, intellectual property and regarding Geographical Indications</a:t>
            </a:r>
          </a:p>
          <a:p>
            <a:r>
              <a:rPr lang="en-US" sz="2000" dirty="0"/>
              <a:t>Approximation to the </a:t>
            </a:r>
            <a:r>
              <a:rPr lang="en-US" sz="2000" i="1" dirty="0"/>
              <a:t>EU acquis</a:t>
            </a:r>
            <a:r>
              <a:rPr lang="en-US" sz="2000" dirty="0"/>
              <a:t>, and enforcement, as well as co-operation and co-ordination between competition authorities, as applicable</a:t>
            </a:r>
          </a:p>
          <a:p>
            <a:r>
              <a:rPr lang="en-US" sz="2000" dirty="0"/>
              <a:t>Reform of national legislation on trade-related energy, as applicable </a:t>
            </a:r>
          </a:p>
          <a:p>
            <a:r>
              <a:rPr lang="en-US" sz="2000" dirty="0"/>
              <a:t>Commitment on respect for transparency in trade policy making, including openness to stakeholders enquiries about the DCFTA and government-to-government contact points on transparency aspects of the DCFTA implementation</a:t>
            </a:r>
          </a:p>
          <a:p>
            <a:r>
              <a:rPr lang="en-US" sz="2000" dirty="0"/>
              <a:t>Commitments, including to dialogue, on trade and sustainable development</a:t>
            </a:r>
          </a:p>
          <a:p>
            <a:r>
              <a:rPr lang="en-US" sz="2000" dirty="0"/>
              <a:t>Establishment of dispute settlement and Mediation mechanisms</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72674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84784"/>
            <a:ext cx="8280920" cy="792163"/>
          </a:xfrm>
        </p:spPr>
        <p:txBody>
          <a:bodyPr/>
          <a:lstStyle/>
          <a:p>
            <a:r>
              <a:rPr lang="en-US" dirty="0"/>
              <a:t>European Neighborhood Policy</a:t>
            </a:r>
          </a:p>
        </p:txBody>
      </p:sp>
      <p:sp>
        <p:nvSpPr>
          <p:cNvPr id="3" name="Content Placeholder 2"/>
          <p:cNvSpPr>
            <a:spLocks noGrp="1"/>
          </p:cNvSpPr>
          <p:nvPr>
            <p:ph idx="1"/>
          </p:nvPr>
        </p:nvSpPr>
        <p:spPr>
          <a:xfrm>
            <a:off x="323528" y="2276872"/>
            <a:ext cx="8229600" cy="3560763"/>
          </a:xfrm>
        </p:spPr>
        <p:txBody>
          <a:bodyPr/>
          <a:lstStyle/>
          <a:p>
            <a:r>
              <a:rPr lang="en-US" sz="2800" dirty="0"/>
              <a:t>ENP partners are expected to benefit from closer cooperation with EU, the chance to participate in EU </a:t>
            </a:r>
            <a:r>
              <a:rPr lang="en-US" sz="2800" dirty="0" err="1"/>
              <a:t>programmes</a:t>
            </a:r>
            <a:r>
              <a:rPr lang="en-US" sz="2800" dirty="0"/>
              <a:t> and a stake in the EU’s internal market</a:t>
            </a:r>
            <a:endParaRPr lang="lv-LV" sz="2800" dirty="0"/>
          </a:p>
          <a:p>
            <a:r>
              <a:rPr lang="en-US" sz="2800" dirty="0"/>
              <a:t>EU – Armenia relations are governed by </a:t>
            </a:r>
            <a:r>
              <a:rPr lang="en-US" sz="2800" dirty="0">
                <a:hlinkClick r:id="rId2"/>
              </a:rPr>
              <a:t>EU-Armenia Partnership and Cooperation Agreement</a:t>
            </a:r>
            <a:r>
              <a:rPr lang="en-US" sz="2800" dirty="0"/>
              <a:t> (EIF 1999) that provides for mutually beneficial trade and investment relations </a:t>
            </a:r>
          </a:p>
          <a:p>
            <a:endParaRPr lang="en-US" sz="2800"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820211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80921" cy="792163"/>
          </a:xfrm>
        </p:spPr>
        <p:txBody>
          <a:bodyPr/>
          <a:lstStyle/>
          <a:p>
            <a:r>
              <a:rPr lang="en-US" dirty="0"/>
              <a:t>Implications at national level</a:t>
            </a:r>
          </a:p>
        </p:txBody>
      </p:sp>
      <p:sp>
        <p:nvSpPr>
          <p:cNvPr id="3" name="Content Placeholder 2"/>
          <p:cNvSpPr>
            <a:spLocks noGrp="1"/>
          </p:cNvSpPr>
          <p:nvPr>
            <p:ph idx="1"/>
          </p:nvPr>
        </p:nvSpPr>
        <p:spPr>
          <a:xfrm>
            <a:off x="323528" y="2276872"/>
            <a:ext cx="8229600" cy="3560763"/>
          </a:xfrm>
        </p:spPr>
        <p:txBody>
          <a:bodyPr/>
          <a:lstStyle/>
          <a:p>
            <a:pPr>
              <a:spcBef>
                <a:spcPts val="1200"/>
              </a:spcBef>
            </a:pPr>
            <a:r>
              <a:rPr lang="en-US" sz="2200" dirty="0"/>
              <a:t>The Government and support projects focus on compliance with the Agreements and have not considered the effects on any business or how to engage and inform them</a:t>
            </a:r>
          </a:p>
          <a:p>
            <a:pPr>
              <a:spcBef>
                <a:spcPts val="1200"/>
              </a:spcBef>
            </a:pPr>
            <a:r>
              <a:rPr lang="en-US" sz="2200" dirty="0"/>
              <a:t>Major issue for implementation - the dynamic nature of the agreement where changes in the </a:t>
            </a:r>
            <a:r>
              <a:rPr lang="en-US" sz="2200" i="1" dirty="0"/>
              <a:t>EU acquis</a:t>
            </a:r>
            <a:r>
              <a:rPr lang="en-US" sz="2200" dirty="0"/>
              <a:t> will require changes in national legislation previously aligned</a:t>
            </a:r>
          </a:p>
          <a:p>
            <a:pPr>
              <a:spcBef>
                <a:spcPts val="1200"/>
              </a:spcBef>
            </a:pPr>
            <a:r>
              <a:rPr lang="en-US" sz="2200" dirty="0"/>
              <a:t>Challenge - large amount of redundant legislation</a:t>
            </a:r>
            <a:r>
              <a:rPr lang="lv-LV" sz="2200" dirty="0"/>
              <a:t> </a:t>
            </a:r>
            <a:r>
              <a:rPr lang="en-US" sz="2200" dirty="0"/>
              <a:t>that can lead to uncertainty as it often conflicts with the new legislation</a:t>
            </a:r>
            <a:endParaRPr lang="lv-LV" sz="2200"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3318805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pPr algn="ctr"/>
            <a:r>
              <a:rPr lang="en-US" dirty="0"/>
              <a:t>Implications at national level</a:t>
            </a:r>
            <a:r>
              <a:rPr lang="lv-LV" dirty="0"/>
              <a:t> (2)</a:t>
            </a:r>
            <a:endParaRPr lang="en-US" dirty="0"/>
          </a:p>
        </p:txBody>
      </p:sp>
      <p:sp>
        <p:nvSpPr>
          <p:cNvPr id="3" name="Content Placeholder 2"/>
          <p:cNvSpPr>
            <a:spLocks noGrp="1"/>
          </p:cNvSpPr>
          <p:nvPr>
            <p:ph idx="1"/>
          </p:nvPr>
        </p:nvSpPr>
        <p:spPr/>
        <p:txBody>
          <a:bodyPr/>
          <a:lstStyle/>
          <a:p>
            <a:r>
              <a:rPr lang="en-US" sz="2200" dirty="0"/>
              <a:t>The gap between existing national legislation and </a:t>
            </a:r>
            <a:r>
              <a:rPr lang="en-US" sz="2200" i="1" dirty="0"/>
              <a:t>EU</a:t>
            </a:r>
            <a:r>
              <a:rPr lang="lv-LV" sz="2200" i="1" dirty="0"/>
              <a:t> </a:t>
            </a:r>
            <a:r>
              <a:rPr lang="en-US" sz="2200" i="1" dirty="0"/>
              <a:t>acquis</a:t>
            </a:r>
            <a:r>
              <a:rPr lang="en-US" sz="2200" dirty="0"/>
              <a:t> to be adopted is a step change in the legislative environment and the regulation and enforcement of these changes in all areas identified as affecting SMEs </a:t>
            </a:r>
          </a:p>
          <a:p>
            <a:r>
              <a:rPr lang="en-US" sz="2200" dirty="0"/>
              <a:t>SMEs lack the technical capacity</a:t>
            </a:r>
            <a:r>
              <a:rPr lang="lv-LV" sz="2200" dirty="0"/>
              <a:t>, </a:t>
            </a:r>
            <a:r>
              <a:rPr lang="en-US" sz="2200" dirty="0"/>
              <a:t>knowledge and understanding</a:t>
            </a:r>
            <a:r>
              <a:rPr lang="lv-LV" sz="2200" dirty="0"/>
              <a:t>;</a:t>
            </a:r>
            <a:r>
              <a:rPr lang="en-US" sz="2200" dirty="0"/>
              <a:t> are ill prepared to plan and change their business accordingly</a:t>
            </a:r>
          </a:p>
          <a:p>
            <a:r>
              <a:rPr lang="en-US" sz="2200" dirty="0"/>
              <a:t>SMEs do not have the resources</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571588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8280920" cy="792163"/>
          </a:xfrm>
        </p:spPr>
        <p:txBody>
          <a:bodyPr/>
          <a:lstStyle/>
          <a:p>
            <a:pPr algn="ctr"/>
            <a:r>
              <a:rPr lang="en-US" dirty="0"/>
              <a:t>Implications at national level</a:t>
            </a:r>
            <a:r>
              <a:rPr lang="lv-LV" dirty="0"/>
              <a:t> (3)</a:t>
            </a:r>
            <a:endParaRPr lang="en-US" dirty="0"/>
          </a:p>
        </p:txBody>
      </p:sp>
      <p:sp>
        <p:nvSpPr>
          <p:cNvPr id="3" name="Content Placeholder 2"/>
          <p:cNvSpPr>
            <a:spLocks noGrp="1"/>
          </p:cNvSpPr>
          <p:nvPr>
            <p:ph idx="1"/>
          </p:nvPr>
        </p:nvSpPr>
        <p:spPr>
          <a:xfrm>
            <a:off x="323528" y="2060848"/>
            <a:ext cx="8229600" cy="1152128"/>
          </a:xfrm>
        </p:spPr>
        <p:txBody>
          <a:bodyPr/>
          <a:lstStyle/>
          <a:p>
            <a:pPr marL="0" indent="0" algn="ctr">
              <a:buNone/>
            </a:pPr>
            <a:r>
              <a:rPr lang="lv-LV" sz="2200" dirty="0"/>
              <a:t>T</a:t>
            </a:r>
            <a:r>
              <a:rPr lang="en-US" sz="2200" dirty="0"/>
              <a:t>he areas of DCFTA that require changes for SMEs, </a:t>
            </a:r>
            <a:endParaRPr lang="lv-LV" sz="2200" dirty="0"/>
          </a:p>
          <a:p>
            <a:pPr marL="0" indent="0" algn="ctr">
              <a:buNone/>
            </a:pPr>
            <a:r>
              <a:rPr lang="en-US" sz="2200" dirty="0"/>
              <a:t>but </a:t>
            </a:r>
            <a:r>
              <a:rPr lang="en-US" sz="2200" u="sng" dirty="0"/>
              <a:t>little or no investment</a:t>
            </a:r>
            <a:r>
              <a:rPr lang="en-US" sz="2200" dirty="0"/>
              <a:t>: </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
        <p:nvSpPr>
          <p:cNvPr id="7" name="TextBox 6"/>
          <p:cNvSpPr txBox="1"/>
          <p:nvPr/>
        </p:nvSpPr>
        <p:spPr>
          <a:xfrm>
            <a:off x="692246" y="3068960"/>
            <a:ext cx="1584176"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Money Laundering</a:t>
            </a:r>
          </a:p>
        </p:txBody>
      </p:sp>
      <p:sp>
        <p:nvSpPr>
          <p:cNvPr id="8" name="TextBox 7"/>
          <p:cNvSpPr txBox="1"/>
          <p:nvPr/>
        </p:nvSpPr>
        <p:spPr>
          <a:xfrm>
            <a:off x="692246" y="4015333"/>
            <a:ext cx="1584176"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Terrorism Financing</a:t>
            </a:r>
          </a:p>
        </p:txBody>
      </p:sp>
      <p:sp>
        <p:nvSpPr>
          <p:cNvPr id="10" name="TextBox 9"/>
          <p:cNvSpPr txBox="1"/>
          <p:nvPr/>
        </p:nvSpPr>
        <p:spPr>
          <a:xfrm>
            <a:off x="692246" y="4942044"/>
            <a:ext cx="158417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Fight Against Crime and Corruption</a:t>
            </a:r>
          </a:p>
        </p:txBody>
      </p:sp>
      <p:sp>
        <p:nvSpPr>
          <p:cNvPr id="11" name="TextBox 10"/>
          <p:cNvSpPr txBox="1"/>
          <p:nvPr/>
        </p:nvSpPr>
        <p:spPr>
          <a:xfrm>
            <a:off x="2450104" y="3109040"/>
            <a:ext cx="1790745"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rgbClr val="035682"/>
                </a:solidFill>
              </a:rPr>
              <a:t>Market Access </a:t>
            </a:r>
          </a:p>
        </p:txBody>
      </p:sp>
      <p:sp>
        <p:nvSpPr>
          <p:cNvPr id="12" name="TextBox 11"/>
          <p:cNvSpPr txBox="1"/>
          <p:nvPr/>
        </p:nvSpPr>
        <p:spPr>
          <a:xfrm>
            <a:off x="2450104" y="3616441"/>
            <a:ext cx="182041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rgbClr val="035682"/>
                </a:solidFill>
              </a:rPr>
              <a:t>Customs Law </a:t>
            </a:r>
          </a:p>
        </p:txBody>
      </p:sp>
      <p:sp>
        <p:nvSpPr>
          <p:cNvPr id="13" name="TextBox 12"/>
          <p:cNvSpPr txBox="1"/>
          <p:nvPr/>
        </p:nvSpPr>
        <p:spPr>
          <a:xfrm>
            <a:off x="2450104" y="4135923"/>
            <a:ext cx="182041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rgbClr val="035682"/>
                </a:solidFill>
              </a:rPr>
              <a:t>Public Procurement</a:t>
            </a:r>
          </a:p>
        </p:txBody>
      </p:sp>
      <p:sp>
        <p:nvSpPr>
          <p:cNvPr id="14" name="TextBox 13"/>
          <p:cNvSpPr txBox="1"/>
          <p:nvPr/>
        </p:nvSpPr>
        <p:spPr>
          <a:xfrm>
            <a:off x="2435270" y="4942044"/>
            <a:ext cx="182041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rgbClr val="035682"/>
                </a:solidFill>
              </a:rPr>
              <a:t>Phasing out the use of Certain GIs </a:t>
            </a:r>
          </a:p>
        </p:txBody>
      </p:sp>
      <p:sp>
        <p:nvSpPr>
          <p:cNvPr id="15" name="TextBox 14"/>
          <p:cNvSpPr txBox="1"/>
          <p:nvPr/>
        </p:nvSpPr>
        <p:spPr>
          <a:xfrm>
            <a:off x="4408665" y="3103237"/>
            <a:ext cx="1798619"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GMO Provisions</a:t>
            </a:r>
          </a:p>
        </p:txBody>
      </p:sp>
      <p:sp>
        <p:nvSpPr>
          <p:cNvPr id="16" name="TextBox 15"/>
          <p:cNvSpPr txBox="1"/>
          <p:nvPr/>
        </p:nvSpPr>
        <p:spPr>
          <a:xfrm>
            <a:off x="4409556" y="4274422"/>
            <a:ext cx="179861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Company Law</a:t>
            </a:r>
          </a:p>
        </p:txBody>
      </p:sp>
      <p:sp>
        <p:nvSpPr>
          <p:cNvPr id="17" name="TextBox 16"/>
          <p:cNvSpPr txBox="1"/>
          <p:nvPr/>
        </p:nvSpPr>
        <p:spPr>
          <a:xfrm>
            <a:off x="4408665" y="5219043"/>
            <a:ext cx="1798618"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Corporate Governance</a:t>
            </a:r>
          </a:p>
        </p:txBody>
      </p:sp>
      <p:sp>
        <p:nvSpPr>
          <p:cNvPr id="18" name="TextBox 17"/>
          <p:cNvSpPr txBox="1"/>
          <p:nvPr/>
        </p:nvSpPr>
        <p:spPr>
          <a:xfrm>
            <a:off x="6373782" y="3109477"/>
            <a:ext cx="1798618"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Accounting and Auditing</a:t>
            </a:r>
          </a:p>
        </p:txBody>
      </p:sp>
      <p:sp>
        <p:nvSpPr>
          <p:cNvPr id="19" name="TextBox 18"/>
          <p:cNvSpPr txBox="1"/>
          <p:nvPr/>
        </p:nvSpPr>
        <p:spPr>
          <a:xfrm>
            <a:off x="6359685" y="3942815"/>
            <a:ext cx="179861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Employment</a:t>
            </a:r>
          </a:p>
        </p:txBody>
      </p:sp>
      <p:sp>
        <p:nvSpPr>
          <p:cNvPr id="20" name="TextBox 19"/>
          <p:cNvSpPr txBox="1"/>
          <p:nvPr/>
        </p:nvSpPr>
        <p:spPr>
          <a:xfrm>
            <a:off x="6359685" y="4572712"/>
            <a:ext cx="179861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Social Policy </a:t>
            </a:r>
          </a:p>
        </p:txBody>
      </p:sp>
      <p:sp>
        <p:nvSpPr>
          <p:cNvPr id="21" name="TextBox 20"/>
          <p:cNvSpPr txBox="1"/>
          <p:nvPr/>
        </p:nvSpPr>
        <p:spPr>
          <a:xfrm>
            <a:off x="6373782" y="5219043"/>
            <a:ext cx="1798618"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indent="0" algn="ctr">
              <a:buNone/>
            </a:pPr>
            <a:r>
              <a:rPr lang="en-US" dirty="0">
                <a:solidFill>
                  <a:srgbClr val="035682"/>
                </a:solidFill>
              </a:rPr>
              <a:t>Equal Opportunities</a:t>
            </a:r>
          </a:p>
        </p:txBody>
      </p:sp>
    </p:spTree>
    <p:extLst>
      <p:ext uri="{BB962C8B-B14F-4D97-AF65-F5344CB8AC3E}">
        <p14:creationId xmlns:p14="http://schemas.microsoft.com/office/powerpoint/2010/main" val="1530748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268760"/>
            <a:ext cx="8280920" cy="792163"/>
          </a:xfrm>
        </p:spPr>
        <p:txBody>
          <a:bodyPr/>
          <a:lstStyle/>
          <a:p>
            <a:pPr algn="ctr"/>
            <a:r>
              <a:rPr lang="en-US" dirty="0"/>
              <a:t>Market Access for Goods</a:t>
            </a:r>
          </a:p>
        </p:txBody>
      </p:sp>
      <p:sp>
        <p:nvSpPr>
          <p:cNvPr id="3" name="Content Placeholder 2"/>
          <p:cNvSpPr>
            <a:spLocks noGrp="1"/>
          </p:cNvSpPr>
          <p:nvPr>
            <p:ph idx="1"/>
          </p:nvPr>
        </p:nvSpPr>
        <p:spPr>
          <a:xfrm>
            <a:off x="323528" y="1988840"/>
            <a:ext cx="8229600" cy="3560763"/>
          </a:xfrm>
        </p:spPr>
        <p:txBody>
          <a:bodyPr/>
          <a:lstStyle/>
          <a:p>
            <a:pPr marL="0" indent="0" algn="ctr">
              <a:buNone/>
            </a:pPr>
            <a:r>
              <a:rPr lang="en-US" sz="2400" dirty="0"/>
              <a:t>After entry into force of the DCFTA, </a:t>
            </a:r>
            <a:r>
              <a:rPr lang="en-US" sz="2400" u="sng" dirty="0"/>
              <a:t>the import duties </a:t>
            </a:r>
            <a:r>
              <a:rPr lang="en-US" sz="2400" dirty="0"/>
              <a:t>on the majority of products traded </a:t>
            </a:r>
            <a:r>
              <a:rPr lang="lv-LV" sz="2400" u="sng" dirty="0" err="1"/>
              <a:t>are</a:t>
            </a:r>
            <a:r>
              <a:rPr lang="lv-LV" sz="2400" u="sng" dirty="0"/>
              <a:t> </a:t>
            </a:r>
            <a:r>
              <a:rPr lang="en-US" sz="2400" u="sng" dirty="0"/>
              <a:t>eliminated over 10 years </a:t>
            </a:r>
            <a:r>
              <a:rPr lang="en-US" sz="2400" dirty="0"/>
              <a:t>time:</a:t>
            </a:r>
          </a:p>
          <a:p>
            <a:pPr lvl="1">
              <a:buFont typeface="Arial" panose="020B0604020202020204" pitchFamily="34" charset="0"/>
              <a:buChar char="•"/>
            </a:pPr>
            <a:r>
              <a:rPr lang="en-US" sz="2000" dirty="0">
                <a:solidFill>
                  <a:srgbClr val="035682"/>
                </a:solidFill>
              </a:rPr>
              <a:t>Some immediately</a:t>
            </a:r>
          </a:p>
          <a:p>
            <a:pPr lvl="1">
              <a:buFont typeface="Arial" panose="020B0604020202020204" pitchFamily="34" charset="0"/>
              <a:buChar char="•"/>
            </a:pPr>
            <a:r>
              <a:rPr lang="en-US" sz="2000" dirty="0">
                <a:solidFill>
                  <a:srgbClr val="035682"/>
                </a:solidFill>
              </a:rPr>
              <a:t>Some phased down proportionally over 1,2,3,5,7 to 10 years</a:t>
            </a:r>
          </a:p>
          <a:p>
            <a:pPr lvl="1">
              <a:buFont typeface="Arial" panose="020B0604020202020204" pitchFamily="34" charset="0"/>
              <a:buChar char="•"/>
            </a:pPr>
            <a:r>
              <a:rPr lang="en-US" sz="2000" dirty="0">
                <a:solidFill>
                  <a:srgbClr val="035682"/>
                </a:solidFill>
              </a:rPr>
              <a:t>Some will be reduced</a:t>
            </a:r>
          </a:p>
          <a:p>
            <a:pPr lvl="1">
              <a:buFont typeface="Arial" panose="020B0604020202020204" pitchFamily="34" charset="0"/>
              <a:buChar char="•"/>
            </a:pPr>
            <a:r>
              <a:rPr lang="en-US" sz="2000" dirty="0">
                <a:solidFill>
                  <a:srgbClr val="035682"/>
                </a:solidFill>
              </a:rPr>
              <a:t>Some will be eliminated on a fixed quantity of imports; thereafter full duty will apply (tariff rate quotas)</a:t>
            </a:r>
          </a:p>
          <a:p>
            <a:pPr marL="0" indent="0">
              <a:buNone/>
            </a:pPr>
            <a:r>
              <a:rPr lang="en-US" sz="2000" dirty="0"/>
              <a:t>This will have an impact on businesses that want to export to EU providing opportunities through improved access and those businesses that import inputs to their production, as they will get access to cheaper inputs</a:t>
            </a:r>
          </a:p>
          <a:p>
            <a:endParaRPr lang="lv-LV" dirty="0"/>
          </a:p>
          <a:p>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
        <p:nvSpPr>
          <p:cNvPr id="5" name="TextBox 4"/>
          <p:cNvSpPr txBox="1"/>
          <p:nvPr/>
        </p:nvSpPr>
        <p:spPr>
          <a:xfrm>
            <a:off x="35496" y="5118283"/>
            <a:ext cx="360040" cy="830997"/>
          </a:xfrm>
          <a:prstGeom prst="rect">
            <a:avLst/>
          </a:prstGeom>
          <a:noFill/>
        </p:spPr>
        <p:txBody>
          <a:bodyPr wrap="square" rtlCol="0">
            <a:spAutoFit/>
          </a:bodyPr>
          <a:lstStyle/>
          <a:p>
            <a:pPr algn="r"/>
            <a:r>
              <a:rPr lang="lv-LV" sz="4800" b="1" dirty="0">
                <a:solidFill>
                  <a:srgbClr val="00B4F1"/>
                </a:solidFill>
              </a:rPr>
              <a:t>!</a:t>
            </a:r>
            <a:endParaRPr lang="en-US" sz="4800" b="1" dirty="0">
              <a:solidFill>
                <a:srgbClr val="00B4F1"/>
              </a:solidFill>
            </a:endParaRPr>
          </a:p>
        </p:txBody>
      </p:sp>
    </p:spTree>
    <p:extLst>
      <p:ext uri="{BB962C8B-B14F-4D97-AF65-F5344CB8AC3E}">
        <p14:creationId xmlns:p14="http://schemas.microsoft.com/office/powerpoint/2010/main" val="1623364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Customs and Trade Facilitation</a:t>
            </a:r>
          </a:p>
        </p:txBody>
      </p:sp>
      <p:sp>
        <p:nvSpPr>
          <p:cNvPr id="3" name="Content Placeholder 2"/>
          <p:cNvSpPr>
            <a:spLocks noGrp="1"/>
          </p:cNvSpPr>
          <p:nvPr>
            <p:ph idx="1"/>
          </p:nvPr>
        </p:nvSpPr>
        <p:spPr>
          <a:xfrm>
            <a:off x="374849" y="2549655"/>
            <a:ext cx="8229600" cy="3560763"/>
          </a:xfrm>
        </p:spPr>
        <p:txBody>
          <a:bodyPr/>
          <a:lstStyle/>
          <a:p>
            <a:r>
              <a:rPr lang="en-US" sz="2400" dirty="0"/>
              <a:t>Established customs procedures that are proportionate, transparent, predictable, non-discriminatory, impartial and applied uniformly and effectively including introducing a single administrative document for the purpose of customs declarations</a:t>
            </a:r>
          </a:p>
          <a:p>
            <a:r>
              <a:rPr lang="en-US" sz="2400" dirty="0"/>
              <a:t>Gradual approximation to the Union’s customs code and certain international law</a:t>
            </a:r>
            <a:endParaRPr lang="lv-LV" sz="2400" dirty="0"/>
          </a:p>
          <a:p>
            <a:endParaRPr lang="lv-LV" sz="2400" dirty="0"/>
          </a:p>
          <a:p>
            <a:pPr marL="0" indent="0">
              <a:buNone/>
            </a:pPr>
            <a:r>
              <a:rPr lang="en-US" sz="2000" dirty="0"/>
              <a:t>All importers &amp; exporters</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37158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Procurement</a:t>
            </a:r>
          </a:p>
        </p:txBody>
      </p:sp>
      <p:sp>
        <p:nvSpPr>
          <p:cNvPr id="3" name="Content Placeholder 2"/>
          <p:cNvSpPr>
            <a:spLocks noGrp="1"/>
          </p:cNvSpPr>
          <p:nvPr>
            <p:ph idx="1"/>
          </p:nvPr>
        </p:nvSpPr>
        <p:spPr>
          <a:xfrm>
            <a:off x="323528" y="2492897"/>
            <a:ext cx="8229600" cy="3240360"/>
          </a:xfrm>
        </p:spPr>
        <p:txBody>
          <a:bodyPr/>
          <a:lstStyle/>
          <a:p>
            <a:r>
              <a:rPr lang="en-US" sz="2800" dirty="0"/>
              <a:t>When countries approximate their laws to EU rules on public procurement, businesses can compete for government  contracts and be treated the same as EU companies within the EU </a:t>
            </a:r>
          </a:p>
          <a:p>
            <a:r>
              <a:rPr lang="en-US" sz="2800" dirty="0"/>
              <a:t>Approximate national legislation to the relevant </a:t>
            </a:r>
            <a:r>
              <a:rPr lang="en-US" sz="2800" i="1" dirty="0"/>
              <a:t>EU acquis</a:t>
            </a:r>
            <a:r>
              <a:rPr lang="en-US" sz="2800" dirty="0"/>
              <a:t>, accompanied with institutional reform</a:t>
            </a:r>
            <a:endParaRPr lang="lv-LV" sz="2800" dirty="0"/>
          </a:p>
          <a:p>
            <a:pPr marL="0" indent="0">
              <a:buNone/>
            </a:pPr>
            <a:endParaRPr lang="lv-LV" sz="2000" dirty="0"/>
          </a:p>
          <a:p>
            <a:pPr marL="0" indent="0">
              <a:buNone/>
            </a:pPr>
            <a:r>
              <a:rPr lang="en-US" sz="2000" dirty="0"/>
              <a:t>Professional services, Construction, Manufacturers</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535062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556717"/>
            <a:ext cx="8280920" cy="792163"/>
          </a:xfrm>
        </p:spPr>
        <p:txBody>
          <a:bodyPr/>
          <a:lstStyle/>
          <a:p>
            <a:pPr algn="ctr"/>
            <a:r>
              <a:rPr lang="en-US" dirty="0"/>
              <a:t>Geographical Indications </a:t>
            </a:r>
          </a:p>
        </p:txBody>
      </p:sp>
      <p:sp>
        <p:nvSpPr>
          <p:cNvPr id="3" name="Content Placeholder 2"/>
          <p:cNvSpPr>
            <a:spLocks noGrp="1"/>
          </p:cNvSpPr>
          <p:nvPr>
            <p:ph idx="1"/>
          </p:nvPr>
        </p:nvSpPr>
        <p:spPr/>
        <p:txBody>
          <a:bodyPr/>
          <a:lstStyle/>
          <a:p>
            <a:r>
              <a:rPr lang="en-US" sz="2800" dirty="0"/>
              <a:t>Title used to identify a product as originating in the territory of particularly country, region or locality where it’s quality, reputation or other characteristic is linked to it geographical origin</a:t>
            </a:r>
          </a:p>
          <a:p>
            <a:r>
              <a:rPr lang="en-US" sz="2800" dirty="0"/>
              <a:t>Protection of geographical indications</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891365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pPr algn="ctr"/>
            <a:r>
              <a:rPr lang="en-US" dirty="0"/>
              <a:t>Implications at national level</a:t>
            </a:r>
          </a:p>
        </p:txBody>
      </p:sp>
      <p:sp>
        <p:nvSpPr>
          <p:cNvPr id="3" name="Content Placeholder 2"/>
          <p:cNvSpPr>
            <a:spLocks noGrp="1"/>
          </p:cNvSpPr>
          <p:nvPr>
            <p:ph idx="1"/>
          </p:nvPr>
        </p:nvSpPr>
        <p:spPr>
          <a:xfrm>
            <a:off x="323528" y="2204864"/>
            <a:ext cx="8229600" cy="3560763"/>
          </a:xfrm>
        </p:spPr>
        <p:txBody>
          <a:bodyPr/>
          <a:lstStyle/>
          <a:p>
            <a:pPr marL="0" indent="0" algn="ctr">
              <a:spcBef>
                <a:spcPts val="600"/>
              </a:spcBef>
              <a:buNone/>
            </a:pPr>
            <a:r>
              <a:rPr lang="lv-LV" sz="2000" dirty="0"/>
              <a:t>T</a:t>
            </a:r>
            <a:r>
              <a:rPr lang="en-US" sz="2000" dirty="0"/>
              <a:t>he areas that require </a:t>
            </a:r>
            <a:r>
              <a:rPr lang="en-US" sz="2000" u="sng" dirty="0"/>
              <a:t>significant production process and investments</a:t>
            </a:r>
            <a:r>
              <a:rPr lang="en-US" sz="2000" dirty="0"/>
              <a:t> for SMEs: </a:t>
            </a:r>
          </a:p>
          <a:p>
            <a:pPr marL="0" indent="0">
              <a:buNone/>
            </a:pPr>
            <a:endParaRPr lang="en-US" dirty="0"/>
          </a:p>
        </p:txBody>
      </p:sp>
      <p:sp>
        <p:nvSpPr>
          <p:cNvPr id="4" name="Footer Placeholder 3"/>
          <p:cNvSpPr>
            <a:spLocks noGrp="1"/>
          </p:cNvSpPr>
          <p:nvPr>
            <p:ph type="ftr" sz="quarter" idx="10"/>
          </p:nvPr>
        </p:nvSpPr>
        <p:spPr>
          <a:xfrm>
            <a:off x="6240522" y="6388943"/>
            <a:ext cx="2751137" cy="352425"/>
          </a:xfrm>
        </p:spPr>
        <p:txBody>
          <a:bodyPr/>
          <a:lstStyle/>
          <a:p>
            <a:pPr>
              <a:defRPr/>
            </a:pPr>
            <a:r>
              <a:rPr lang="en-GB" dirty="0"/>
              <a:t>www.east-invest.eu</a:t>
            </a:r>
          </a:p>
        </p:txBody>
      </p:sp>
      <p:sp>
        <p:nvSpPr>
          <p:cNvPr id="5" name="TextBox 4"/>
          <p:cNvSpPr txBox="1"/>
          <p:nvPr/>
        </p:nvSpPr>
        <p:spPr>
          <a:xfrm>
            <a:off x="3298734" y="4433320"/>
            <a:ext cx="1929671"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rgbClr val="035682"/>
                </a:solidFill>
              </a:rPr>
              <a:t>Technical Regulations</a:t>
            </a:r>
            <a:r>
              <a:rPr lang="lv-LV" b="1" dirty="0">
                <a:solidFill>
                  <a:srgbClr val="035682"/>
                </a:solidFill>
              </a:rPr>
              <a:t> </a:t>
            </a:r>
            <a:r>
              <a:rPr lang="lv-LV" b="1" dirty="0" err="1">
                <a:solidFill>
                  <a:srgbClr val="035682"/>
                </a:solidFill>
              </a:rPr>
              <a:t>and</a:t>
            </a:r>
            <a:r>
              <a:rPr lang="lv-LV" b="1" dirty="0">
                <a:solidFill>
                  <a:srgbClr val="035682"/>
                </a:solidFill>
              </a:rPr>
              <a:t> Standarts</a:t>
            </a:r>
            <a:endParaRPr lang="en-US" dirty="0">
              <a:solidFill>
                <a:srgbClr val="035682"/>
              </a:solidFill>
            </a:endParaRPr>
          </a:p>
        </p:txBody>
      </p:sp>
      <p:sp>
        <p:nvSpPr>
          <p:cNvPr id="7" name="TextBox 6"/>
          <p:cNvSpPr txBox="1"/>
          <p:nvPr/>
        </p:nvSpPr>
        <p:spPr>
          <a:xfrm>
            <a:off x="1067831" y="3877961"/>
            <a:ext cx="1912233"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Conformity Assessment </a:t>
            </a:r>
          </a:p>
        </p:txBody>
      </p:sp>
      <p:sp>
        <p:nvSpPr>
          <p:cNvPr id="8" name="TextBox 7"/>
          <p:cNvSpPr txBox="1"/>
          <p:nvPr/>
        </p:nvSpPr>
        <p:spPr>
          <a:xfrm>
            <a:off x="1067831" y="4696370"/>
            <a:ext cx="1912234"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Labelling requirements</a:t>
            </a:r>
            <a:endParaRPr lang="en-US" b="1" dirty="0">
              <a:solidFill>
                <a:srgbClr val="035682"/>
              </a:solidFill>
            </a:endParaRPr>
          </a:p>
        </p:txBody>
      </p:sp>
      <p:sp>
        <p:nvSpPr>
          <p:cNvPr id="9" name="TextBox 8"/>
          <p:cNvSpPr txBox="1"/>
          <p:nvPr/>
        </p:nvSpPr>
        <p:spPr>
          <a:xfrm>
            <a:off x="3298734" y="3284984"/>
            <a:ext cx="1929671"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rgbClr val="035682"/>
                </a:solidFill>
              </a:rPr>
              <a:t>Sanitary and Phytosanitary</a:t>
            </a:r>
          </a:p>
        </p:txBody>
      </p:sp>
      <p:sp>
        <p:nvSpPr>
          <p:cNvPr id="10" name="TextBox 9"/>
          <p:cNvSpPr txBox="1"/>
          <p:nvPr/>
        </p:nvSpPr>
        <p:spPr>
          <a:xfrm>
            <a:off x="1061045" y="3284984"/>
            <a:ext cx="1903514"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Animal Welfare </a:t>
            </a:r>
            <a:endParaRPr lang="en-US" b="1" dirty="0">
              <a:solidFill>
                <a:srgbClr val="035682"/>
              </a:solidFill>
            </a:endParaRPr>
          </a:p>
        </p:txBody>
      </p:sp>
      <p:sp>
        <p:nvSpPr>
          <p:cNvPr id="11" name="TextBox 10"/>
          <p:cNvSpPr txBox="1"/>
          <p:nvPr/>
        </p:nvSpPr>
        <p:spPr>
          <a:xfrm>
            <a:off x="5433792" y="4987318"/>
            <a:ext cx="179376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Road Transport</a:t>
            </a:r>
            <a:endParaRPr lang="en-US" b="1" dirty="0">
              <a:solidFill>
                <a:srgbClr val="035682"/>
              </a:solidFill>
            </a:endParaRPr>
          </a:p>
        </p:txBody>
      </p:sp>
      <p:sp>
        <p:nvSpPr>
          <p:cNvPr id="12" name="TextBox 11"/>
          <p:cNvSpPr txBox="1"/>
          <p:nvPr/>
        </p:nvSpPr>
        <p:spPr>
          <a:xfrm>
            <a:off x="5428933" y="3284984"/>
            <a:ext cx="1798619"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035682"/>
                </a:solidFill>
              </a:rPr>
              <a:t>Energy Efficiency </a:t>
            </a:r>
          </a:p>
        </p:txBody>
      </p:sp>
      <p:sp>
        <p:nvSpPr>
          <p:cNvPr id="13" name="TextBox 12"/>
          <p:cNvSpPr txBox="1"/>
          <p:nvPr/>
        </p:nvSpPr>
        <p:spPr>
          <a:xfrm>
            <a:off x="5428934" y="4136151"/>
            <a:ext cx="1798618"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indent="0" algn="ctr">
              <a:spcBef>
                <a:spcPts val="600"/>
              </a:spcBef>
              <a:buNone/>
            </a:pPr>
            <a:r>
              <a:rPr lang="en-US" dirty="0">
                <a:solidFill>
                  <a:srgbClr val="035682"/>
                </a:solidFill>
              </a:rPr>
              <a:t>Environmental Protection</a:t>
            </a:r>
          </a:p>
        </p:txBody>
      </p:sp>
    </p:spTree>
    <p:extLst>
      <p:ext uri="{BB962C8B-B14F-4D97-AF65-F5344CB8AC3E}">
        <p14:creationId xmlns:p14="http://schemas.microsoft.com/office/powerpoint/2010/main" val="692973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hlinkClick r:id="rId3"/>
              </a:rPr>
              <a:t>Sanitary and Phytosanitary Measures</a:t>
            </a:r>
            <a:endParaRPr lang="en-US" dirty="0"/>
          </a:p>
        </p:txBody>
      </p:sp>
      <p:sp>
        <p:nvSpPr>
          <p:cNvPr id="3" name="Content Placeholder 2"/>
          <p:cNvSpPr>
            <a:spLocks noGrp="1"/>
          </p:cNvSpPr>
          <p:nvPr>
            <p:ph idx="1"/>
          </p:nvPr>
        </p:nvSpPr>
        <p:spPr>
          <a:xfrm>
            <a:off x="323528" y="2748557"/>
            <a:ext cx="8229600" cy="3560763"/>
          </a:xfrm>
        </p:spPr>
        <p:txBody>
          <a:bodyPr/>
          <a:lstStyle/>
          <a:p>
            <a:r>
              <a:rPr lang="en-US" sz="2800" dirty="0"/>
              <a:t>The rules, regulations and procedure to ensure consumers are being supplied with food that is safe to eat</a:t>
            </a:r>
          </a:p>
          <a:p>
            <a:r>
              <a:rPr lang="en-US" sz="2800" dirty="0"/>
              <a:t>Gradually approximate sanitary and phytosanitary, animal welfare and other legislative measures</a:t>
            </a:r>
            <a:endParaRPr lang="lv-LV" sz="2800" dirty="0"/>
          </a:p>
          <a:p>
            <a:endParaRPr lang="lv-LV" sz="2800" dirty="0"/>
          </a:p>
          <a:p>
            <a:pPr marL="0" indent="0">
              <a:buNone/>
            </a:pPr>
            <a:r>
              <a:rPr lang="en-US" sz="2000" dirty="0"/>
              <a:t>Agriculture, Agro processing sector of manufacturing</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667706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Technical Regulations </a:t>
            </a:r>
          </a:p>
        </p:txBody>
      </p:sp>
      <p:sp>
        <p:nvSpPr>
          <p:cNvPr id="3" name="Content Placeholder 2"/>
          <p:cNvSpPr>
            <a:spLocks noGrp="1"/>
          </p:cNvSpPr>
          <p:nvPr>
            <p:ph idx="1"/>
          </p:nvPr>
        </p:nvSpPr>
        <p:spPr/>
        <p:txBody>
          <a:bodyPr/>
          <a:lstStyle/>
          <a:p>
            <a:r>
              <a:rPr lang="en-US" sz="2800" dirty="0"/>
              <a:t>Product characteristics or their related processes and production methods, including the applicable administrative provisions – compliance mandatory</a:t>
            </a:r>
          </a:p>
          <a:p>
            <a:r>
              <a:rPr lang="en-US" sz="2800" dirty="0"/>
              <a:t>Adopting EU standards as national will confer presumption of conformity with these regulations</a:t>
            </a:r>
            <a:endParaRPr lang="lv-LV" sz="2800" dirty="0"/>
          </a:p>
          <a:p>
            <a:endParaRPr lang="lv-LV" sz="2800" dirty="0"/>
          </a:p>
          <a:p>
            <a:pPr marL="0" indent="0">
              <a:buNone/>
            </a:pPr>
            <a:r>
              <a:rPr lang="lv-LV" sz="2800" dirty="0"/>
              <a:t> </a:t>
            </a:r>
            <a:r>
              <a:rPr lang="en-US" sz="2000" dirty="0"/>
              <a:t>Manufacturers </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06583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84709"/>
            <a:ext cx="8280920" cy="792163"/>
          </a:xfrm>
        </p:spPr>
        <p:txBody>
          <a:bodyPr/>
          <a:lstStyle/>
          <a:p>
            <a:r>
              <a:rPr lang="en-US" dirty="0"/>
              <a:t>ENP Action Plans</a:t>
            </a:r>
          </a:p>
        </p:txBody>
      </p:sp>
      <p:sp>
        <p:nvSpPr>
          <p:cNvPr id="4" name="Footer Placeholder 3"/>
          <p:cNvSpPr>
            <a:spLocks noGrp="1"/>
          </p:cNvSpPr>
          <p:nvPr>
            <p:ph type="ftr" sz="quarter" idx="10"/>
          </p:nvPr>
        </p:nvSpPr>
        <p:spPr/>
        <p:txBody>
          <a:bodyPr/>
          <a:lstStyle/>
          <a:p>
            <a:pPr>
              <a:defRPr/>
            </a:pPr>
            <a:r>
              <a:rPr lang="en-GB"/>
              <a:t>www.east-invest.eu</a:t>
            </a:r>
          </a:p>
        </p:txBody>
      </p:sp>
      <p:sp>
        <p:nvSpPr>
          <p:cNvPr id="8" name="TextBox 7"/>
          <p:cNvSpPr txBox="1"/>
          <p:nvPr/>
        </p:nvSpPr>
        <p:spPr>
          <a:xfrm>
            <a:off x="7236296" y="3320198"/>
            <a:ext cx="1652879" cy="1323439"/>
          </a:xfrm>
          <a:prstGeom prst="rect">
            <a:avLst/>
          </a:prstGeom>
          <a:noFill/>
        </p:spPr>
        <p:txBody>
          <a:bodyPr wrap="square" rtlCol="0">
            <a:spAutoFit/>
          </a:bodyPr>
          <a:lstStyle/>
          <a:p>
            <a:pPr algn="ctr">
              <a:spcBef>
                <a:spcPts val="600"/>
              </a:spcBef>
              <a:spcAft>
                <a:spcPts val="600"/>
              </a:spcAft>
            </a:pPr>
            <a:r>
              <a:rPr lang="en-US" sz="2000" b="1" dirty="0">
                <a:solidFill>
                  <a:srgbClr val="035682"/>
                </a:solidFill>
              </a:rPr>
              <a:t>Belarus</a:t>
            </a:r>
            <a:r>
              <a:rPr lang="en-US" sz="2000" dirty="0">
                <a:solidFill>
                  <a:srgbClr val="035682"/>
                </a:solidFill>
              </a:rPr>
              <a:t> </a:t>
            </a:r>
            <a:endParaRPr lang="lv-LV" sz="2000" dirty="0">
              <a:solidFill>
                <a:srgbClr val="035682"/>
              </a:solidFill>
            </a:endParaRPr>
          </a:p>
          <a:p>
            <a:pPr algn="ctr">
              <a:spcBef>
                <a:spcPts val="600"/>
              </a:spcBef>
              <a:spcAft>
                <a:spcPts val="600"/>
              </a:spcAft>
            </a:pPr>
            <a:r>
              <a:rPr lang="en-US" sz="2000" dirty="0">
                <a:solidFill>
                  <a:srgbClr val="035682"/>
                </a:solidFill>
              </a:rPr>
              <a:t>Libya</a:t>
            </a:r>
            <a:endParaRPr lang="lv-LV" sz="2000" dirty="0">
              <a:solidFill>
                <a:srgbClr val="035682"/>
              </a:solidFill>
            </a:endParaRPr>
          </a:p>
          <a:p>
            <a:pPr algn="ctr">
              <a:spcBef>
                <a:spcPts val="600"/>
              </a:spcBef>
              <a:spcAft>
                <a:spcPts val="600"/>
              </a:spcAft>
            </a:pPr>
            <a:r>
              <a:rPr lang="lv-LV" sz="2000" dirty="0">
                <a:solidFill>
                  <a:srgbClr val="035682"/>
                </a:solidFill>
              </a:rPr>
              <a:t>S</a:t>
            </a:r>
            <a:r>
              <a:rPr lang="en-US" sz="2000" dirty="0" err="1">
                <a:solidFill>
                  <a:srgbClr val="035682"/>
                </a:solidFill>
              </a:rPr>
              <a:t>yria</a:t>
            </a:r>
            <a:endParaRPr lang="en-US" sz="2000" dirty="0">
              <a:solidFill>
                <a:srgbClr val="035682"/>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02722468"/>
              </p:ext>
            </p:extLst>
          </p:nvPr>
        </p:nvGraphicFramePr>
        <p:xfrm>
          <a:off x="270696" y="2505829"/>
          <a:ext cx="3888432" cy="3077778"/>
        </p:xfrm>
        <a:graphic>
          <a:graphicData uri="http://schemas.openxmlformats.org/drawingml/2006/table">
            <a:tbl>
              <a:tblPr firstRow="1" bandRow="1">
                <a:tableStyleId>{3B4B98B0-60AC-42C2-AFA5-B58CD77FA1E5}</a:tableStyleId>
              </a:tblPr>
              <a:tblGrid>
                <a:gridCol w="1694958">
                  <a:extLst>
                    <a:ext uri="{9D8B030D-6E8A-4147-A177-3AD203B41FA5}">
                      <a16:colId xmlns:a16="http://schemas.microsoft.com/office/drawing/2014/main" val="20000"/>
                    </a:ext>
                  </a:extLst>
                </a:gridCol>
                <a:gridCol w="2193474">
                  <a:extLst>
                    <a:ext uri="{9D8B030D-6E8A-4147-A177-3AD203B41FA5}">
                      <a16:colId xmlns:a16="http://schemas.microsoft.com/office/drawing/2014/main" val="20001"/>
                    </a:ext>
                  </a:extLst>
                </a:gridCol>
              </a:tblGrid>
              <a:tr h="5129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hlinkClick r:id="rId3"/>
                        </a:rPr>
                        <a:t>Armenia</a:t>
                      </a:r>
                      <a:endParaRPr lang="lv-LV" b="1" dirty="0"/>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hlinkClick r:id="rId4"/>
                        </a:rPr>
                        <a:t>Azerbaijan</a:t>
                      </a:r>
                      <a:endParaRPr lang="lv-LV" dirty="0"/>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29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35682"/>
                          </a:solidFill>
                        </a:rPr>
                        <a:t>Egypt</a:t>
                      </a:r>
                      <a:endParaRPr lang="lv-LV" dirty="0">
                        <a:solidFill>
                          <a:srgbClr val="035682"/>
                        </a:solidFill>
                      </a:endParaRPr>
                    </a:p>
                  </a:txBody>
                  <a:tcPr>
                    <a:lnT w="12700" cmpd="sng">
                      <a:noFill/>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hlinkClick r:id="rId5"/>
                        </a:rPr>
                        <a:t>Georgia</a:t>
                      </a:r>
                      <a:endParaRPr lang="lv-LV" b="1" dirty="0"/>
                    </a:p>
                  </a:txBody>
                  <a:tcPr>
                    <a:lnT w="12700" cmpd="sng">
                      <a:noFill/>
                    </a:lnT>
                  </a:tcPr>
                </a:tc>
                <a:extLst>
                  <a:ext uri="{0D108BD9-81ED-4DB2-BD59-A6C34878D82A}">
                    <a16:rowId xmlns:a16="http://schemas.microsoft.com/office/drawing/2014/main" val="10001"/>
                  </a:ext>
                </a:extLst>
              </a:tr>
              <a:tr h="5129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35682"/>
                          </a:solidFill>
                        </a:rPr>
                        <a:t>Israel</a:t>
                      </a:r>
                      <a:endParaRPr lang="lv-LV" dirty="0">
                        <a:solidFill>
                          <a:srgbClr val="03568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35682"/>
                          </a:solidFill>
                        </a:rPr>
                        <a:t>Jordan</a:t>
                      </a:r>
                      <a:endParaRPr lang="lv-LV" dirty="0">
                        <a:solidFill>
                          <a:srgbClr val="035682"/>
                        </a:solidFill>
                      </a:endParaRPr>
                    </a:p>
                  </a:txBody>
                  <a:tcPr/>
                </a:tc>
                <a:extLst>
                  <a:ext uri="{0D108BD9-81ED-4DB2-BD59-A6C34878D82A}">
                    <a16:rowId xmlns:a16="http://schemas.microsoft.com/office/drawing/2014/main" val="10002"/>
                  </a:ext>
                </a:extLst>
              </a:tr>
              <a:tr h="5129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35682"/>
                          </a:solidFill>
                        </a:rPr>
                        <a:t>Lebanon</a:t>
                      </a:r>
                      <a:endParaRPr lang="lv-LV" dirty="0">
                        <a:solidFill>
                          <a:srgbClr val="03568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hlinkClick r:id="rId6"/>
                        </a:rPr>
                        <a:t>Moldova</a:t>
                      </a:r>
                      <a:endParaRPr lang="lv-LV" b="1" dirty="0"/>
                    </a:p>
                  </a:txBody>
                  <a:tcPr/>
                </a:tc>
                <a:extLst>
                  <a:ext uri="{0D108BD9-81ED-4DB2-BD59-A6C34878D82A}">
                    <a16:rowId xmlns:a16="http://schemas.microsoft.com/office/drawing/2014/main" val="10003"/>
                  </a:ext>
                </a:extLst>
              </a:tr>
              <a:tr h="5129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35682"/>
                          </a:solidFill>
                        </a:rPr>
                        <a:t>Morocco</a:t>
                      </a:r>
                      <a:endParaRPr lang="lv-LV" dirty="0">
                        <a:solidFill>
                          <a:srgbClr val="03568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35682"/>
                          </a:solidFill>
                        </a:rPr>
                        <a:t>Palestine</a:t>
                      </a:r>
                      <a:endParaRPr lang="lv-LV" dirty="0">
                        <a:solidFill>
                          <a:srgbClr val="035682"/>
                        </a:solidFill>
                      </a:endParaRPr>
                    </a:p>
                  </a:txBody>
                  <a:tcPr/>
                </a:tc>
                <a:extLst>
                  <a:ext uri="{0D108BD9-81ED-4DB2-BD59-A6C34878D82A}">
                    <a16:rowId xmlns:a16="http://schemas.microsoft.com/office/drawing/2014/main" val="10004"/>
                  </a:ext>
                </a:extLst>
              </a:tr>
              <a:tr h="5129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35682"/>
                          </a:solidFill>
                        </a:rPr>
                        <a:t>Tunisia</a:t>
                      </a:r>
                      <a:endParaRPr lang="lv-LV" dirty="0">
                        <a:solidFill>
                          <a:srgbClr val="03568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hlinkClick r:id="rId7"/>
                        </a:rPr>
                        <a:t>Ukraine</a:t>
                      </a:r>
                      <a:endParaRPr lang="en-US" b="1" dirty="0"/>
                    </a:p>
                  </a:txBody>
                  <a:tcPr/>
                </a:tc>
                <a:extLst>
                  <a:ext uri="{0D108BD9-81ED-4DB2-BD59-A6C34878D82A}">
                    <a16:rowId xmlns:a16="http://schemas.microsoft.com/office/drawing/2014/main" val="10005"/>
                  </a:ext>
                </a:extLst>
              </a:tr>
            </a:tbl>
          </a:graphicData>
        </a:graphic>
      </p:graphicFrame>
      <p:grpSp>
        <p:nvGrpSpPr>
          <p:cNvPr id="6" name="Group 5"/>
          <p:cNvGrpSpPr/>
          <p:nvPr/>
        </p:nvGrpSpPr>
        <p:grpSpPr>
          <a:xfrm>
            <a:off x="4463988" y="3860052"/>
            <a:ext cx="3137983" cy="369332"/>
            <a:chOff x="3705584" y="3855078"/>
            <a:chExt cx="3137983" cy="369332"/>
          </a:xfrm>
        </p:grpSpPr>
        <p:sp>
          <p:nvSpPr>
            <p:cNvPr id="7" name="TextBox 6"/>
            <p:cNvSpPr txBox="1"/>
            <p:nvPr/>
          </p:nvSpPr>
          <p:spPr>
            <a:xfrm>
              <a:off x="4067944" y="3855078"/>
              <a:ext cx="2775623" cy="369332"/>
            </a:xfrm>
            <a:prstGeom prst="rect">
              <a:avLst/>
            </a:prstGeom>
            <a:noFill/>
          </p:spPr>
          <p:txBody>
            <a:bodyPr wrap="square" rtlCol="0">
              <a:spAutoFit/>
            </a:bodyPr>
            <a:lstStyle/>
            <a:p>
              <a:r>
                <a:rPr lang="en-US" dirty="0">
                  <a:solidFill>
                    <a:srgbClr val="035682"/>
                  </a:solidFill>
                </a:rPr>
                <a:t>Algeria </a:t>
              </a:r>
              <a:r>
                <a:rPr lang="lv-LV" dirty="0" err="1">
                  <a:solidFill>
                    <a:srgbClr val="035682"/>
                  </a:solidFill>
                </a:rPr>
                <a:t>in</a:t>
              </a:r>
              <a:r>
                <a:rPr lang="lv-LV" dirty="0">
                  <a:solidFill>
                    <a:srgbClr val="035682"/>
                  </a:solidFill>
                </a:rPr>
                <a:t> </a:t>
              </a:r>
              <a:r>
                <a:rPr lang="en-US" dirty="0" err="1">
                  <a:solidFill>
                    <a:srgbClr val="035682"/>
                  </a:solidFill>
                </a:rPr>
                <a:t>negotiati</a:t>
              </a:r>
              <a:r>
                <a:rPr lang="lv-LV" dirty="0" err="1">
                  <a:solidFill>
                    <a:srgbClr val="035682"/>
                  </a:solidFill>
                </a:rPr>
                <a:t>ons</a:t>
              </a:r>
              <a:endParaRPr lang="en-US" dirty="0">
                <a:solidFill>
                  <a:srgbClr val="035682"/>
                </a:solidFill>
              </a:endParaRPr>
            </a:p>
          </p:txBody>
        </p:sp>
        <p:sp>
          <p:nvSpPr>
            <p:cNvPr id="5" name="Action Button: Back or Previous 4">
              <a:hlinkClick r:id="" action="ppaction://noaction" highlightClick="1"/>
            </p:cNvPr>
            <p:cNvSpPr/>
            <p:nvPr/>
          </p:nvSpPr>
          <p:spPr>
            <a:xfrm>
              <a:off x="3705584" y="3855078"/>
              <a:ext cx="362359" cy="35440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459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80921" cy="1512167"/>
          </a:xfrm>
        </p:spPr>
        <p:txBody>
          <a:bodyPr/>
          <a:lstStyle/>
          <a:p>
            <a:r>
              <a:rPr lang="en-US" dirty="0">
                <a:hlinkClick r:id="rId2"/>
              </a:rPr>
              <a:t>Free Trade Agreements</a:t>
            </a:r>
            <a:endParaRPr lang="en-US" dirty="0"/>
          </a:p>
        </p:txBody>
      </p:sp>
      <p:sp>
        <p:nvSpPr>
          <p:cNvPr id="3" name="Content Placeholder 2"/>
          <p:cNvSpPr>
            <a:spLocks noGrp="1"/>
          </p:cNvSpPr>
          <p:nvPr>
            <p:ph idx="1"/>
          </p:nvPr>
        </p:nvSpPr>
        <p:spPr>
          <a:xfrm>
            <a:off x="323528" y="2708919"/>
            <a:ext cx="8229600" cy="3344739"/>
          </a:xfrm>
        </p:spPr>
        <p:txBody>
          <a:bodyPr/>
          <a:lstStyle/>
          <a:p>
            <a:r>
              <a:rPr lang="en-US" sz="2400" dirty="0"/>
              <a:t>After Armenia's decision in September 2013 not to sign the </a:t>
            </a:r>
            <a:r>
              <a:rPr lang="lv-LV" sz="2400" dirty="0"/>
              <a:t>AA</a:t>
            </a:r>
            <a:r>
              <a:rPr lang="en-US" sz="2400" dirty="0"/>
              <a:t> with the EU, including a </a:t>
            </a:r>
            <a:r>
              <a:rPr lang="lv-LV" sz="2400" dirty="0"/>
              <a:t>DCFTA, </a:t>
            </a:r>
            <a:r>
              <a:rPr lang="en-US" sz="2400" u="sng" dirty="0"/>
              <a:t>Armenia and the EU continue trade dialogue in areas where this is compatible with Armenia’s new obligations to the EEU</a:t>
            </a:r>
            <a:endParaRPr lang="lv-LV" sz="2400" u="sng" dirty="0"/>
          </a:p>
          <a:p>
            <a:r>
              <a:rPr lang="en-US" sz="2400" dirty="0"/>
              <a:t>On 2 January 2015, Armenia joined the Eurasian Economic Union with Russia, Belarus, Kazakhstan and Kyrgyzstan</a:t>
            </a:r>
            <a:endParaRPr lang="lv-LV" sz="2400" dirty="0"/>
          </a:p>
          <a:p>
            <a:endParaRPr lang="en-US" sz="2400" u="sng"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436041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80921" cy="1512167"/>
          </a:xfrm>
        </p:spPr>
        <p:txBody>
          <a:bodyPr/>
          <a:lstStyle/>
          <a:p>
            <a:r>
              <a:rPr lang="lv-LV" dirty="0" err="1">
                <a:hlinkClick r:id="rId2"/>
              </a:rPr>
              <a:t>Free</a:t>
            </a:r>
            <a:r>
              <a:rPr lang="lv-LV" dirty="0">
                <a:hlinkClick r:id="rId2"/>
              </a:rPr>
              <a:t> </a:t>
            </a:r>
            <a:r>
              <a:rPr lang="lv-LV" dirty="0" err="1">
                <a:hlinkClick r:id="rId2"/>
              </a:rPr>
              <a:t>Trade</a:t>
            </a:r>
            <a:r>
              <a:rPr lang="lv-LV" dirty="0">
                <a:hlinkClick r:id="rId2"/>
              </a:rPr>
              <a:t> </a:t>
            </a:r>
            <a:r>
              <a:rPr lang="lv-LV" dirty="0" err="1">
                <a:hlinkClick r:id="rId2"/>
              </a:rPr>
              <a:t>Agreements</a:t>
            </a:r>
            <a:endParaRPr lang="en-US" dirty="0"/>
          </a:p>
        </p:txBody>
      </p:sp>
      <p:sp>
        <p:nvSpPr>
          <p:cNvPr id="3" name="Content Placeholder 2"/>
          <p:cNvSpPr>
            <a:spLocks noGrp="1"/>
          </p:cNvSpPr>
          <p:nvPr>
            <p:ph idx="1"/>
          </p:nvPr>
        </p:nvSpPr>
        <p:spPr>
          <a:xfrm>
            <a:off x="323528" y="2492896"/>
            <a:ext cx="8229600" cy="3344739"/>
          </a:xfrm>
        </p:spPr>
        <p:txBody>
          <a:bodyPr/>
          <a:lstStyle/>
          <a:p>
            <a:r>
              <a:rPr lang="en-US" sz="2400" dirty="0"/>
              <a:t>On 12 October 2015 the Foreign Affairs Council authorized the </a:t>
            </a:r>
            <a:r>
              <a:rPr lang="lv-LV" sz="2400" dirty="0"/>
              <a:t>EC </a:t>
            </a:r>
            <a:r>
              <a:rPr lang="en-US" sz="2400" dirty="0"/>
              <a:t>and the High Representative to open negotiations on a new, legally binding and overarching agreement with Armenia, and adopted the corresponding negotiating mandate</a:t>
            </a:r>
            <a:endParaRPr lang="lv-LV" sz="2400" dirty="0"/>
          </a:p>
          <a:p>
            <a:r>
              <a:rPr lang="en-US" sz="2400" dirty="0"/>
              <a:t>The official launch of negotiations took place on 7 December 2015. The new agreement will replace the current </a:t>
            </a:r>
            <a:r>
              <a:rPr lang="en-US" sz="2400" dirty="0">
                <a:hlinkClick r:id="rId3"/>
              </a:rPr>
              <a:t>EU-Armenia Partnership and Cooperation agreement</a:t>
            </a:r>
            <a:endParaRPr lang="en-US" sz="2400"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830663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340769"/>
            <a:ext cx="8280920" cy="792087"/>
          </a:xfrm>
        </p:spPr>
        <p:txBody>
          <a:bodyPr/>
          <a:lstStyle/>
          <a:p>
            <a:r>
              <a:rPr lang="en-US" dirty="0"/>
              <a:t>Content</a:t>
            </a:r>
            <a:r>
              <a:rPr lang="lv-LV" dirty="0"/>
              <a:t>:</a:t>
            </a:r>
            <a:endParaRPr lang="en-US" dirty="0"/>
          </a:p>
        </p:txBody>
      </p:sp>
      <p:sp>
        <p:nvSpPr>
          <p:cNvPr id="3" name="Content Placeholder 2"/>
          <p:cNvSpPr>
            <a:spLocks noGrp="1"/>
          </p:cNvSpPr>
          <p:nvPr>
            <p:ph idx="1"/>
          </p:nvPr>
        </p:nvSpPr>
        <p:spPr>
          <a:xfrm>
            <a:off x="323528" y="1988840"/>
            <a:ext cx="8352928" cy="3744416"/>
          </a:xfrm>
        </p:spPr>
        <p:txBody>
          <a:bodyPr/>
          <a:lstStyle/>
          <a:p>
            <a:pPr lvl="0"/>
            <a:r>
              <a:rPr lang="en-US" sz="2400" dirty="0">
                <a:solidFill>
                  <a:srgbClr val="FFFFFF">
                    <a:lumMod val="65000"/>
                  </a:srgbClr>
                </a:solidFill>
              </a:rPr>
              <a:t>European Neighborhood Policy (ENP)</a:t>
            </a:r>
          </a:p>
          <a:p>
            <a:pPr lvl="0"/>
            <a:r>
              <a:rPr lang="en-US" sz="2400" dirty="0">
                <a:solidFill>
                  <a:srgbClr val="FFFFFF">
                    <a:lumMod val="65000"/>
                  </a:srgbClr>
                </a:solidFill>
              </a:rPr>
              <a:t>Eastern Partnership</a:t>
            </a:r>
          </a:p>
          <a:p>
            <a:r>
              <a:rPr lang="lv-LV" sz="2400" i="1" dirty="0">
                <a:solidFill>
                  <a:schemeClr val="bg2">
                    <a:lumMod val="60000"/>
                    <a:lumOff val="40000"/>
                  </a:schemeClr>
                </a:solidFill>
              </a:rPr>
              <a:t>EU </a:t>
            </a:r>
            <a:r>
              <a:rPr lang="en-US" sz="2400" i="1" dirty="0">
                <a:solidFill>
                  <a:schemeClr val="bg2">
                    <a:lumMod val="60000"/>
                    <a:lumOff val="40000"/>
                  </a:schemeClr>
                </a:solidFill>
              </a:rPr>
              <a:t>Acquis </a:t>
            </a:r>
            <a:r>
              <a:rPr lang="en-US" sz="2400" i="1" dirty="0" err="1">
                <a:solidFill>
                  <a:schemeClr val="bg2">
                    <a:lumMod val="60000"/>
                    <a:lumOff val="40000"/>
                  </a:schemeClr>
                </a:solidFill>
              </a:rPr>
              <a:t>Communautaire</a:t>
            </a:r>
            <a:endParaRPr lang="lv-LV" sz="2400" i="1" dirty="0">
              <a:solidFill>
                <a:schemeClr val="bg2">
                  <a:lumMod val="60000"/>
                  <a:lumOff val="40000"/>
                </a:schemeClr>
              </a:solidFill>
            </a:endParaRPr>
          </a:p>
          <a:p>
            <a:r>
              <a:rPr lang="en-US" sz="2400" dirty="0">
                <a:solidFill>
                  <a:srgbClr val="FFFFFF">
                    <a:lumMod val="65000"/>
                  </a:srgbClr>
                </a:solidFill>
              </a:rPr>
              <a:t>Free Trade Agreements</a:t>
            </a:r>
            <a:endParaRPr lang="lv-LV" sz="2400" dirty="0">
              <a:solidFill>
                <a:srgbClr val="FFFFFF">
                  <a:lumMod val="65000"/>
                </a:srgbClr>
              </a:solidFill>
            </a:endParaRPr>
          </a:p>
          <a:p>
            <a:pPr lvl="0"/>
            <a:r>
              <a:rPr lang="en-US" sz="2400" dirty="0">
                <a:solidFill>
                  <a:schemeClr val="bg2">
                    <a:lumMod val="50000"/>
                  </a:schemeClr>
                </a:solidFill>
              </a:rPr>
              <a:t>Support instruments</a:t>
            </a:r>
            <a:r>
              <a:rPr lang="lv-LV" sz="2400" dirty="0">
                <a:solidFill>
                  <a:schemeClr val="bg2">
                    <a:lumMod val="50000"/>
                  </a:schemeClr>
                </a:solidFill>
              </a:rPr>
              <a:t> </a:t>
            </a:r>
          </a:p>
          <a:p>
            <a:pPr lvl="1"/>
            <a:r>
              <a:rPr lang="en-US" sz="2000" dirty="0">
                <a:solidFill>
                  <a:schemeClr val="bg2">
                    <a:lumMod val="50000"/>
                  </a:schemeClr>
                </a:solidFill>
              </a:rPr>
              <a:t>Technical assistance</a:t>
            </a:r>
          </a:p>
          <a:p>
            <a:pPr lvl="1"/>
            <a:r>
              <a:rPr lang="en-US" sz="2000" dirty="0">
                <a:solidFill>
                  <a:schemeClr val="bg2">
                    <a:lumMod val="50000"/>
                  </a:schemeClr>
                </a:solidFill>
              </a:rPr>
              <a:t>Financial</a:t>
            </a:r>
          </a:p>
          <a:p>
            <a:pPr lvl="0"/>
            <a:r>
              <a:rPr lang="en-US" sz="2400" dirty="0">
                <a:solidFill>
                  <a:srgbClr val="FFFFFF">
                    <a:lumMod val="65000"/>
                  </a:srgbClr>
                </a:solidFill>
              </a:rPr>
              <a:t>Country case study – Armenia</a:t>
            </a:r>
          </a:p>
          <a:p>
            <a:pPr lvl="1"/>
            <a:r>
              <a:rPr lang="en-US" sz="2000" dirty="0">
                <a:solidFill>
                  <a:srgbClr val="FFFFFF">
                    <a:lumMod val="65000"/>
                  </a:srgbClr>
                </a:solidFill>
              </a:rPr>
              <a:t>EU – Armenia</a:t>
            </a:r>
          </a:p>
          <a:p>
            <a:pPr lvl="1"/>
            <a:r>
              <a:rPr lang="en-US" sz="2000" dirty="0">
                <a:solidFill>
                  <a:srgbClr val="FFFFFF">
                    <a:lumMod val="65000"/>
                  </a:srgbClr>
                </a:solidFill>
              </a:rPr>
              <a:t>Facilities for SMEs</a:t>
            </a:r>
          </a:p>
          <a:p>
            <a:pPr marL="0" indent="0">
              <a:buNone/>
            </a:pPr>
            <a:endParaRPr lang="lv-LV" sz="2400" dirty="0">
              <a:solidFill>
                <a:schemeClr val="bg1">
                  <a:lumMod val="65000"/>
                </a:schemeClr>
              </a:solidFill>
            </a:endParaRPr>
          </a:p>
          <a:p>
            <a:endParaRPr lang="lv-LV" sz="2400" dirty="0">
              <a:solidFill>
                <a:schemeClr val="bg1">
                  <a:lumMod val="65000"/>
                </a:schemeClr>
              </a:solidFill>
            </a:endParaRPr>
          </a:p>
          <a:p>
            <a:pPr marL="0" indent="0">
              <a:buNone/>
            </a:pPr>
            <a:endParaRPr lang="en-GB" sz="2400" dirty="0">
              <a:solidFill>
                <a:srgbClr val="035682"/>
              </a:solidFill>
            </a:endParaRPr>
          </a:p>
        </p:txBody>
      </p:sp>
      <p:sp>
        <p:nvSpPr>
          <p:cNvPr id="4" name="Footer Placeholder 3"/>
          <p:cNvSpPr>
            <a:spLocks noGrp="1"/>
          </p:cNvSpPr>
          <p:nvPr>
            <p:ph type="ftr" sz="quarter" idx="10"/>
          </p:nvPr>
        </p:nvSpPr>
        <p:spPr/>
        <p:txBody>
          <a:bodyPr/>
          <a:lstStyle/>
          <a:p>
            <a:pPr>
              <a:defRPr/>
            </a:pPr>
            <a:r>
              <a:rPr lang="en-GB" dirty="0"/>
              <a:t>www.east-invest.eu</a:t>
            </a:r>
          </a:p>
        </p:txBody>
      </p:sp>
    </p:spTree>
    <p:extLst>
      <p:ext uri="{BB962C8B-B14F-4D97-AF65-F5344CB8AC3E}">
        <p14:creationId xmlns:p14="http://schemas.microsoft.com/office/powerpoint/2010/main" val="2707426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556792"/>
            <a:ext cx="8280920" cy="792163"/>
          </a:xfrm>
        </p:spPr>
        <p:txBody>
          <a:bodyPr/>
          <a:lstStyle/>
          <a:p>
            <a:r>
              <a:rPr lang="en-US" dirty="0"/>
              <a:t>Support instruments</a:t>
            </a:r>
            <a:endParaRPr lang="en-US" i="1" dirty="0"/>
          </a:p>
        </p:txBody>
      </p:sp>
      <p:sp>
        <p:nvSpPr>
          <p:cNvPr id="4" name="Footer Placeholder 3"/>
          <p:cNvSpPr>
            <a:spLocks noGrp="1"/>
          </p:cNvSpPr>
          <p:nvPr>
            <p:ph type="ftr" sz="quarter" idx="10"/>
          </p:nvPr>
        </p:nvSpPr>
        <p:spPr/>
        <p:txBody>
          <a:bodyPr/>
          <a:lstStyle/>
          <a:p>
            <a:pPr>
              <a:defRPr/>
            </a:pPr>
            <a:r>
              <a:rPr lang="en-GB"/>
              <a:t>www.east-invest.eu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41793797"/>
              </p:ext>
            </p:extLst>
          </p:nvPr>
        </p:nvGraphicFramePr>
        <p:xfrm>
          <a:off x="1187624" y="1852642"/>
          <a:ext cx="612068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854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84784"/>
            <a:ext cx="8280920" cy="792163"/>
          </a:xfrm>
        </p:spPr>
        <p:txBody>
          <a:bodyPr/>
          <a:lstStyle/>
          <a:p>
            <a:r>
              <a:rPr lang="en-US" dirty="0"/>
              <a:t>Technical Assistance</a:t>
            </a:r>
            <a:r>
              <a:rPr lang="lv-LV" dirty="0"/>
              <a:t> Instruments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Policy Advice</a:t>
            </a:r>
          </a:p>
          <a:p>
            <a:pPr>
              <a:buFont typeface="Arial" panose="020B0604020202020204" pitchFamily="34" charset="0"/>
              <a:buChar char="•"/>
            </a:pPr>
            <a:r>
              <a:rPr lang="en-US" dirty="0"/>
              <a:t>Institution building</a:t>
            </a:r>
          </a:p>
          <a:p>
            <a:pPr>
              <a:buFont typeface="Arial" panose="020B0604020202020204" pitchFamily="34" charset="0"/>
              <a:buChar char="•"/>
            </a:pPr>
            <a:r>
              <a:rPr lang="en-US" dirty="0"/>
              <a:t>Business Development Services</a:t>
            </a:r>
          </a:p>
          <a:p>
            <a:pPr>
              <a:buFont typeface="Arial" panose="020B0604020202020204" pitchFamily="34" charset="0"/>
              <a:buChar char="•"/>
            </a:pPr>
            <a:r>
              <a:rPr lang="en-US" dirty="0"/>
              <a:t>Capacity Building</a:t>
            </a:r>
            <a:endParaRPr lang="lv-LV" dirty="0"/>
          </a:p>
          <a:p>
            <a:pPr>
              <a:buFont typeface="Arial" panose="020B0604020202020204" pitchFamily="34" charset="0"/>
              <a:buChar char="•"/>
            </a:pPr>
            <a:endParaRPr lang="lv-LV" dirty="0"/>
          </a:p>
          <a:p>
            <a:pPr marL="0" indent="0">
              <a:buNone/>
            </a:pPr>
            <a:r>
              <a:rPr lang="lv-LV" sz="2000" dirty="0"/>
              <a:t>  </a:t>
            </a:r>
            <a:r>
              <a:rPr lang="en-US" sz="2000" dirty="0"/>
              <a:t>For </a:t>
            </a:r>
            <a:r>
              <a:rPr lang="lv-LV" sz="2000" dirty="0"/>
              <a:t>BSO </a:t>
            </a:r>
            <a:r>
              <a:rPr lang="en-US" sz="2000" dirty="0"/>
              <a:t>and SMEs</a:t>
            </a:r>
          </a:p>
          <a:p>
            <a:pPr marL="0" indent="0">
              <a:buNone/>
            </a:pPr>
            <a:endParaRPr lang="lv-LV" dirty="0"/>
          </a:p>
          <a:p>
            <a:pPr>
              <a:buFontTx/>
              <a:buChar char="-"/>
            </a:pPr>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554602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340768"/>
            <a:ext cx="8280920" cy="1047749"/>
          </a:xfrm>
        </p:spPr>
        <p:txBody>
          <a:bodyPr/>
          <a:lstStyle/>
          <a:p>
            <a:r>
              <a:rPr lang="en-US" dirty="0"/>
              <a:t>Technical </a:t>
            </a:r>
            <a:r>
              <a:rPr lang="lv-LV" dirty="0"/>
              <a:t>A</a:t>
            </a:r>
            <a:r>
              <a:rPr lang="en-US" dirty="0" err="1"/>
              <a:t>ssistance</a:t>
            </a:r>
            <a:r>
              <a:rPr lang="en-US" dirty="0"/>
              <a:t> Instruments</a:t>
            </a:r>
            <a:r>
              <a:rPr lang="lv-LV" dirty="0"/>
              <a:t> (2)</a:t>
            </a:r>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412121"/>
              </p:ext>
            </p:extLst>
          </p:nvPr>
        </p:nvGraphicFramePr>
        <p:xfrm>
          <a:off x="0" y="1988840"/>
          <a:ext cx="4248150" cy="356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0" y="2492896"/>
            <a:ext cx="4119289" cy="2800767"/>
          </a:xfrm>
          <a:prstGeom prst="rect">
            <a:avLst/>
          </a:prstGeom>
          <a:noFill/>
        </p:spPr>
        <p:txBody>
          <a:bodyPr wrap="square" rtlCol="0">
            <a:spAutoFit/>
          </a:bodyPr>
          <a:lstStyle/>
          <a:p>
            <a:r>
              <a:rPr lang="en-US" sz="2200" dirty="0">
                <a:solidFill>
                  <a:srgbClr val="035682"/>
                </a:solidFill>
              </a:rPr>
              <a:t>Originally created as tools for approximation process of future MS to provide support to meet:</a:t>
            </a:r>
          </a:p>
          <a:p>
            <a:pPr marL="539750" indent="-269875">
              <a:buFont typeface="Arial" panose="020B0604020202020204" pitchFamily="34" charset="0"/>
              <a:buChar char="•"/>
            </a:pPr>
            <a:r>
              <a:rPr lang="en-US" sz="2200" dirty="0">
                <a:solidFill>
                  <a:srgbClr val="035682"/>
                </a:solidFill>
              </a:rPr>
              <a:t>EU norms</a:t>
            </a:r>
          </a:p>
          <a:p>
            <a:pPr marL="539750" indent="-269875">
              <a:buFont typeface="Arial" panose="020B0604020202020204" pitchFamily="34" charset="0"/>
              <a:buChar char="•"/>
            </a:pPr>
            <a:r>
              <a:rPr lang="en-US" sz="2200" dirty="0">
                <a:solidFill>
                  <a:srgbClr val="035682"/>
                </a:solidFill>
              </a:rPr>
              <a:t>EU standards</a:t>
            </a:r>
          </a:p>
          <a:p>
            <a:pPr marL="539750" indent="-269875">
              <a:buFont typeface="Arial" panose="020B0604020202020204" pitchFamily="34" charset="0"/>
              <a:buChar char="•"/>
            </a:pPr>
            <a:r>
              <a:rPr lang="en-US" sz="2200" dirty="0">
                <a:solidFill>
                  <a:srgbClr val="035682"/>
                </a:solidFill>
              </a:rPr>
              <a:t>targeted advice, and</a:t>
            </a:r>
          </a:p>
          <a:p>
            <a:pPr marL="539750" indent="-269875">
              <a:buFont typeface="Arial" panose="020B0604020202020204" pitchFamily="34" charset="0"/>
              <a:buChar char="•"/>
            </a:pPr>
            <a:r>
              <a:rPr lang="en-US" sz="2200" dirty="0">
                <a:solidFill>
                  <a:srgbClr val="035682"/>
                </a:solidFill>
              </a:rPr>
              <a:t>to support for legislative approximation</a:t>
            </a:r>
          </a:p>
        </p:txBody>
      </p:sp>
    </p:spTree>
    <p:extLst>
      <p:ext uri="{BB962C8B-B14F-4D97-AF65-F5344CB8AC3E}">
        <p14:creationId xmlns:p14="http://schemas.microsoft.com/office/powerpoint/2010/main" val="1461977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340768"/>
            <a:ext cx="8280920" cy="792163"/>
          </a:xfrm>
        </p:spPr>
        <p:txBody>
          <a:bodyPr/>
          <a:lstStyle/>
          <a:p>
            <a:r>
              <a:rPr lang="en-US" dirty="0">
                <a:hlinkClick r:id="rId3"/>
              </a:rPr>
              <a:t>Twinning</a:t>
            </a:r>
            <a:endParaRPr lang="en-US" dirty="0"/>
          </a:p>
        </p:txBody>
      </p:sp>
      <p:sp>
        <p:nvSpPr>
          <p:cNvPr id="3" name="Content Placeholder 2"/>
          <p:cNvSpPr>
            <a:spLocks noGrp="1"/>
          </p:cNvSpPr>
          <p:nvPr>
            <p:ph idx="1"/>
          </p:nvPr>
        </p:nvSpPr>
        <p:spPr>
          <a:xfrm>
            <a:off x="323528" y="2244501"/>
            <a:ext cx="8229600" cy="3560763"/>
          </a:xfrm>
        </p:spPr>
        <p:txBody>
          <a:bodyPr/>
          <a:lstStyle/>
          <a:p>
            <a:pPr>
              <a:buFont typeface="Arial" panose="020B0604020202020204" pitchFamily="34" charset="0"/>
              <a:buChar char="•"/>
            </a:pPr>
            <a:r>
              <a:rPr lang="en-US" sz="2000" dirty="0"/>
              <a:t>EU instrument for institutional cooperation between Public Administrations of EU </a:t>
            </a:r>
            <a:r>
              <a:rPr lang="lv-LV" sz="2000" dirty="0"/>
              <a:t>MS </a:t>
            </a:r>
            <a:r>
              <a:rPr lang="en-US" sz="2000" dirty="0"/>
              <a:t>and of beneficiary countries</a:t>
            </a:r>
            <a:endParaRPr lang="lv-LV" sz="2000" dirty="0"/>
          </a:p>
          <a:p>
            <a:pPr>
              <a:spcBef>
                <a:spcPts val="1200"/>
              </a:spcBef>
              <a:buFont typeface="Arial" panose="020B0604020202020204" pitchFamily="34" charset="0"/>
              <a:buChar char="•"/>
            </a:pPr>
            <a:r>
              <a:rPr lang="lv-LV" sz="2000" dirty="0"/>
              <a:t>D</a:t>
            </a:r>
            <a:r>
              <a:rPr lang="en-US" sz="2000" dirty="0" err="1"/>
              <a:t>esigned</a:t>
            </a:r>
            <a:r>
              <a:rPr lang="en-US" sz="2000" dirty="0"/>
              <a:t> in 1998 to help candidate countries of the time to acquire the necessary skills and experience to adopt, implement and enforce EU legislation</a:t>
            </a:r>
          </a:p>
          <a:p>
            <a:pPr>
              <a:spcBef>
                <a:spcPts val="1200"/>
              </a:spcBef>
              <a:buFont typeface="Arial" panose="020B0604020202020204" pitchFamily="34" charset="0"/>
              <a:buChar char="•"/>
            </a:pPr>
            <a:r>
              <a:rPr lang="en-US" sz="2000" dirty="0"/>
              <a:t>Beneficiaries include candidate countries and potential candidates to EU membership, as well as </a:t>
            </a:r>
            <a:r>
              <a:rPr lang="en-US" sz="2000" u="sng" dirty="0"/>
              <a:t>countries covered by the ENP</a:t>
            </a:r>
            <a:r>
              <a:rPr lang="lv-LV" sz="2000" u="sng" dirty="0"/>
              <a:t>:</a:t>
            </a:r>
          </a:p>
          <a:p>
            <a:pPr lvl="1">
              <a:spcBef>
                <a:spcPts val="1200"/>
              </a:spcBef>
              <a:buFont typeface="Arial" panose="020B0604020202020204" pitchFamily="34" charset="0"/>
              <a:buChar char="•"/>
            </a:pPr>
            <a:r>
              <a:rPr lang="en-US" sz="1800" dirty="0" err="1">
                <a:solidFill>
                  <a:srgbClr val="035682"/>
                </a:solidFill>
              </a:rPr>
              <a:t>ENISouth</a:t>
            </a:r>
            <a:r>
              <a:rPr lang="en-US" sz="1800" dirty="0">
                <a:solidFill>
                  <a:srgbClr val="035682"/>
                </a:solidFill>
              </a:rPr>
              <a:t>: Algeria, Egypt, Israel, Jordan, Lebanon, Morocco, Tunisia</a:t>
            </a:r>
            <a:endParaRPr lang="lv-LV" sz="1800" dirty="0">
              <a:solidFill>
                <a:srgbClr val="035682"/>
              </a:solidFill>
            </a:endParaRPr>
          </a:p>
          <a:p>
            <a:pPr lvl="1">
              <a:buFont typeface="Arial" panose="020B0604020202020204" pitchFamily="34" charset="0"/>
              <a:buChar char="•"/>
            </a:pPr>
            <a:r>
              <a:rPr lang="en-US" sz="1800" dirty="0" err="1">
                <a:solidFill>
                  <a:srgbClr val="035682"/>
                </a:solidFill>
              </a:rPr>
              <a:t>ENIEast</a:t>
            </a:r>
            <a:r>
              <a:rPr lang="en-US" sz="1800" dirty="0">
                <a:solidFill>
                  <a:srgbClr val="035682"/>
                </a:solidFill>
              </a:rPr>
              <a:t>: </a:t>
            </a:r>
            <a:r>
              <a:rPr lang="en-US" sz="1800" b="1" dirty="0">
                <a:solidFill>
                  <a:srgbClr val="035682"/>
                </a:solidFill>
              </a:rPr>
              <a:t>Armenia, Azerbaijan, Georgia, Moldova, Ukraine</a:t>
            </a:r>
            <a:endParaRPr lang="en-US" sz="1800" dirty="0">
              <a:solidFill>
                <a:srgbClr val="035682"/>
              </a:solidFill>
            </a:endParaRP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8554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lv-LV" dirty="0">
                <a:hlinkClick r:id="rId3"/>
              </a:rPr>
              <a:t>TAIEX</a:t>
            </a:r>
            <a:endParaRPr lang="en-US" dirty="0"/>
          </a:p>
        </p:txBody>
      </p:sp>
      <p:sp>
        <p:nvSpPr>
          <p:cNvPr id="3" name="Content Placeholder 2"/>
          <p:cNvSpPr>
            <a:spLocks noGrp="1"/>
          </p:cNvSpPr>
          <p:nvPr>
            <p:ph idx="1"/>
          </p:nvPr>
        </p:nvSpPr>
        <p:spPr/>
        <p:txBody>
          <a:bodyPr/>
          <a:lstStyle/>
          <a:p>
            <a:r>
              <a:rPr lang="en-US" sz="2800" dirty="0"/>
              <a:t>Supports public administrations with regard to the approximation, application and enforcement of EU legislation </a:t>
            </a:r>
          </a:p>
          <a:p>
            <a:r>
              <a:rPr lang="en-US" sz="2800" dirty="0"/>
              <a:t>Facilitates the sharing of EU best practices</a:t>
            </a:r>
          </a:p>
          <a:p>
            <a:r>
              <a:rPr lang="en-US" sz="2800" dirty="0"/>
              <a:t>Needs-driven and delivers appropriate tailor-made expertise to address issues at short notice</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714378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lv-LV" dirty="0">
                <a:hlinkClick r:id="rId3"/>
              </a:rPr>
              <a:t>TAIEX</a:t>
            </a:r>
            <a:r>
              <a:rPr lang="lv-LV" dirty="0"/>
              <a:t> </a:t>
            </a:r>
            <a:r>
              <a:rPr lang="lv-LV" dirty="0" err="1"/>
              <a:t>tools</a:t>
            </a:r>
            <a:endParaRPr lang="en-US" dirty="0"/>
          </a:p>
        </p:txBody>
      </p:sp>
      <p:sp>
        <p:nvSpPr>
          <p:cNvPr id="3" name="Content Placeholder 2"/>
          <p:cNvSpPr>
            <a:spLocks noGrp="1"/>
          </p:cNvSpPr>
          <p:nvPr>
            <p:ph idx="1"/>
          </p:nvPr>
        </p:nvSpPr>
        <p:spPr>
          <a:xfrm>
            <a:off x="323528" y="2276872"/>
            <a:ext cx="8229600" cy="3560763"/>
          </a:xfrm>
        </p:spPr>
        <p:txBody>
          <a:bodyPr/>
          <a:lstStyle/>
          <a:p>
            <a:pPr marL="269875" lvl="1" indent="-269875">
              <a:buFont typeface="Arial" panose="020B0604020202020204" pitchFamily="34" charset="0"/>
              <a:buChar char="•"/>
            </a:pPr>
            <a:r>
              <a:rPr lang="en-US" sz="2200" b="1" dirty="0">
                <a:solidFill>
                  <a:srgbClr val="035682"/>
                </a:solidFill>
              </a:rPr>
              <a:t>Workshops:</a:t>
            </a:r>
            <a:r>
              <a:rPr lang="en-US" sz="2200" dirty="0">
                <a:solidFill>
                  <a:srgbClr val="035682"/>
                </a:solidFill>
              </a:rPr>
              <a:t> EU </a:t>
            </a:r>
            <a:r>
              <a:rPr lang="lv-LV" sz="2200" dirty="0">
                <a:solidFill>
                  <a:srgbClr val="035682"/>
                </a:solidFill>
              </a:rPr>
              <a:t>MS </a:t>
            </a:r>
            <a:r>
              <a:rPr lang="en-US" sz="2200" dirty="0">
                <a:solidFill>
                  <a:srgbClr val="035682"/>
                </a:solidFill>
              </a:rPr>
              <a:t>experts present specific areas of EU legislation in workshops to a large number of beneficiary officials</a:t>
            </a:r>
          </a:p>
          <a:p>
            <a:pPr marL="269875" lvl="1" indent="-269875">
              <a:spcBef>
                <a:spcPts val="1200"/>
              </a:spcBef>
              <a:buFont typeface="Arial" panose="020B0604020202020204" pitchFamily="34" charset="0"/>
              <a:buChar char="•"/>
            </a:pPr>
            <a:r>
              <a:rPr lang="en-US" sz="2200" b="1" dirty="0">
                <a:solidFill>
                  <a:srgbClr val="035682"/>
                </a:solidFill>
              </a:rPr>
              <a:t>Expert missions:</a:t>
            </a:r>
            <a:r>
              <a:rPr lang="en-US" sz="2200" dirty="0">
                <a:solidFill>
                  <a:srgbClr val="035682"/>
                </a:solidFill>
              </a:rPr>
              <a:t> EU </a:t>
            </a:r>
            <a:r>
              <a:rPr lang="lv-LV" sz="2200" dirty="0">
                <a:solidFill>
                  <a:srgbClr val="035682"/>
                </a:solidFill>
              </a:rPr>
              <a:t>MS </a:t>
            </a:r>
            <a:r>
              <a:rPr lang="en-US" sz="2200" dirty="0">
                <a:solidFill>
                  <a:srgbClr val="035682"/>
                </a:solidFill>
              </a:rPr>
              <a:t>expert(s) are sent to the beneficiary administration to provide in-depth advice on the transposition, implementation or enforcement of a specific part of EU legislation</a:t>
            </a:r>
          </a:p>
          <a:p>
            <a:pPr marL="269875" lvl="1" indent="-269875">
              <a:spcBef>
                <a:spcPts val="1200"/>
              </a:spcBef>
              <a:buFont typeface="Arial" panose="020B0604020202020204" pitchFamily="34" charset="0"/>
              <a:buChar char="•"/>
            </a:pPr>
            <a:r>
              <a:rPr lang="en-US" sz="2200" b="1" dirty="0">
                <a:solidFill>
                  <a:srgbClr val="035682"/>
                </a:solidFill>
              </a:rPr>
              <a:t>Study visits:</a:t>
            </a:r>
            <a:r>
              <a:rPr lang="en-US" sz="2200" dirty="0">
                <a:solidFill>
                  <a:srgbClr val="035682"/>
                </a:solidFill>
              </a:rPr>
              <a:t> a group of three practitioners from a beneficiary administration take part in a study visit to an EU </a:t>
            </a:r>
            <a:r>
              <a:rPr lang="lv-LV" sz="2200" dirty="0">
                <a:solidFill>
                  <a:srgbClr val="035682"/>
                </a:solidFill>
              </a:rPr>
              <a:t>MS</a:t>
            </a:r>
            <a:r>
              <a:rPr lang="en-US" sz="2200" dirty="0">
                <a:solidFill>
                  <a:srgbClr val="035682"/>
                </a:solidFill>
              </a:rPr>
              <a:t>’s administration</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106420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en-US" dirty="0"/>
              <a:t>Financial Instruments</a:t>
            </a:r>
          </a:p>
        </p:txBody>
      </p:sp>
      <p:sp>
        <p:nvSpPr>
          <p:cNvPr id="3" name="Content Placeholder 2"/>
          <p:cNvSpPr>
            <a:spLocks noGrp="1"/>
          </p:cNvSpPr>
          <p:nvPr>
            <p:ph idx="1"/>
          </p:nvPr>
        </p:nvSpPr>
        <p:spPr>
          <a:xfrm>
            <a:off x="395535" y="2348880"/>
            <a:ext cx="8583786" cy="3560763"/>
          </a:xfrm>
        </p:spPr>
        <p:txBody>
          <a:bodyPr/>
          <a:lstStyle/>
          <a:p>
            <a:r>
              <a:rPr lang="en-US" sz="2800" dirty="0"/>
              <a:t>Lending Instruments from</a:t>
            </a:r>
          </a:p>
          <a:p>
            <a:pPr marL="363538" indent="0">
              <a:buNone/>
            </a:pPr>
            <a:r>
              <a:rPr lang="en-US" sz="2400" dirty="0"/>
              <a:t>IFI like </a:t>
            </a:r>
            <a:r>
              <a:rPr lang="en-US" sz="2400" dirty="0">
                <a:hlinkClick r:id="rId3"/>
              </a:rPr>
              <a:t>EBRD</a:t>
            </a:r>
            <a:r>
              <a:rPr lang="en-US" sz="2400" dirty="0">
                <a:hlinkClick r:id="rId4"/>
              </a:rPr>
              <a:t> </a:t>
            </a:r>
            <a:r>
              <a:rPr lang="en-US" sz="2400" dirty="0"/>
              <a:t>and </a:t>
            </a:r>
            <a:r>
              <a:rPr lang="en-US" sz="2400" dirty="0">
                <a:hlinkClick r:id="rId5"/>
              </a:rPr>
              <a:t>EIB</a:t>
            </a:r>
            <a:endParaRPr lang="en-US" sz="2400" dirty="0"/>
          </a:p>
          <a:p>
            <a:pPr lvl="1">
              <a:buFont typeface="Arial" panose="020B0604020202020204" pitchFamily="34" charset="0"/>
              <a:buChar char="•"/>
            </a:pPr>
            <a:r>
              <a:rPr lang="en-US" sz="2400" dirty="0">
                <a:solidFill>
                  <a:srgbClr val="035682"/>
                </a:solidFill>
              </a:rPr>
              <a:t>Direct Lending</a:t>
            </a:r>
          </a:p>
          <a:p>
            <a:pPr lvl="1">
              <a:buFont typeface="Arial" panose="020B0604020202020204" pitchFamily="34" charset="0"/>
              <a:buChar char="•"/>
            </a:pPr>
            <a:r>
              <a:rPr lang="en-US" sz="2400" dirty="0">
                <a:solidFill>
                  <a:srgbClr val="035682"/>
                </a:solidFill>
              </a:rPr>
              <a:t>Microfinance   </a:t>
            </a:r>
          </a:p>
          <a:p>
            <a:pPr>
              <a:spcBef>
                <a:spcPts val="1200"/>
              </a:spcBef>
            </a:pPr>
            <a:r>
              <a:rPr lang="en-US" sz="2800" dirty="0"/>
              <a:t>Securing facilities or credit guarantee Instruments </a:t>
            </a:r>
            <a:r>
              <a:rPr lang="en-US" sz="2400" dirty="0"/>
              <a:t>e.g. National Credit Guarantee Funds </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51919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02B"/>
                </a:solidFill>
                <a:hlinkClick r:id="rId3"/>
              </a:rPr>
              <a:t>ENP Action Plans</a:t>
            </a:r>
            <a:endParaRPr lang="en-US" dirty="0">
              <a:solidFill>
                <a:srgbClr val="00602B"/>
              </a:solidFill>
            </a:endParaRPr>
          </a:p>
        </p:txBody>
      </p:sp>
      <p:sp>
        <p:nvSpPr>
          <p:cNvPr id="3" name="Content Placeholder 2"/>
          <p:cNvSpPr>
            <a:spLocks noGrp="1"/>
          </p:cNvSpPr>
          <p:nvPr>
            <p:ph idx="1"/>
          </p:nvPr>
        </p:nvSpPr>
        <p:spPr/>
        <p:txBody>
          <a:bodyPr/>
          <a:lstStyle/>
          <a:p>
            <a:pPr marL="0" indent="0">
              <a:buNone/>
            </a:pPr>
            <a:r>
              <a:rPr lang="en-US" dirty="0"/>
              <a:t>Association Agendas for partner countries</a:t>
            </a:r>
          </a:p>
          <a:p>
            <a:pPr lvl="1">
              <a:buFont typeface="Arial" panose="020B0604020202020204" pitchFamily="34" charset="0"/>
              <a:buChar char="•"/>
            </a:pPr>
            <a:r>
              <a:rPr lang="en-US" dirty="0">
                <a:solidFill>
                  <a:srgbClr val="035682"/>
                </a:solidFill>
              </a:rPr>
              <a:t>set out the partner country's agenda for political and economic reforms, with short and medium-term priorities</a:t>
            </a:r>
            <a:endParaRPr lang="lv-LV" dirty="0">
              <a:solidFill>
                <a:srgbClr val="035682"/>
              </a:solidFill>
            </a:endParaRPr>
          </a:p>
          <a:p>
            <a:pPr lvl="1">
              <a:buFont typeface="Arial" panose="020B0604020202020204" pitchFamily="34" charset="0"/>
              <a:buChar char="•"/>
            </a:pPr>
            <a:r>
              <a:rPr lang="en-US" dirty="0">
                <a:solidFill>
                  <a:srgbClr val="035682"/>
                </a:solidFill>
              </a:rPr>
              <a:t>reflect the country's needs and capacities, as well as its and the EU’s interests</a:t>
            </a:r>
            <a:endParaRPr lang="lv-LV" dirty="0">
              <a:solidFill>
                <a:srgbClr val="035682"/>
              </a:solidFill>
            </a:endParaRPr>
          </a:p>
          <a:p>
            <a:pPr marL="457200" lvl="1" indent="0">
              <a:buNone/>
            </a:pPr>
            <a:r>
              <a:rPr lang="en-US" dirty="0">
                <a:solidFill>
                  <a:srgbClr val="035682"/>
                </a:solidFill>
              </a:rPr>
              <a:t>Armenia adopted </a:t>
            </a:r>
            <a:r>
              <a:rPr lang="lv-LV" dirty="0">
                <a:solidFill>
                  <a:srgbClr val="035682"/>
                </a:solidFill>
              </a:rPr>
              <a:t>it </a:t>
            </a:r>
            <a:r>
              <a:rPr lang="en-US" dirty="0">
                <a:solidFill>
                  <a:srgbClr val="035682"/>
                </a:solidFill>
              </a:rPr>
              <a:t>in 2006</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948912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en-US" dirty="0"/>
              <a:t>Financial Instruments</a:t>
            </a:r>
            <a:r>
              <a:rPr lang="lv-LV" dirty="0"/>
              <a:t> (2)</a:t>
            </a:r>
            <a:endParaRPr lang="en-US" dirty="0"/>
          </a:p>
        </p:txBody>
      </p:sp>
      <p:sp>
        <p:nvSpPr>
          <p:cNvPr id="3" name="Content Placeholder 2"/>
          <p:cNvSpPr>
            <a:spLocks noGrp="1"/>
          </p:cNvSpPr>
          <p:nvPr>
            <p:ph idx="1"/>
          </p:nvPr>
        </p:nvSpPr>
        <p:spPr>
          <a:xfrm>
            <a:off x="323528" y="2420888"/>
            <a:ext cx="8229600" cy="3560763"/>
          </a:xfrm>
        </p:spPr>
        <p:txBody>
          <a:bodyPr/>
          <a:lstStyle/>
          <a:p>
            <a:r>
              <a:rPr lang="en-US" sz="2400" dirty="0"/>
              <a:t>Equity instruments /private equity funds and venture capital funds</a:t>
            </a:r>
          </a:p>
          <a:p>
            <a:pPr lvl="1">
              <a:buFont typeface="Arial" panose="020B0604020202020204" pitchFamily="34" charset="0"/>
              <a:buChar char="•"/>
            </a:pPr>
            <a:r>
              <a:rPr lang="en-US" sz="2400" dirty="0">
                <a:solidFill>
                  <a:srgbClr val="035682"/>
                </a:solidFill>
              </a:rPr>
              <a:t>Business Angel Instruments</a:t>
            </a:r>
          </a:p>
          <a:p>
            <a:r>
              <a:rPr lang="en-US" sz="2400" dirty="0"/>
              <a:t>Leasing facilities / financing to purchase assets</a:t>
            </a:r>
          </a:p>
          <a:p>
            <a:r>
              <a:rPr lang="en-US" sz="2400" dirty="0"/>
              <a:t>Grant Schemes / funding for specific projects; usually do not need to be repaid</a:t>
            </a:r>
          </a:p>
          <a:p>
            <a:pPr lvl="1">
              <a:buFont typeface="Arial" panose="020B0604020202020204" pitchFamily="34" charset="0"/>
              <a:buChar char="•"/>
            </a:pPr>
            <a:r>
              <a:rPr lang="en-US" sz="2400" dirty="0">
                <a:solidFill>
                  <a:srgbClr val="035682"/>
                </a:solidFill>
              </a:rPr>
              <a:t>Matching grants /</a:t>
            </a:r>
            <a:r>
              <a:rPr lang="lv-LV" sz="2400" dirty="0">
                <a:solidFill>
                  <a:srgbClr val="035682"/>
                </a:solidFill>
              </a:rPr>
              <a:t> </a:t>
            </a:r>
            <a:r>
              <a:rPr lang="en-US" sz="2400" dirty="0">
                <a:solidFill>
                  <a:srgbClr val="035682"/>
                </a:solidFill>
              </a:rPr>
              <a:t>about 50% is provided by the firm’s own funds</a:t>
            </a:r>
          </a:p>
          <a:p>
            <a:pPr lvl="1"/>
            <a:endParaRPr lang="lv-LV" dirty="0"/>
          </a:p>
          <a:p>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043426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20" y="1268723"/>
            <a:ext cx="8280920" cy="792163"/>
          </a:xfrm>
        </p:spPr>
        <p:txBody>
          <a:bodyPr/>
          <a:lstStyle/>
          <a:p>
            <a:r>
              <a:rPr lang="en-US" dirty="0"/>
              <a:t>Content</a:t>
            </a:r>
          </a:p>
        </p:txBody>
      </p:sp>
      <p:sp>
        <p:nvSpPr>
          <p:cNvPr id="3" name="Content Placeholder 2"/>
          <p:cNvSpPr>
            <a:spLocks noGrp="1"/>
          </p:cNvSpPr>
          <p:nvPr>
            <p:ph idx="1"/>
          </p:nvPr>
        </p:nvSpPr>
        <p:spPr>
          <a:xfrm>
            <a:off x="323528" y="1916832"/>
            <a:ext cx="8352928" cy="3816424"/>
          </a:xfrm>
        </p:spPr>
        <p:txBody>
          <a:bodyPr/>
          <a:lstStyle/>
          <a:p>
            <a:pPr lvl="0"/>
            <a:r>
              <a:rPr lang="en-US" sz="2400" dirty="0">
                <a:solidFill>
                  <a:srgbClr val="FFFFFF">
                    <a:lumMod val="65000"/>
                  </a:srgbClr>
                </a:solidFill>
              </a:rPr>
              <a:t>European Neighborhood Policy (ENP)</a:t>
            </a:r>
          </a:p>
          <a:p>
            <a:pPr lvl="0"/>
            <a:r>
              <a:rPr lang="en-US" sz="2400" dirty="0">
                <a:solidFill>
                  <a:srgbClr val="FFFFFF">
                    <a:lumMod val="65000"/>
                  </a:srgbClr>
                </a:solidFill>
              </a:rPr>
              <a:t>Eastern Partnership</a:t>
            </a:r>
          </a:p>
          <a:p>
            <a:r>
              <a:rPr lang="lv-LV" sz="2400" i="1" dirty="0">
                <a:solidFill>
                  <a:schemeClr val="bg2">
                    <a:lumMod val="60000"/>
                    <a:lumOff val="40000"/>
                  </a:schemeClr>
                </a:solidFill>
              </a:rPr>
              <a:t>EU </a:t>
            </a:r>
            <a:r>
              <a:rPr lang="en-US" sz="2400" i="1" dirty="0">
                <a:solidFill>
                  <a:schemeClr val="bg2">
                    <a:lumMod val="60000"/>
                    <a:lumOff val="40000"/>
                  </a:schemeClr>
                </a:solidFill>
              </a:rPr>
              <a:t>Acquis </a:t>
            </a:r>
            <a:r>
              <a:rPr lang="en-US" sz="2400" i="1" dirty="0" err="1">
                <a:solidFill>
                  <a:schemeClr val="bg2">
                    <a:lumMod val="60000"/>
                    <a:lumOff val="40000"/>
                  </a:schemeClr>
                </a:solidFill>
              </a:rPr>
              <a:t>Communautaire</a:t>
            </a:r>
            <a:endParaRPr lang="lv-LV" sz="2400" i="1" dirty="0">
              <a:solidFill>
                <a:schemeClr val="bg2">
                  <a:lumMod val="60000"/>
                  <a:lumOff val="40000"/>
                </a:schemeClr>
              </a:solidFill>
            </a:endParaRPr>
          </a:p>
          <a:p>
            <a:r>
              <a:rPr lang="en-US" sz="2400" dirty="0">
                <a:solidFill>
                  <a:srgbClr val="FFFFFF">
                    <a:lumMod val="65000"/>
                  </a:srgbClr>
                </a:solidFill>
              </a:rPr>
              <a:t>Free Trade Agreements</a:t>
            </a:r>
            <a:endParaRPr lang="lv-LV" sz="2400" dirty="0">
              <a:solidFill>
                <a:srgbClr val="FFFFFF">
                  <a:lumMod val="65000"/>
                </a:srgbClr>
              </a:solidFill>
            </a:endParaRPr>
          </a:p>
          <a:p>
            <a:pPr lvl="0"/>
            <a:r>
              <a:rPr lang="en-US" sz="2400" dirty="0">
                <a:solidFill>
                  <a:srgbClr val="FFFFFF">
                    <a:lumMod val="65000"/>
                  </a:srgbClr>
                </a:solidFill>
              </a:rPr>
              <a:t>Support instruments</a:t>
            </a:r>
            <a:r>
              <a:rPr lang="lv-LV" sz="2400" dirty="0">
                <a:solidFill>
                  <a:srgbClr val="FFFFFF">
                    <a:lumMod val="65000"/>
                  </a:srgbClr>
                </a:solidFill>
              </a:rPr>
              <a:t> </a:t>
            </a:r>
          </a:p>
          <a:p>
            <a:pPr lvl="1"/>
            <a:r>
              <a:rPr lang="en-US" sz="2000" dirty="0">
                <a:solidFill>
                  <a:srgbClr val="FFFFFF">
                    <a:lumMod val="65000"/>
                  </a:srgbClr>
                </a:solidFill>
              </a:rPr>
              <a:t>Technical assistance</a:t>
            </a:r>
          </a:p>
          <a:p>
            <a:pPr lvl="1"/>
            <a:r>
              <a:rPr lang="en-US" sz="2000" dirty="0">
                <a:solidFill>
                  <a:srgbClr val="FFFFFF">
                    <a:lumMod val="65000"/>
                  </a:srgbClr>
                </a:solidFill>
              </a:rPr>
              <a:t>Financial</a:t>
            </a:r>
          </a:p>
          <a:p>
            <a:pPr lvl="0"/>
            <a:r>
              <a:rPr lang="en-US" sz="2400" dirty="0">
                <a:solidFill>
                  <a:schemeClr val="bg2">
                    <a:lumMod val="50000"/>
                  </a:schemeClr>
                </a:solidFill>
              </a:rPr>
              <a:t>Country case study – Armenia</a:t>
            </a:r>
          </a:p>
          <a:p>
            <a:pPr lvl="1"/>
            <a:r>
              <a:rPr lang="en-US" sz="2000" dirty="0">
                <a:solidFill>
                  <a:schemeClr val="bg2">
                    <a:lumMod val="50000"/>
                  </a:schemeClr>
                </a:solidFill>
              </a:rPr>
              <a:t>EU – Armenia</a:t>
            </a:r>
          </a:p>
          <a:p>
            <a:pPr lvl="1"/>
            <a:r>
              <a:rPr lang="en-US" sz="2000" dirty="0">
                <a:solidFill>
                  <a:schemeClr val="bg2">
                    <a:lumMod val="50000"/>
                  </a:schemeClr>
                </a:solidFill>
              </a:rPr>
              <a:t>Facilities for SMEs</a:t>
            </a:r>
          </a:p>
          <a:p>
            <a:pPr marL="0" indent="0">
              <a:buNone/>
            </a:pPr>
            <a:endParaRPr lang="lv-LV" sz="2400" dirty="0">
              <a:solidFill>
                <a:schemeClr val="bg2">
                  <a:lumMod val="50000"/>
                </a:schemeClr>
              </a:solidFill>
            </a:endParaRPr>
          </a:p>
          <a:p>
            <a:pPr marL="0" indent="0">
              <a:buNone/>
            </a:pPr>
            <a:endParaRPr lang="en-GB" sz="2400" dirty="0">
              <a:solidFill>
                <a:srgbClr val="035682"/>
              </a:solidFill>
            </a:endParaRPr>
          </a:p>
        </p:txBody>
      </p:sp>
      <p:sp>
        <p:nvSpPr>
          <p:cNvPr id="4" name="Footer Placeholder 3"/>
          <p:cNvSpPr>
            <a:spLocks noGrp="1"/>
          </p:cNvSpPr>
          <p:nvPr>
            <p:ph type="ftr" sz="quarter" idx="10"/>
          </p:nvPr>
        </p:nvSpPr>
        <p:spPr/>
        <p:txBody>
          <a:bodyPr/>
          <a:lstStyle/>
          <a:p>
            <a:pPr>
              <a:defRPr/>
            </a:pPr>
            <a:r>
              <a:rPr lang="en-GB" dirty="0"/>
              <a:t>www.east-invest.eu</a:t>
            </a:r>
          </a:p>
        </p:txBody>
      </p:sp>
    </p:spTree>
    <p:extLst>
      <p:ext uri="{BB962C8B-B14F-4D97-AF65-F5344CB8AC3E}">
        <p14:creationId xmlns:p14="http://schemas.microsoft.com/office/powerpoint/2010/main" val="1625357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solidFill>
                  <a:schemeClr val="bg1"/>
                </a:solidFill>
              </a:rPr>
              <a:t>www.east-invest.eu</a:t>
            </a:r>
          </a:p>
        </p:txBody>
      </p:sp>
      <p:sp>
        <p:nvSpPr>
          <p:cNvPr id="2051" name="Rectangle 2"/>
          <p:cNvSpPr>
            <a:spLocks noGrp="1" noChangeArrowheads="1"/>
          </p:cNvSpPr>
          <p:nvPr>
            <p:ph type="ctrTitle"/>
          </p:nvPr>
        </p:nvSpPr>
        <p:spPr/>
        <p:txBody>
          <a:bodyPr/>
          <a:lstStyle/>
          <a:p>
            <a:pPr eaLnBrk="1" hangingPunct="1"/>
            <a:r>
              <a:rPr lang="lv-LV" altLang="en-US" dirty="0"/>
              <a:t>+</a:t>
            </a:r>
            <a:endParaRPr lang="en-US" altLang="en-US" dirty="0"/>
          </a:p>
        </p:txBody>
      </p:sp>
      <p:sp>
        <p:nvSpPr>
          <p:cNvPr id="2052" name="Rectangle 3"/>
          <p:cNvSpPr>
            <a:spLocks noGrp="1" noChangeArrowheads="1"/>
          </p:cNvSpPr>
          <p:nvPr>
            <p:ph type="subTitle" idx="1"/>
          </p:nvPr>
        </p:nvSpPr>
        <p:spPr/>
        <p:txBody>
          <a:bodyPr/>
          <a:lstStyle/>
          <a:p>
            <a:pPr eaLnBrk="1" hangingPunct="1"/>
            <a:endParaRPr lang="en-US" altLang="en-US"/>
          </a:p>
        </p:txBody>
      </p:sp>
      <p:pic>
        <p:nvPicPr>
          <p:cNvPr id="2053" name="Picture 4" descr="EastInvest-Leaflet-fond-sansLog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65" y="-33766"/>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Text Box 5"/>
          <p:cNvSpPr txBox="1">
            <a:spLocks noChangeArrowheads="1"/>
          </p:cNvSpPr>
          <p:nvPr/>
        </p:nvSpPr>
        <p:spPr bwMode="auto">
          <a:xfrm>
            <a:off x="179388" y="6508750"/>
            <a:ext cx="8785225"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BE" altLang="en-US" sz="1200" b="1" dirty="0">
              <a:solidFill>
                <a:schemeClr val="bg1"/>
              </a:solidFill>
              <a:latin typeface="Arial Narrow" pitchFamily="34" charset="0"/>
            </a:endParaRPr>
          </a:p>
          <a:p>
            <a:pPr eaLnBrk="1" hangingPunct="1">
              <a:spcBef>
                <a:spcPct val="50000"/>
              </a:spcBef>
            </a:pPr>
            <a:endParaRPr lang="en-GB" altLang="en-US" sz="1200" b="1" dirty="0">
              <a:solidFill>
                <a:schemeClr val="bg1"/>
              </a:solidFill>
              <a:latin typeface="Arial Narrow" pitchFamily="34" charset="0"/>
            </a:endParaRPr>
          </a:p>
        </p:txBody>
      </p:sp>
      <p:pic>
        <p:nvPicPr>
          <p:cNvPr id="2056" name="Picture 8" descr="Logo UE High Resol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4665" y="332656"/>
            <a:ext cx="1085767" cy="72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9" descr="Logo EUROCHAMBRES_col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1248"/>
            <a:ext cx="2087563"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308304" y="1124744"/>
            <a:ext cx="1157775" cy="553998"/>
          </a:xfrm>
          <a:prstGeom prst="rect">
            <a:avLst/>
          </a:prstGeom>
          <a:noFill/>
        </p:spPr>
        <p:txBody>
          <a:bodyPr wrap="square" rtlCol="0">
            <a:spAutoFit/>
          </a:bodyPr>
          <a:lstStyle/>
          <a:p>
            <a:pPr algn="ctr"/>
            <a:r>
              <a:rPr lang="fr-BE" sz="1000" dirty="0">
                <a:solidFill>
                  <a:srgbClr val="035682"/>
                </a:solidFill>
              </a:rPr>
              <a:t>This </a:t>
            </a:r>
            <a:r>
              <a:rPr lang="fr-BE" sz="1000" dirty="0" err="1">
                <a:solidFill>
                  <a:srgbClr val="035682"/>
                </a:solidFill>
              </a:rPr>
              <a:t>project</a:t>
            </a:r>
            <a:r>
              <a:rPr lang="fr-BE" sz="1000" dirty="0">
                <a:solidFill>
                  <a:srgbClr val="035682"/>
                </a:solidFill>
              </a:rPr>
              <a:t> </a:t>
            </a:r>
            <a:r>
              <a:rPr lang="fr-BE" sz="1000" dirty="0" err="1">
                <a:solidFill>
                  <a:srgbClr val="035682"/>
                </a:solidFill>
              </a:rPr>
              <a:t>is</a:t>
            </a:r>
            <a:r>
              <a:rPr lang="fr-BE" sz="1000" dirty="0">
                <a:solidFill>
                  <a:srgbClr val="035682"/>
                </a:solidFill>
              </a:rPr>
              <a:t> </a:t>
            </a:r>
            <a:r>
              <a:rPr lang="fr-BE" sz="1000" dirty="0" err="1">
                <a:solidFill>
                  <a:srgbClr val="035682"/>
                </a:solidFill>
              </a:rPr>
              <a:t>funded</a:t>
            </a:r>
            <a:r>
              <a:rPr lang="fr-BE" sz="1000" dirty="0">
                <a:solidFill>
                  <a:srgbClr val="035682"/>
                </a:solidFill>
              </a:rPr>
              <a:t> by the </a:t>
            </a:r>
            <a:r>
              <a:rPr lang="fr-BE" sz="1000" dirty="0" err="1">
                <a:solidFill>
                  <a:srgbClr val="035682"/>
                </a:solidFill>
              </a:rPr>
              <a:t>European</a:t>
            </a:r>
            <a:r>
              <a:rPr lang="fr-BE" sz="1000" dirty="0">
                <a:solidFill>
                  <a:srgbClr val="035682"/>
                </a:solidFill>
              </a:rPr>
              <a:t> Union</a:t>
            </a:r>
            <a:endParaRPr lang="en-GB" sz="1000" dirty="0">
              <a:solidFill>
                <a:srgbClr val="035682"/>
              </a:solidFill>
            </a:endParaRPr>
          </a:p>
        </p:txBody>
      </p:sp>
      <p:sp>
        <p:nvSpPr>
          <p:cNvPr id="3" name="TextBox 2"/>
          <p:cNvSpPr txBox="1"/>
          <p:nvPr/>
        </p:nvSpPr>
        <p:spPr>
          <a:xfrm>
            <a:off x="624750" y="2714144"/>
            <a:ext cx="5963474" cy="707886"/>
          </a:xfrm>
          <a:prstGeom prst="rect">
            <a:avLst/>
          </a:prstGeom>
          <a:noFill/>
        </p:spPr>
        <p:txBody>
          <a:bodyPr wrap="square" rtlCol="0">
            <a:spAutoFit/>
          </a:bodyPr>
          <a:lstStyle/>
          <a:p>
            <a:r>
              <a:rPr lang="fr-BE" sz="4000" b="1" dirty="0">
                <a:solidFill>
                  <a:srgbClr val="035682"/>
                </a:solidFill>
              </a:rPr>
              <a:t> </a:t>
            </a:r>
            <a:endParaRPr lang="fr-BE" sz="3200" dirty="0">
              <a:solidFill>
                <a:srgbClr val="FFCC0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88640"/>
            <a:ext cx="4035723" cy="1440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2159" y="5661304"/>
            <a:ext cx="947793" cy="504000"/>
          </a:xfrm>
          <a:prstGeom prst="rect">
            <a:avLst/>
          </a:prstGeom>
        </p:spPr>
      </p:pic>
      <p:sp>
        <p:nvSpPr>
          <p:cNvPr id="5" name="TextBox 4"/>
          <p:cNvSpPr txBox="1"/>
          <p:nvPr/>
        </p:nvSpPr>
        <p:spPr>
          <a:xfrm>
            <a:off x="395536" y="1700808"/>
            <a:ext cx="7270398" cy="3477875"/>
          </a:xfrm>
          <a:prstGeom prst="rect">
            <a:avLst/>
          </a:prstGeom>
          <a:noFill/>
        </p:spPr>
        <p:txBody>
          <a:bodyPr wrap="square" rtlCol="0">
            <a:spAutoFit/>
          </a:bodyPr>
          <a:lstStyle/>
          <a:p>
            <a:endParaRPr lang="en-US" sz="3200" dirty="0"/>
          </a:p>
          <a:p>
            <a:r>
              <a:rPr lang="en-US" sz="5400" dirty="0">
                <a:solidFill>
                  <a:srgbClr val="035682"/>
                </a:solidFill>
              </a:rPr>
              <a:t>Case Studies</a:t>
            </a:r>
          </a:p>
          <a:p>
            <a:r>
              <a:rPr lang="lv-LV" sz="2000" dirty="0">
                <a:solidFill>
                  <a:srgbClr val="035682"/>
                </a:solidFill>
              </a:rPr>
              <a:t>ARMENIA</a:t>
            </a:r>
            <a:endParaRPr lang="en-US" sz="2000" dirty="0">
              <a:solidFill>
                <a:srgbClr val="035682"/>
              </a:solidFill>
            </a:endParaRPr>
          </a:p>
          <a:p>
            <a:endParaRPr lang="en-US" sz="5400" i="1" dirty="0">
              <a:solidFill>
                <a:srgbClr val="035682"/>
              </a:solidFill>
            </a:endParaRPr>
          </a:p>
          <a:p>
            <a:endParaRPr lang="lv-LV" sz="2000" dirty="0">
              <a:solidFill>
                <a:srgbClr val="035682"/>
              </a:solidFill>
            </a:endParaRPr>
          </a:p>
          <a:p>
            <a:endParaRPr lang="lv-LV" sz="2000" dirty="0">
              <a:solidFill>
                <a:srgbClr val="035682"/>
              </a:solidFill>
            </a:endParaRPr>
          </a:p>
          <a:p>
            <a:r>
              <a:rPr lang="en-US" sz="2000" dirty="0">
                <a:solidFill>
                  <a:srgbClr val="035682"/>
                </a:solidFill>
              </a:rPr>
              <a:t>M</a:t>
            </a:r>
            <a:r>
              <a:rPr lang="lv-LV" sz="2000" dirty="0">
                <a:solidFill>
                  <a:srgbClr val="035682"/>
                </a:solidFill>
              </a:rPr>
              <a:t>ā</a:t>
            </a:r>
            <a:r>
              <a:rPr lang="en-US" sz="2000" dirty="0" err="1">
                <a:solidFill>
                  <a:srgbClr val="035682"/>
                </a:solidFill>
              </a:rPr>
              <a:t>rcis</a:t>
            </a:r>
            <a:r>
              <a:rPr lang="en-US" sz="2000" dirty="0">
                <a:solidFill>
                  <a:srgbClr val="035682"/>
                </a:solidFill>
              </a:rPr>
              <a:t> </a:t>
            </a:r>
            <a:r>
              <a:rPr lang="en-US" sz="2000" dirty="0" err="1">
                <a:solidFill>
                  <a:srgbClr val="035682"/>
                </a:solidFill>
              </a:rPr>
              <a:t>Dzelme</a:t>
            </a:r>
            <a:r>
              <a:rPr lang="en-US" sz="2000" dirty="0">
                <a:solidFill>
                  <a:srgbClr val="035682"/>
                </a:solidFill>
              </a:rPr>
              <a:t>, LCCI</a:t>
            </a:r>
          </a:p>
        </p:txBody>
      </p:sp>
    </p:spTree>
    <p:extLst>
      <p:ext uri="{BB962C8B-B14F-4D97-AF65-F5344CB8AC3E}">
        <p14:creationId xmlns:p14="http://schemas.microsoft.com/office/powerpoint/2010/main" val="649656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280921" cy="1512167"/>
          </a:xfrm>
        </p:spPr>
        <p:txBody>
          <a:bodyPr/>
          <a:lstStyle/>
          <a:p>
            <a:r>
              <a:rPr lang="lv-LV" dirty="0" err="1">
                <a:hlinkClick r:id="rId2"/>
              </a:rPr>
              <a:t>Free</a:t>
            </a:r>
            <a:r>
              <a:rPr lang="lv-LV" dirty="0">
                <a:hlinkClick r:id="rId2"/>
              </a:rPr>
              <a:t> </a:t>
            </a:r>
            <a:r>
              <a:rPr lang="lv-LV" dirty="0" err="1">
                <a:hlinkClick r:id="rId2"/>
              </a:rPr>
              <a:t>Trade</a:t>
            </a:r>
            <a:r>
              <a:rPr lang="lv-LV" dirty="0">
                <a:hlinkClick r:id="rId2"/>
              </a:rPr>
              <a:t> </a:t>
            </a:r>
            <a:r>
              <a:rPr lang="lv-LV" dirty="0" err="1">
                <a:hlinkClick r:id="rId2"/>
              </a:rPr>
              <a:t>Agreements</a:t>
            </a:r>
            <a:endParaRPr lang="en-US" dirty="0"/>
          </a:p>
        </p:txBody>
      </p:sp>
      <p:sp>
        <p:nvSpPr>
          <p:cNvPr id="3" name="Content Placeholder 2"/>
          <p:cNvSpPr>
            <a:spLocks noGrp="1"/>
          </p:cNvSpPr>
          <p:nvPr>
            <p:ph idx="1"/>
          </p:nvPr>
        </p:nvSpPr>
        <p:spPr>
          <a:xfrm>
            <a:off x="323528" y="2244501"/>
            <a:ext cx="8229600" cy="3344739"/>
          </a:xfrm>
        </p:spPr>
        <p:txBody>
          <a:bodyPr/>
          <a:lstStyle/>
          <a:p>
            <a:r>
              <a:rPr lang="en-US" sz="2200" dirty="0"/>
              <a:t>Armenia completed negotiations on an </a:t>
            </a:r>
            <a:r>
              <a:rPr lang="en-US" sz="2200" dirty="0">
                <a:hlinkClick r:id="rId3"/>
              </a:rPr>
              <a:t>Association Agreement including DCFTA</a:t>
            </a:r>
            <a:r>
              <a:rPr lang="en-US" sz="2200" dirty="0"/>
              <a:t> in July 2013</a:t>
            </a:r>
            <a:r>
              <a:rPr lang="lv-LV" sz="2200" dirty="0"/>
              <a:t>,</a:t>
            </a:r>
            <a:r>
              <a:rPr lang="en-US" sz="2200" dirty="0"/>
              <a:t> but </a:t>
            </a:r>
            <a:r>
              <a:rPr lang="lv-LV" sz="2200" dirty="0"/>
              <a:t>it </a:t>
            </a:r>
            <a:r>
              <a:rPr lang="en-US" sz="2200" dirty="0"/>
              <a:t>has not been initialed due to intention to join </a:t>
            </a:r>
            <a:r>
              <a:rPr lang="en-US" sz="2200" dirty="0">
                <a:hlinkClick r:id="rId4"/>
              </a:rPr>
              <a:t>Eurasian Custom Union </a:t>
            </a:r>
            <a:endParaRPr lang="en-US" sz="2200" dirty="0"/>
          </a:p>
          <a:p>
            <a:r>
              <a:rPr lang="en-US" sz="2200" dirty="0"/>
              <a:t>On 12 October 2015 the Foreign Affairs Council authorized the </a:t>
            </a:r>
            <a:r>
              <a:rPr lang="lv-LV" sz="2200" dirty="0"/>
              <a:t>EC </a:t>
            </a:r>
            <a:r>
              <a:rPr lang="en-US" sz="2200" dirty="0"/>
              <a:t>and the High Representative to open negotiations on a new, legally binding and overarching agreement with Armenia, and adopted the corresponding negotiating mandate</a:t>
            </a:r>
            <a:endParaRPr lang="lv-LV" sz="2200" dirty="0"/>
          </a:p>
          <a:p>
            <a:r>
              <a:rPr lang="en-US" sz="2200" dirty="0"/>
              <a:t>The official launch of negotiations took place on 7 December 2015. The new agreement will replace the current</a:t>
            </a:r>
            <a:r>
              <a:rPr lang="lv-LV" sz="2200" dirty="0"/>
              <a:t> </a:t>
            </a:r>
            <a:r>
              <a:rPr lang="en-US" sz="2200" dirty="0">
                <a:hlinkClick r:id="rId5"/>
              </a:rPr>
              <a:t>EU-Armenia Partnership and Cooperation agreement</a:t>
            </a:r>
            <a:endParaRPr lang="en-US" sz="2200"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408191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hlinkClick r:id="rId2"/>
              </a:rPr>
              <a:t>TRADE: Import </a:t>
            </a:r>
            <a:r>
              <a:rPr lang="lv-LV" dirty="0" err="1">
                <a:hlinkClick r:id="rId2"/>
              </a:rPr>
              <a:t>into</a:t>
            </a:r>
            <a:r>
              <a:rPr lang="lv-LV" dirty="0">
                <a:hlinkClick r:id="rId2"/>
              </a:rPr>
              <a:t> </a:t>
            </a:r>
            <a:r>
              <a:rPr lang="lv-LV" dirty="0" err="1">
                <a:hlinkClick r:id="rId2"/>
              </a:rPr>
              <a:t>the</a:t>
            </a:r>
            <a:r>
              <a:rPr lang="lv-LV" dirty="0">
                <a:hlinkClick r:id="rId2"/>
              </a:rPr>
              <a:t> EU</a:t>
            </a:r>
            <a:endParaRPr lang="en-US" dirty="0"/>
          </a:p>
        </p:txBody>
      </p:sp>
      <p:sp>
        <p:nvSpPr>
          <p:cNvPr id="3" name="Content Placeholder 2"/>
          <p:cNvSpPr>
            <a:spLocks noGrp="1"/>
          </p:cNvSpPr>
          <p:nvPr>
            <p:ph idx="1"/>
          </p:nvPr>
        </p:nvSpPr>
        <p:spPr/>
        <p:txBody>
          <a:bodyPr/>
          <a:lstStyle/>
          <a:p>
            <a:r>
              <a:rPr lang="en-US" sz="2800" dirty="0">
                <a:hlinkClick r:id="rId3"/>
              </a:rPr>
              <a:t>Export Helpdesk</a:t>
            </a:r>
            <a:r>
              <a:rPr lang="en-US" sz="2800" dirty="0"/>
              <a:t> provides comprehensive information for developing countries on how to access the EU market and benefit from preferential trade agreements</a:t>
            </a:r>
          </a:p>
          <a:p>
            <a:r>
              <a:rPr lang="en-US" sz="2800" dirty="0"/>
              <a:t>The </a:t>
            </a:r>
            <a:r>
              <a:rPr lang="en-US" sz="2800" dirty="0">
                <a:hlinkClick r:id="rId4"/>
              </a:rPr>
              <a:t>EU Tariff</a:t>
            </a:r>
            <a:r>
              <a:rPr lang="en-US" sz="2800" dirty="0"/>
              <a:t> section from the Market Access Database provides information on EU tariffs and other import measures applied to a given product imported into the EU</a:t>
            </a:r>
          </a:p>
          <a:p>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3738852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Export Helpdesk</a:t>
            </a:r>
            <a:endParaRPr lang="en-US" dirty="0"/>
          </a:p>
        </p:txBody>
      </p:sp>
      <p:sp>
        <p:nvSpPr>
          <p:cNvPr id="3" name="Content Placeholder 2"/>
          <p:cNvSpPr>
            <a:spLocks noGrp="1"/>
          </p:cNvSpPr>
          <p:nvPr>
            <p:ph idx="1"/>
          </p:nvPr>
        </p:nvSpPr>
        <p:spPr/>
        <p:txBody>
          <a:bodyPr/>
          <a:lstStyle/>
          <a:p>
            <a:r>
              <a:rPr lang="en-US" dirty="0"/>
              <a:t>find the EU tariffs, requirements, preferential arrangements, quotas and statistics relating to imports from trade partner countries</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28981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EU Tariff</a:t>
            </a:r>
            <a:endParaRPr lang="en-US" dirty="0"/>
          </a:p>
        </p:txBody>
      </p:sp>
      <p:sp>
        <p:nvSpPr>
          <p:cNvPr id="3" name="Content Placeholder 2"/>
          <p:cNvSpPr>
            <a:spLocks noGrp="1"/>
          </p:cNvSpPr>
          <p:nvPr>
            <p:ph idx="1"/>
          </p:nvPr>
        </p:nvSpPr>
        <p:spPr/>
        <p:txBody>
          <a:bodyPr/>
          <a:lstStyle/>
          <a:p>
            <a:r>
              <a:rPr lang="en-US" dirty="0"/>
              <a:t>The  section from the </a:t>
            </a:r>
            <a:r>
              <a:rPr lang="en-US" dirty="0">
                <a:hlinkClick r:id="rId3"/>
              </a:rPr>
              <a:t>Market Access Database</a:t>
            </a:r>
            <a:r>
              <a:rPr lang="en-US" dirty="0"/>
              <a:t> provides information on EU tariffs and other import measures applied to a given product imported into the EU</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3077648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548680"/>
            <a:ext cx="8280920" cy="2088232"/>
          </a:xfrm>
        </p:spPr>
        <p:txBody>
          <a:bodyPr/>
          <a:lstStyle/>
          <a:p>
            <a:pPr algn="ctr"/>
            <a:r>
              <a:rPr lang="en-US" dirty="0">
                <a:hlinkClick r:id="rId3"/>
              </a:rPr>
              <a:t>Armenia, Top Trading Partners</a:t>
            </a:r>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
        <p:nvSpPr>
          <p:cNvPr id="7" name="TextBox 6"/>
          <p:cNvSpPr txBox="1"/>
          <p:nvPr/>
        </p:nvSpPr>
        <p:spPr>
          <a:xfrm>
            <a:off x="467544" y="6095037"/>
            <a:ext cx="4429482" cy="646331"/>
          </a:xfrm>
          <a:prstGeom prst="rect">
            <a:avLst/>
          </a:prstGeom>
          <a:noFill/>
        </p:spPr>
        <p:txBody>
          <a:bodyPr wrap="none" rtlCol="0">
            <a:spAutoFit/>
          </a:bodyPr>
          <a:lstStyle/>
          <a:p>
            <a:r>
              <a:rPr lang="en-US" dirty="0"/>
              <a:t>Source: EC Directorate General for Trade</a:t>
            </a:r>
          </a:p>
          <a:p>
            <a:r>
              <a:rPr lang="en-US" dirty="0"/>
              <a:t>201</a:t>
            </a:r>
            <a:r>
              <a:rPr lang="lv-LV" dirty="0"/>
              <a:t>4</a:t>
            </a:r>
            <a:r>
              <a:rPr lang="en-US" dirty="0"/>
              <a:t>, Euro million</a:t>
            </a:r>
          </a:p>
        </p:txBody>
      </p:sp>
      <p:graphicFrame>
        <p:nvGraphicFramePr>
          <p:cNvPr id="9" name="Table 8"/>
          <p:cNvGraphicFramePr>
            <a:graphicFrameLocks noGrp="1"/>
          </p:cNvGraphicFramePr>
          <p:nvPr>
            <p:extLst>
              <p:ext uri="{D42A27DB-BD31-4B8C-83A1-F6EECF244321}">
                <p14:modId xmlns:p14="http://schemas.microsoft.com/office/powerpoint/2010/main" val="336316856"/>
              </p:ext>
            </p:extLst>
          </p:nvPr>
        </p:nvGraphicFramePr>
        <p:xfrm>
          <a:off x="395537" y="1916836"/>
          <a:ext cx="8208912" cy="4060022"/>
        </p:xfrm>
        <a:graphic>
          <a:graphicData uri="http://schemas.openxmlformats.org/drawingml/2006/table">
            <a:tbl>
              <a:tblPr firstRow="1" bandRow="1">
                <a:tableStyleId>{5C22544A-7EE6-4342-B048-85BDC9FD1C3A}</a:tableStyleId>
              </a:tblPr>
              <a:tblGrid>
                <a:gridCol w="1656183">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376265">
                  <a:extLst>
                    <a:ext uri="{9D8B030D-6E8A-4147-A177-3AD203B41FA5}">
                      <a16:colId xmlns:a16="http://schemas.microsoft.com/office/drawing/2014/main" val="20003"/>
                    </a:ext>
                  </a:extLst>
                </a:gridCol>
              </a:tblGrid>
              <a:tr h="459626">
                <a:tc>
                  <a:txBody>
                    <a:bodyPr/>
                    <a:lstStyle/>
                    <a:p>
                      <a:r>
                        <a:rPr lang="en-US" noProof="0" dirty="0">
                          <a:solidFill>
                            <a:schemeClr val="bg1"/>
                          </a:solidFill>
                        </a:rPr>
                        <a:t>Partner</a:t>
                      </a:r>
                    </a:p>
                  </a:txBody>
                  <a:tcPr/>
                </a:tc>
                <a:tc>
                  <a:txBody>
                    <a:bodyPr/>
                    <a:lstStyle/>
                    <a:p>
                      <a:pPr algn="ctr"/>
                      <a:r>
                        <a:rPr lang="en-US" noProof="0" dirty="0">
                          <a:solidFill>
                            <a:schemeClr val="bg1"/>
                          </a:solidFill>
                        </a:rPr>
                        <a:t>Imports: 3,313</a:t>
                      </a:r>
                    </a:p>
                  </a:txBody>
                  <a:tcPr/>
                </a:tc>
                <a:tc>
                  <a:txBody>
                    <a:bodyPr/>
                    <a:lstStyle/>
                    <a:p>
                      <a:pPr algn="l"/>
                      <a:r>
                        <a:rPr lang="en-US" noProof="0" dirty="0">
                          <a:solidFill>
                            <a:schemeClr val="bg1"/>
                          </a:solidFill>
                        </a:rPr>
                        <a:t>Partner</a:t>
                      </a:r>
                    </a:p>
                  </a:txBody>
                  <a:tcPr/>
                </a:tc>
                <a:tc>
                  <a:txBody>
                    <a:bodyPr/>
                    <a:lstStyle/>
                    <a:p>
                      <a:pPr algn="ctr"/>
                      <a:r>
                        <a:rPr lang="en-US" noProof="0" dirty="0">
                          <a:solidFill>
                            <a:schemeClr val="bg1"/>
                          </a:solidFill>
                        </a:rPr>
                        <a:t>Exports: 1,144 </a:t>
                      </a:r>
                    </a:p>
                  </a:txBody>
                  <a:tcPr/>
                </a:tc>
                <a:extLst>
                  <a:ext uri="{0D108BD9-81ED-4DB2-BD59-A6C34878D82A}">
                    <a16:rowId xmlns:a16="http://schemas.microsoft.com/office/drawing/2014/main" val="10000"/>
                  </a:ext>
                </a:extLst>
              </a:tr>
              <a:tr h="389106">
                <a:tc>
                  <a:txBody>
                    <a:bodyPr/>
                    <a:lstStyle/>
                    <a:p>
                      <a:r>
                        <a:rPr lang="en-US" noProof="0" dirty="0">
                          <a:solidFill>
                            <a:schemeClr val="tx1"/>
                          </a:solidFill>
                        </a:rPr>
                        <a:t>EU 28</a:t>
                      </a:r>
                    </a:p>
                  </a:txBody>
                  <a:tcPr/>
                </a:tc>
                <a:tc>
                  <a:txBody>
                    <a:bodyPr/>
                    <a:lstStyle/>
                    <a:p>
                      <a:pPr algn="ctr"/>
                      <a:r>
                        <a:rPr lang="en-US" noProof="0" dirty="0">
                          <a:solidFill>
                            <a:schemeClr val="tx1"/>
                          </a:solidFill>
                        </a:rPr>
                        <a:t>856</a:t>
                      </a:r>
                    </a:p>
                  </a:txBody>
                  <a:tcPr/>
                </a:tc>
                <a:tc>
                  <a:txBody>
                    <a:bodyPr/>
                    <a:lstStyle/>
                    <a:p>
                      <a:pPr algn="l"/>
                      <a:r>
                        <a:rPr lang="en-US" noProof="0" dirty="0">
                          <a:solidFill>
                            <a:schemeClr val="tx1"/>
                          </a:solidFill>
                        </a:rPr>
                        <a:t>EU 28</a:t>
                      </a:r>
                    </a:p>
                  </a:txBody>
                  <a:tcPr/>
                </a:tc>
                <a:tc>
                  <a:txBody>
                    <a:bodyPr/>
                    <a:lstStyle/>
                    <a:p>
                      <a:pPr algn="ctr"/>
                      <a:r>
                        <a:rPr lang="en-US" noProof="0" dirty="0">
                          <a:solidFill>
                            <a:schemeClr val="tx1"/>
                          </a:solidFill>
                        </a:rPr>
                        <a:t>330</a:t>
                      </a:r>
                    </a:p>
                  </a:txBody>
                  <a:tcPr/>
                </a:tc>
                <a:extLst>
                  <a:ext uri="{0D108BD9-81ED-4DB2-BD59-A6C34878D82A}">
                    <a16:rowId xmlns:a16="http://schemas.microsoft.com/office/drawing/2014/main" val="10001"/>
                  </a:ext>
                </a:extLst>
              </a:tr>
              <a:tr h="453540">
                <a:tc>
                  <a:txBody>
                    <a:bodyPr/>
                    <a:lstStyle/>
                    <a:p>
                      <a:r>
                        <a:rPr lang="en-US" noProof="0" dirty="0">
                          <a:solidFill>
                            <a:schemeClr val="tx1"/>
                          </a:solidFill>
                        </a:rPr>
                        <a:t>Russia</a:t>
                      </a:r>
                    </a:p>
                  </a:txBody>
                  <a:tcPr/>
                </a:tc>
                <a:tc>
                  <a:txBody>
                    <a:bodyPr/>
                    <a:lstStyle/>
                    <a:p>
                      <a:pPr algn="ctr"/>
                      <a:r>
                        <a:rPr lang="en-US" noProof="0" dirty="0">
                          <a:solidFill>
                            <a:schemeClr val="tx1"/>
                          </a:solidFill>
                        </a:rPr>
                        <a:t>824</a:t>
                      </a:r>
                    </a:p>
                  </a:txBody>
                  <a:tcPr/>
                </a:tc>
                <a:tc>
                  <a:txBody>
                    <a:bodyPr/>
                    <a:lstStyle/>
                    <a:p>
                      <a:pPr algn="l"/>
                      <a:r>
                        <a:rPr lang="en-US" noProof="0" dirty="0">
                          <a:solidFill>
                            <a:schemeClr val="tx1"/>
                          </a:solidFill>
                        </a:rPr>
                        <a:t>Russia</a:t>
                      </a:r>
                    </a:p>
                  </a:txBody>
                  <a:tcPr/>
                </a:tc>
                <a:tc>
                  <a:txBody>
                    <a:bodyPr/>
                    <a:lstStyle/>
                    <a:p>
                      <a:pPr algn="ctr"/>
                      <a:r>
                        <a:rPr lang="en-US" noProof="0" dirty="0">
                          <a:solidFill>
                            <a:schemeClr val="tx1"/>
                          </a:solidFill>
                        </a:rPr>
                        <a:t>232</a:t>
                      </a:r>
                    </a:p>
                  </a:txBody>
                  <a:tcPr/>
                </a:tc>
                <a:extLst>
                  <a:ext uri="{0D108BD9-81ED-4DB2-BD59-A6C34878D82A}">
                    <a16:rowId xmlns:a16="http://schemas.microsoft.com/office/drawing/2014/main" val="10002"/>
                  </a:ext>
                </a:extLst>
              </a:tr>
              <a:tr h="459625">
                <a:tc>
                  <a:txBody>
                    <a:bodyPr/>
                    <a:lstStyle/>
                    <a:p>
                      <a:r>
                        <a:rPr lang="en-US" noProof="0" dirty="0">
                          <a:solidFill>
                            <a:schemeClr val="tx1"/>
                          </a:solidFill>
                        </a:rPr>
                        <a:t>China</a:t>
                      </a:r>
                    </a:p>
                  </a:txBody>
                  <a:tcPr>
                    <a:lnB w="12700" cap="flat" cmpd="sng" algn="ctr">
                      <a:solidFill>
                        <a:schemeClr val="tx1"/>
                      </a:solidFill>
                      <a:prstDash val="solid"/>
                      <a:round/>
                      <a:headEnd type="none" w="med" len="med"/>
                      <a:tailEnd type="none" w="med" len="med"/>
                    </a:lnB>
                  </a:tcPr>
                </a:tc>
                <a:tc>
                  <a:txBody>
                    <a:bodyPr/>
                    <a:lstStyle/>
                    <a:p>
                      <a:pPr algn="ctr"/>
                      <a:r>
                        <a:rPr lang="en-US" noProof="0" dirty="0">
                          <a:solidFill>
                            <a:schemeClr val="tx1"/>
                          </a:solidFill>
                        </a:rPr>
                        <a:t>314</a:t>
                      </a:r>
                    </a:p>
                  </a:txBody>
                  <a:tcPr>
                    <a:lnB w="12700" cap="flat" cmpd="sng" algn="ctr">
                      <a:solidFill>
                        <a:schemeClr val="tx1"/>
                      </a:solidFill>
                      <a:prstDash val="solid"/>
                      <a:round/>
                      <a:headEnd type="none" w="med" len="med"/>
                      <a:tailEnd type="none" w="med" len="med"/>
                    </a:lnB>
                  </a:tcPr>
                </a:tc>
                <a:tc>
                  <a:txBody>
                    <a:bodyPr/>
                    <a:lstStyle/>
                    <a:p>
                      <a:pPr algn="l"/>
                      <a:r>
                        <a:rPr lang="en-US" noProof="0" dirty="0">
                          <a:solidFill>
                            <a:schemeClr val="tx1"/>
                          </a:solidFill>
                        </a:rPr>
                        <a:t>China</a:t>
                      </a:r>
                    </a:p>
                  </a:txBody>
                  <a:tcPr>
                    <a:lnB w="12700" cap="flat" cmpd="sng" algn="ctr">
                      <a:solidFill>
                        <a:schemeClr val="tx1"/>
                      </a:solidFill>
                      <a:prstDash val="solid"/>
                      <a:round/>
                      <a:headEnd type="none" w="med" len="med"/>
                      <a:tailEnd type="none" w="med" len="med"/>
                    </a:lnB>
                  </a:tcPr>
                </a:tc>
                <a:tc>
                  <a:txBody>
                    <a:bodyPr/>
                    <a:lstStyle/>
                    <a:p>
                      <a:pPr algn="ctr"/>
                      <a:r>
                        <a:rPr lang="en-US" noProof="0" dirty="0">
                          <a:solidFill>
                            <a:schemeClr val="tx1"/>
                          </a:solidFill>
                        </a:rPr>
                        <a:t>129</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9625">
                <a:tc>
                  <a:txBody>
                    <a:bodyPr/>
                    <a:lstStyle/>
                    <a:p>
                      <a:r>
                        <a:rPr lang="en-US" noProof="0" dirty="0">
                          <a:solidFill>
                            <a:schemeClr val="tx1"/>
                          </a:solidFill>
                        </a:rPr>
                        <a:t>Turkey</a:t>
                      </a:r>
                    </a:p>
                  </a:txBody>
                  <a:tcPr>
                    <a:lnT w="12700" cap="flat" cmpd="sng" algn="ctr">
                      <a:solidFill>
                        <a:schemeClr val="tx1"/>
                      </a:solidFill>
                      <a:prstDash val="solid"/>
                      <a:round/>
                      <a:headEnd type="none" w="med" len="med"/>
                      <a:tailEnd type="none" w="med" len="med"/>
                    </a:lnT>
                  </a:tcPr>
                </a:tc>
                <a:tc>
                  <a:txBody>
                    <a:bodyPr/>
                    <a:lstStyle/>
                    <a:p>
                      <a:pPr algn="ctr"/>
                      <a:r>
                        <a:rPr lang="en-US" noProof="0" dirty="0">
                          <a:solidFill>
                            <a:schemeClr val="tx1"/>
                          </a:solidFill>
                        </a:rPr>
                        <a:t>175</a:t>
                      </a:r>
                    </a:p>
                  </a:txBody>
                  <a:tcPr>
                    <a:lnT w="12700" cap="flat" cmpd="sng" algn="ctr">
                      <a:solidFill>
                        <a:schemeClr val="tx1"/>
                      </a:solidFill>
                      <a:prstDash val="solid"/>
                      <a:round/>
                      <a:headEnd type="none" w="med" len="med"/>
                      <a:tailEnd type="none" w="med" len="med"/>
                    </a:lnT>
                  </a:tcPr>
                </a:tc>
                <a:tc>
                  <a:txBody>
                    <a:bodyPr/>
                    <a:lstStyle/>
                    <a:p>
                      <a:pPr algn="l"/>
                      <a:r>
                        <a:rPr lang="en-US" noProof="0" dirty="0">
                          <a:solidFill>
                            <a:schemeClr val="tx1"/>
                          </a:solidFill>
                        </a:rPr>
                        <a:t>Canada</a:t>
                      </a:r>
                    </a:p>
                  </a:txBody>
                  <a:tcPr>
                    <a:lnT w="12700" cap="flat" cmpd="sng" algn="ctr">
                      <a:solidFill>
                        <a:schemeClr val="tx1"/>
                      </a:solidFill>
                      <a:prstDash val="solid"/>
                      <a:round/>
                      <a:headEnd type="none" w="med" len="med"/>
                      <a:tailEnd type="none" w="med" len="med"/>
                    </a:lnT>
                  </a:tcPr>
                </a:tc>
                <a:tc>
                  <a:txBody>
                    <a:bodyPr/>
                    <a:lstStyle/>
                    <a:p>
                      <a:pPr algn="ctr"/>
                      <a:r>
                        <a:rPr lang="en-US" noProof="0" dirty="0">
                          <a:solidFill>
                            <a:schemeClr val="tx1"/>
                          </a:solidFill>
                        </a:rPr>
                        <a:t>70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459625">
                <a:tc>
                  <a:txBody>
                    <a:bodyPr/>
                    <a:lstStyle/>
                    <a:p>
                      <a:r>
                        <a:rPr lang="en-US" noProof="0" dirty="0">
                          <a:solidFill>
                            <a:schemeClr val="tx1"/>
                          </a:solidFill>
                        </a:rPr>
                        <a:t>Iran</a:t>
                      </a:r>
                    </a:p>
                  </a:txBody>
                  <a:tcPr/>
                </a:tc>
                <a:tc>
                  <a:txBody>
                    <a:bodyPr/>
                    <a:lstStyle/>
                    <a:p>
                      <a:pPr algn="ctr"/>
                      <a:r>
                        <a:rPr lang="en-US" noProof="0" dirty="0">
                          <a:solidFill>
                            <a:schemeClr val="tx1"/>
                          </a:solidFill>
                        </a:rPr>
                        <a:t>155</a:t>
                      </a:r>
                    </a:p>
                  </a:txBody>
                  <a:tcPr/>
                </a:tc>
                <a:tc>
                  <a:txBody>
                    <a:bodyPr/>
                    <a:lstStyle/>
                    <a:p>
                      <a:pPr algn="l"/>
                      <a:r>
                        <a:rPr lang="en-US" noProof="0" dirty="0">
                          <a:solidFill>
                            <a:schemeClr val="tx1"/>
                          </a:solidFill>
                        </a:rPr>
                        <a:t>USA</a:t>
                      </a:r>
                    </a:p>
                  </a:txBody>
                  <a:tcPr/>
                </a:tc>
                <a:tc>
                  <a:txBody>
                    <a:bodyPr/>
                    <a:lstStyle/>
                    <a:p>
                      <a:pPr algn="ctr"/>
                      <a:r>
                        <a:rPr lang="en-US" noProof="0" dirty="0">
                          <a:solidFill>
                            <a:schemeClr val="tx1"/>
                          </a:solidFill>
                        </a:rPr>
                        <a:t>66</a:t>
                      </a:r>
                    </a:p>
                  </a:txBody>
                  <a:tcPr/>
                </a:tc>
                <a:extLst>
                  <a:ext uri="{0D108BD9-81ED-4DB2-BD59-A6C34878D82A}">
                    <a16:rowId xmlns:a16="http://schemas.microsoft.com/office/drawing/2014/main" val="10005"/>
                  </a:ext>
                </a:extLst>
              </a:tr>
              <a:tr h="459625">
                <a:tc>
                  <a:txBody>
                    <a:bodyPr/>
                    <a:lstStyle/>
                    <a:p>
                      <a:r>
                        <a:rPr lang="en-US" noProof="0" dirty="0">
                          <a:solidFill>
                            <a:schemeClr val="tx1"/>
                          </a:solidFill>
                        </a:rPr>
                        <a:t>Ukraine</a:t>
                      </a:r>
                    </a:p>
                  </a:txBody>
                  <a:tcPr/>
                </a:tc>
                <a:tc>
                  <a:txBody>
                    <a:bodyPr/>
                    <a:lstStyle/>
                    <a:p>
                      <a:pPr algn="ctr"/>
                      <a:r>
                        <a:rPr lang="en-US" noProof="0" dirty="0">
                          <a:solidFill>
                            <a:schemeClr val="tx1"/>
                          </a:solidFill>
                        </a:rPr>
                        <a:t>152</a:t>
                      </a:r>
                    </a:p>
                  </a:txBody>
                  <a:tcPr/>
                </a:tc>
                <a:tc>
                  <a:txBody>
                    <a:bodyPr/>
                    <a:lstStyle/>
                    <a:p>
                      <a:pPr algn="l"/>
                      <a:r>
                        <a:rPr lang="en-US" noProof="0" dirty="0">
                          <a:solidFill>
                            <a:schemeClr val="tx1"/>
                          </a:solidFill>
                        </a:rPr>
                        <a:t>Iran</a:t>
                      </a:r>
                    </a:p>
                  </a:txBody>
                  <a:tcPr/>
                </a:tc>
                <a:tc>
                  <a:txBody>
                    <a:bodyPr/>
                    <a:lstStyle/>
                    <a:p>
                      <a:pPr algn="ctr"/>
                      <a:r>
                        <a:rPr lang="en-US" noProof="0" dirty="0">
                          <a:solidFill>
                            <a:schemeClr val="tx1"/>
                          </a:solidFill>
                        </a:rPr>
                        <a:t>64</a:t>
                      </a:r>
                    </a:p>
                  </a:txBody>
                  <a:tcPr/>
                </a:tc>
                <a:extLst>
                  <a:ext uri="{0D108BD9-81ED-4DB2-BD59-A6C34878D82A}">
                    <a16:rowId xmlns:a16="http://schemas.microsoft.com/office/drawing/2014/main" val="10006"/>
                  </a:ext>
                </a:extLst>
              </a:tr>
              <a:tr h="459625">
                <a:tc>
                  <a:txBody>
                    <a:bodyPr/>
                    <a:lstStyle/>
                    <a:p>
                      <a:r>
                        <a:rPr lang="en-US" noProof="0" dirty="0">
                          <a:solidFill>
                            <a:schemeClr val="tx1"/>
                          </a:solidFill>
                        </a:rPr>
                        <a:t>Switzerland</a:t>
                      </a:r>
                    </a:p>
                  </a:txBody>
                  <a:tcPr/>
                </a:tc>
                <a:tc>
                  <a:txBody>
                    <a:bodyPr/>
                    <a:lstStyle/>
                    <a:p>
                      <a:pPr algn="ctr"/>
                      <a:r>
                        <a:rPr lang="en-US" noProof="0" dirty="0">
                          <a:solidFill>
                            <a:schemeClr val="tx1"/>
                          </a:solidFill>
                        </a:rPr>
                        <a:t>110</a:t>
                      </a:r>
                    </a:p>
                  </a:txBody>
                  <a:tcPr/>
                </a:tc>
                <a:tc>
                  <a:txBody>
                    <a:bodyPr/>
                    <a:lstStyle/>
                    <a:p>
                      <a:pPr algn="l"/>
                      <a:r>
                        <a:rPr lang="en-US" noProof="0" dirty="0">
                          <a:solidFill>
                            <a:schemeClr val="tx1"/>
                          </a:solidFill>
                        </a:rPr>
                        <a:t>Georgia</a:t>
                      </a:r>
                    </a:p>
                  </a:txBody>
                  <a:tcPr/>
                </a:tc>
                <a:tc>
                  <a:txBody>
                    <a:bodyPr/>
                    <a:lstStyle/>
                    <a:p>
                      <a:pPr algn="ctr"/>
                      <a:r>
                        <a:rPr lang="en-US" noProof="0" dirty="0">
                          <a:solidFill>
                            <a:schemeClr val="tx1"/>
                          </a:solidFill>
                        </a:rPr>
                        <a:t>63</a:t>
                      </a:r>
                    </a:p>
                  </a:txBody>
                  <a:tcPr/>
                </a:tc>
                <a:extLst>
                  <a:ext uri="{0D108BD9-81ED-4DB2-BD59-A6C34878D82A}">
                    <a16:rowId xmlns:a16="http://schemas.microsoft.com/office/drawing/2014/main" val="10007"/>
                  </a:ext>
                </a:extLst>
              </a:tr>
              <a:tr h="459625">
                <a:tc>
                  <a:txBody>
                    <a:bodyPr/>
                    <a:lstStyle/>
                    <a:p>
                      <a:r>
                        <a:rPr lang="en-US" noProof="0" dirty="0">
                          <a:solidFill>
                            <a:schemeClr val="tx1"/>
                          </a:solidFill>
                        </a:rPr>
                        <a:t>USA</a:t>
                      </a:r>
                    </a:p>
                  </a:txBody>
                  <a:tcPr/>
                </a:tc>
                <a:tc>
                  <a:txBody>
                    <a:bodyPr/>
                    <a:lstStyle/>
                    <a:p>
                      <a:pPr algn="ctr"/>
                      <a:r>
                        <a:rPr lang="en-US" noProof="0" dirty="0">
                          <a:solidFill>
                            <a:schemeClr val="tx1"/>
                          </a:solidFill>
                        </a:rPr>
                        <a:t>101</a:t>
                      </a:r>
                    </a:p>
                  </a:txBody>
                  <a:tcPr/>
                </a:tc>
                <a:tc>
                  <a:txBody>
                    <a:bodyPr/>
                    <a:lstStyle/>
                    <a:p>
                      <a:pPr algn="l"/>
                      <a:r>
                        <a:rPr lang="en-US" noProof="0" dirty="0">
                          <a:solidFill>
                            <a:schemeClr val="tx1"/>
                          </a:solidFill>
                        </a:rPr>
                        <a:t>Iraq</a:t>
                      </a:r>
                    </a:p>
                  </a:txBody>
                  <a:tcPr/>
                </a:tc>
                <a:tc>
                  <a:txBody>
                    <a:bodyPr/>
                    <a:lstStyle/>
                    <a:p>
                      <a:pPr algn="ctr"/>
                      <a:r>
                        <a:rPr lang="en-US" noProof="0" dirty="0">
                          <a:solidFill>
                            <a:schemeClr val="tx1"/>
                          </a:solidFill>
                        </a:rPr>
                        <a:t>61</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76173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EU</a:t>
            </a:r>
            <a:r>
              <a:rPr lang="lv-LV" dirty="0"/>
              <a:t> </a:t>
            </a:r>
            <a:r>
              <a:rPr lang="en-US" dirty="0"/>
              <a:t>-</a:t>
            </a:r>
            <a:r>
              <a:rPr lang="lv-LV" dirty="0"/>
              <a:t> </a:t>
            </a:r>
            <a:r>
              <a:rPr lang="en-US" dirty="0"/>
              <a:t>Armenia Trading</a:t>
            </a:r>
          </a:p>
        </p:txBody>
      </p:sp>
      <p:sp>
        <p:nvSpPr>
          <p:cNvPr id="3" name="Content Placeholder 2"/>
          <p:cNvSpPr>
            <a:spLocks noGrp="1"/>
          </p:cNvSpPr>
          <p:nvPr>
            <p:ph idx="1"/>
          </p:nvPr>
        </p:nvSpPr>
        <p:spPr/>
        <p:txBody>
          <a:bodyPr/>
          <a:lstStyle/>
          <a:p>
            <a:r>
              <a:rPr lang="en-US" sz="2400" dirty="0"/>
              <a:t>EU is main trading partner 27% of total</a:t>
            </a:r>
          </a:p>
          <a:p>
            <a:r>
              <a:rPr lang="en-US" sz="2400" dirty="0"/>
              <a:t>EU is the biggest export and import market: 28.8% and 25.8%*</a:t>
            </a:r>
          </a:p>
          <a:p>
            <a:r>
              <a:rPr lang="en-US" sz="2400" dirty="0"/>
              <a:t>EU imports manufactured goods, crude materials, miscellaneous manufactured articles, beverage and tobacco</a:t>
            </a:r>
          </a:p>
          <a:p>
            <a:r>
              <a:rPr lang="en-US" sz="2400" dirty="0"/>
              <a:t>EU exports machinery and transport equipment, manufactured goods, miscellaneous articles and chemicals</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687223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072544"/>
            <a:ext cx="8280920" cy="924408"/>
          </a:xfrm>
        </p:spPr>
        <p:txBody>
          <a:bodyPr/>
          <a:lstStyle/>
          <a:p>
            <a:pPr algn="ctr"/>
            <a:r>
              <a:rPr lang="en-US" dirty="0"/>
              <a:t>EU Trade in Goods with </a:t>
            </a:r>
            <a:r>
              <a:rPr lang="lv-LV" dirty="0" err="1"/>
              <a:t>Armenia</a:t>
            </a:r>
            <a:r>
              <a:rPr lang="en-US" dirty="0"/>
              <a:t> </a:t>
            </a:r>
            <a:br>
              <a:rPr lang="en-US" dirty="0"/>
            </a:br>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
        <p:nvSpPr>
          <p:cNvPr id="7" name="TextBox 6"/>
          <p:cNvSpPr txBox="1"/>
          <p:nvPr/>
        </p:nvSpPr>
        <p:spPr>
          <a:xfrm>
            <a:off x="467544" y="5661248"/>
            <a:ext cx="4429482" cy="646331"/>
          </a:xfrm>
          <a:prstGeom prst="rect">
            <a:avLst/>
          </a:prstGeom>
          <a:noFill/>
        </p:spPr>
        <p:txBody>
          <a:bodyPr wrap="none" rtlCol="0">
            <a:spAutoFit/>
          </a:bodyPr>
          <a:lstStyle/>
          <a:p>
            <a:r>
              <a:rPr lang="en-US" dirty="0"/>
              <a:t>Source: EC Directorate General for Trade</a:t>
            </a:r>
          </a:p>
          <a:p>
            <a:r>
              <a:rPr lang="en-US" dirty="0"/>
              <a:t>2015, Euro million</a:t>
            </a:r>
          </a:p>
        </p:txBody>
      </p:sp>
      <p:graphicFrame>
        <p:nvGraphicFramePr>
          <p:cNvPr id="9" name="Table 8"/>
          <p:cNvGraphicFramePr>
            <a:graphicFrameLocks noGrp="1"/>
          </p:cNvGraphicFramePr>
          <p:nvPr>
            <p:extLst>
              <p:ext uri="{D42A27DB-BD31-4B8C-83A1-F6EECF244321}">
                <p14:modId xmlns:p14="http://schemas.microsoft.com/office/powerpoint/2010/main" val="530720902"/>
              </p:ext>
            </p:extLst>
          </p:nvPr>
        </p:nvGraphicFramePr>
        <p:xfrm>
          <a:off x="395537" y="2996952"/>
          <a:ext cx="8208912" cy="2130084"/>
        </p:xfrm>
        <a:graphic>
          <a:graphicData uri="http://schemas.openxmlformats.org/drawingml/2006/table">
            <a:tbl>
              <a:tblPr firstRow="1" bandRow="1">
                <a:tableStyleId>{5C22544A-7EE6-4342-B048-85BDC9FD1C3A}</a:tableStyleId>
              </a:tblPr>
              <a:tblGrid>
                <a:gridCol w="2662350">
                  <a:extLst>
                    <a:ext uri="{9D8B030D-6E8A-4147-A177-3AD203B41FA5}">
                      <a16:colId xmlns:a16="http://schemas.microsoft.com/office/drawing/2014/main" val="20000"/>
                    </a:ext>
                  </a:extLst>
                </a:gridCol>
                <a:gridCol w="1922808">
                  <a:extLst>
                    <a:ext uri="{9D8B030D-6E8A-4147-A177-3AD203B41FA5}">
                      <a16:colId xmlns:a16="http://schemas.microsoft.com/office/drawing/2014/main" val="20001"/>
                    </a:ext>
                  </a:extLst>
                </a:gridCol>
                <a:gridCol w="1848854">
                  <a:extLst>
                    <a:ext uri="{9D8B030D-6E8A-4147-A177-3AD203B41FA5}">
                      <a16:colId xmlns:a16="http://schemas.microsoft.com/office/drawing/2014/main" val="20002"/>
                    </a:ext>
                  </a:extLst>
                </a:gridCol>
                <a:gridCol w="1774900">
                  <a:extLst>
                    <a:ext uri="{9D8B030D-6E8A-4147-A177-3AD203B41FA5}">
                      <a16:colId xmlns:a16="http://schemas.microsoft.com/office/drawing/2014/main" val="20003"/>
                    </a:ext>
                  </a:extLst>
                </a:gridCol>
              </a:tblGrid>
              <a:tr h="524982">
                <a:tc>
                  <a:txBody>
                    <a:bodyPr/>
                    <a:lstStyle/>
                    <a:p>
                      <a:r>
                        <a:rPr lang="en-US" noProof="0" dirty="0">
                          <a:solidFill>
                            <a:schemeClr val="bg1"/>
                          </a:solidFill>
                        </a:rPr>
                        <a:t>Total</a:t>
                      </a:r>
                    </a:p>
                  </a:txBody>
                  <a:tcPr/>
                </a:tc>
                <a:tc>
                  <a:txBody>
                    <a:bodyPr/>
                    <a:lstStyle/>
                    <a:p>
                      <a:pPr algn="r"/>
                      <a:r>
                        <a:rPr lang="en-US" noProof="0" dirty="0">
                          <a:solidFill>
                            <a:schemeClr val="bg1"/>
                          </a:solidFill>
                        </a:rPr>
                        <a:t>Export: </a:t>
                      </a:r>
                      <a:r>
                        <a:rPr lang="lv-LV" noProof="0" dirty="0">
                          <a:solidFill>
                            <a:schemeClr val="bg1"/>
                          </a:solidFill>
                        </a:rPr>
                        <a:t>631</a:t>
                      </a:r>
                      <a:endParaRPr lang="en-US" noProof="0" dirty="0">
                        <a:solidFill>
                          <a:schemeClr val="bg1"/>
                        </a:solidFill>
                      </a:endParaRPr>
                    </a:p>
                  </a:txBody>
                  <a:tcPr/>
                </a:tc>
                <a:tc>
                  <a:txBody>
                    <a:bodyPr/>
                    <a:lstStyle/>
                    <a:p>
                      <a:pPr algn="r"/>
                      <a:r>
                        <a:rPr lang="en-US" noProof="0" dirty="0">
                          <a:solidFill>
                            <a:schemeClr val="bg1"/>
                          </a:solidFill>
                        </a:rPr>
                        <a:t>Import: </a:t>
                      </a:r>
                      <a:r>
                        <a:rPr lang="lv-LV" noProof="0" dirty="0">
                          <a:solidFill>
                            <a:schemeClr val="bg1"/>
                          </a:solidFill>
                        </a:rPr>
                        <a:t>309</a:t>
                      </a:r>
                      <a:endParaRPr lang="en-US" noProof="0" dirty="0">
                        <a:solidFill>
                          <a:schemeClr val="bg1"/>
                        </a:solidFill>
                      </a:endParaRPr>
                    </a:p>
                  </a:txBody>
                  <a:tcPr/>
                </a:tc>
                <a:tc>
                  <a:txBody>
                    <a:bodyPr/>
                    <a:lstStyle/>
                    <a:p>
                      <a:pPr algn="r"/>
                      <a:r>
                        <a:rPr lang="en-US" noProof="0" dirty="0">
                          <a:solidFill>
                            <a:schemeClr val="bg1"/>
                          </a:solidFill>
                        </a:rPr>
                        <a:t>Balance </a:t>
                      </a:r>
                      <a:r>
                        <a:rPr lang="lv-LV" noProof="0" dirty="0">
                          <a:solidFill>
                            <a:schemeClr val="bg1"/>
                          </a:solidFill>
                        </a:rPr>
                        <a:t>322</a:t>
                      </a:r>
                      <a:endParaRPr lang="en-US" noProof="0" dirty="0">
                        <a:solidFill>
                          <a:schemeClr val="bg1"/>
                        </a:solidFill>
                      </a:endParaRPr>
                    </a:p>
                  </a:txBody>
                  <a:tcPr/>
                </a:tc>
                <a:extLst>
                  <a:ext uri="{0D108BD9-81ED-4DB2-BD59-A6C34878D82A}">
                    <a16:rowId xmlns:a16="http://schemas.microsoft.com/office/drawing/2014/main" val="10000"/>
                  </a:ext>
                </a:extLst>
              </a:tr>
              <a:tr h="555138">
                <a:tc>
                  <a:txBody>
                    <a:bodyPr/>
                    <a:lstStyle/>
                    <a:p>
                      <a:r>
                        <a:rPr lang="en-US" noProof="0" dirty="0">
                          <a:solidFill>
                            <a:schemeClr val="tx1"/>
                          </a:solidFill>
                        </a:rPr>
                        <a:t>Agricultural</a:t>
                      </a:r>
                      <a:r>
                        <a:rPr lang="en-US" baseline="0" noProof="0" dirty="0">
                          <a:solidFill>
                            <a:schemeClr val="tx1"/>
                          </a:solidFill>
                        </a:rPr>
                        <a:t> Products</a:t>
                      </a:r>
                      <a:endParaRPr lang="en-US" noProof="0" dirty="0">
                        <a:solidFill>
                          <a:schemeClr val="tx1"/>
                        </a:solidFill>
                      </a:endParaRPr>
                    </a:p>
                  </a:txBody>
                  <a:tcPr/>
                </a:tc>
                <a:tc>
                  <a:txBody>
                    <a:bodyPr/>
                    <a:lstStyle/>
                    <a:p>
                      <a:pPr algn="r"/>
                      <a:r>
                        <a:rPr lang="lv-LV" noProof="0" dirty="0">
                          <a:solidFill>
                            <a:schemeClr val="tx1"/>
                          </a:solidFill>
                        </a:rPr>
                        <a:t>88</a:t>
                      </a:r>
                      <a:endParaRPr lang="en-US" noProof="0" dirty="0">
                        <a:solidFill>
                          <a:schemeClr val="tx1"/>
                        </a:solidFill>
                      </a:endParaRPr>
                    </a:p>
                  </a:txBody>
                  <a:tcPr/>
                </a:tc>
                <a:tc>
                  <a:txBody>
                    <a:bodyPr/>
                    <a:lstStyle/>
                    <a:p>
                      <a:pPr algn="r"/>
                      <a:r>
                        <a:rPr lang="lv-LV" noProof="0" dirty="0">
                          <a:solidFill>
                            <a:schemeClr val="tx1"/>
                          </a:solidFill>
                        </a:rPr>
                        <a:t>8</a:t>
                      </a:r>
                      <a:endParaRPr lang="en-US" noProof="0" dirty="0">
                        <a:solidFill>
                          <a:schemeClr val="tx1"/>
                        </a:solidFill>
                      </a:endParaRPr>
                    </a:p>
                  </a:txBody>
                  <a:tcPr/>
                </a:tc>
                <a:tc>
                  <a:txBody>
                    <a:bodyPr/>
                    <a:lstStyle/>
                    <a:p>
                      <a:pPr algn="r"/>
                      <a:r>
                        <a:rPr lang="lv-LV" noProof="0" dirty="0">
                          <a:solidFill>
                            <a:schemeClr val="tx1"/>
                          </a:solidFill>
                        </a:rPr>
                        <a:t>80</a:t>
                      </a:r>
                      <a:endParaRPr lang="en-US" noProof="0" dirty="0">
                        <a:solidFill>
                          <a:schemeClr val="tx1"/>
                        </a:solidFill>
                      </a:endParaRPr>
                    </a:p>
                  </a:txBody>
                  <a:tcPr/>
                </a:tc>
                <a:extLst>
                  <a:ext uri="{0D108BD9-81ED-4DB2-BD59-A6C34878D82A}">
                    <a16:rowId xmlns:a16="http://schemas.microsoft.com/office/drawing/2014/main" val="10001"/>
                  </a:ext>
                </a:extLst>
              </a:tr>
              <a:tr h="524982">
                <a:tc>
                  <a:txBody>
                    <a:bodyPr/>
                    <a:lstStyle/>
                    <a:p>
                      <a:r>
                        <a:rPr lang="en-US" noProof="0" dirty="0">
                          <a:solidFill>
                            <a:schemeClr val="tx1"/>
                          </a:solidFill>
                        </a:rPr>
                        <a:t>Fishery Products</a:t>
                      </a:r>
                    </a:p>
                  </a:txBody>
                  <a:tcPr/>
                </a:tc>
                <a:tc>
                  <a:txBody>
                    <a:bodyPr/>
                    <a:lstStyle/>
                    <a:p>
                      <a:pPr algn="r"/>
                      <a:r>
                        <a:rPr lang="lv-LV" noProof="0" dirty="0">
                          <a:solidFill>
                            <a:schemeClr val="tx1"/>
                          </a:solidFill>
                        </a:rPr>
                        <a:t>2</a:t>
                      </a:r>
                      <a:endParaRPr lang="en-US" noProof="0" dirty="0">
                        <a:solidFill>
                          <a:schemeClr val="tx1"/>
                        </a:solidFill>
                      </a:endParaRPr>
                    </a:p>
                  </a:txBody>
                  <a:tcPr/>
                </a:tc>
                <a:tc>
                  <a:txBody>
                    <a:bodyPr/>
                    <a:lstStyle/>
                    <a:p>
                      <a:pPr algn="r"/>
                      <a:r>
                        <a:rPr lang="lv-LV" noProof="0" dirty="0">
                          <a:solidFill>
                            <a:schemeClr val="tx1"/>
                          </a:solidFill>
                        </a:rPr>
                        <a:t>1</a:t>
                      </a:r>
                      <a:endParaRPr lang="en-US" noProof="0" dirty="0">
                        <a:solidFill>
                          <a:schemeClr val="tx1"/>
                        </a:solidFill>
                      </a:endParaRPr>
                    </a:p>
                  </a:txBody>
                  <a:tcPr/>
                </a:tc>
                <a:tc>
                  <a:txBody>
                    <a:bodyPr/>
                    <a:lstStyle/>
                    <a:p>
                      <a:pPr algn="r"/>
                      <a:r>
                        <a:rPr lang="lv-LV" noProof="0" dirty="0">
                          <a:solidFill>
                            <a:schemeClr val="tx1"/>
                          </a:solidFill>
                        </a:rPr>
                        <a:t>1</a:t>
                      </a:r>
                      <a:endParaRPr lang="en-US" noProof="0" dirty="0">
                        <a:solidFill>
                          <a:schemeClr val="tx1"/>
                        </a:solidFill>
                      </a:endParaRPr>
                    </a:p>
                  </a:txBody>
                  <a:tcPr/>
                </a:tc>
                <a:extLst>
                  <a:ext uri="{0D108BD9-81ED-4DB2-BD59-A6C34878D82A}">
                    <a16:rowId xmlns:a16="http://schemas.microsoft.com/office/drawing/2014/main" val="10002"/>
                  </a:ext>
                </a:extLst>
              </a:tr>
              <a:tr h="524982">
                <a:tc>
                  <a:txBody>
                    <a:bodyPr/>
                    <a:lstStyle/>
                    <a:p>
                      <a:r>
                        <a:rPr lang="en-US" noProof="0" dirty="0">
                          <a:solidFill>
                            <a:schemeClr val="tx1"/>
                          </a:solidFill>
                        </a:rPr>
                        <a:t>Industrial</a:t>
                      </a:r>
                      <a:r>
                        <a:rPr lang="en-US" baseline="0" noProof="0" dirty="0">
                          <a:solidFill>
                            <a:schemeClr val="tx1"/>
                          </a:solidFill>
                        </a:rPr>
                        <a:t> Products</a:t>
                      </a:r>
                      <a:endParaRPr lang="en-US" noProof="0" dirty="0">
                        <a:solidFill>
                          <a:schemeClr val="tx1"/>
                        </a:solidFill>
                      </a:endParaRPr>
                    </a:p>
                  </a:txBody>
                  <a:tcPr/>
                </a:tc>
                <a:tc>
                  <a:txBody>
                    <a:bodyPr/>
                    <a:lstStyle/>
                    <a:p>
                      <a:pPr algn="r"/>
                      <a:r>
                        <a:rPr lang="lv-LV" noProof="0" dirty="0">
                          <a:solidFill>
                            <a:schemeClr val="tx1"/>
                          </a:solidFill>
                        </a:rPr>
                        <a:t>542</a:t>
                      </a:r>
                      <a:endParaRPr lang="en-US" noProof="0" dirty="0">
                        <a:solidFill>
                          <a:schemeClr val="tx1"/>
                        </a:solidFill>
                      </a:endParaRPr>
                    </a:p>
                  </a:txBody>
                  <a:tcPr/>
                </a:tc>
                <a:tc>
                  <a:txBody>
                    <a:bodyPr/>
                    <a:lstStyle/>
                    <a:p>
                      <a:pPr algn="r"/>
                      <a:r>
                        <a:rPr lang="lv-LV" noProof="0" dirty="0">
                          <a:solidFill>
                            <a:schemeClr val="tx1"/>
                          </a:solidFill>
                        </a:rPr>
                        <a:t>300</a:t>
                      </a:r>
                      <a:endParaRPr lang="en-US" noProof="0" dirty="0">
                        <a:solidFill>
                          <a:schemeClr val="tx1"/>
                        </a:solidFill>
                      </a:endParaRPr>
                    </a:p>
                  </a:txBody>
                  <a:tcPr/>
                </a:tc>
                <a:tc>
                  <a:txBody>
                    <a:bodyPr/>
                    <a:lstStyle/>
                    <a:p>
                      <a:pPr algn="r"/>
                      <a:r>
                        <a:rPr lang="lv-LV" noProof="0" dirty="0">
                          <a:solidFill>
                            <a:schemeClr val="tx1"/>
                          </a:solidFill>
                        </a:rPr>
                        <a:t>242</a:t>
                      </a:r>
                      <a:endParaRPr lang="en-US" noProof="0" dirty="0">
                        <a:solidFill>
                          <a:schemeClr val="tx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8382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t>www.east-invest.eu</a:t>
            </a:r>
          </a:p>
        </p:txBody>
      </p:sp>
      <p:sp>
        <p:nvSpPr>
          <p:cNvPr id="5" name="TextBox 4"/>
          <p:cNvSpPr txBox="1"/>
          <p:nvPr/>
        </p:nvSpPr>
        <p:spPr>
          <a:xfrm>
            <a:off x="604157" y="1412776"/>
            <a:ext cx="6840760" cy="646331"/>
          </a:xfrm>
          <a:prstGeom prst="rect">
            <a:avLst/>
          </a:prstGeom>
          <a:noFill/>
        </p:spPr>
        <p:txBody>
          <a:bodyPr wrap="square" rtlCol="0">
            <a:spAutoFit/>
          </a:bodyPr>
          <a:lstStyle/>
          <a:p>
            <a:pPr marL="0" indent="0">
              <a:buNone/>
            </a:pPr>
            <a:r>
              <a:rPr lang="en-US" sz="3600" b="1" dirty="0">
                <a:solidFill>
                  <a:srgbClr val="035682"/>
                </a:solidFill>
              </a:rPr>
              <a:t>Did you know?</a:t>
            </a:r>
          </a:p>
        </p:txBody>
      </p:sp>
      <p:sp>
        <p:nvSpPr>
          <p:cNvPr id="6" name="Oval 5"/>
          <p:cNvSpPr/>
          <p:nvPr/>
        </p:nvSpPr>
        <p:spPr>
          <a:xfrm>
            <a:off x="251519" y="3283013"/>
            <a:ext cx="1684847" cy="1724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400" b="1" dirty="0">
                <a:solidFill>
                  <a:srgbClr val="035682"/>
                </a:solidFill>
              </a:rPr>
              <a:t>EU</a:t>
            </a:r>
            <a:endParaRPr lang="en-US" sz="3400" b="1" dirty="0">
              <a:solidFill>
                <a:srgbClr val="035682"/>
              </a:solidFill>
            </a:endParaRPr>
          </a:p>
        </p:txBody>
      </p:sp>
      <p:sp>
        <p:nvSpPr>
          <p:cNvPr id="7" name="Oval 6"/>
          <p:cNvSpPr/>
          <p:nvPr/>
        </p:nvSpPr>
        <p:spPr>
          <a:xfrm>
            <a:off x="7092280" y="3333678"/>
            <a:ext cx="1620180" cy="1547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400" b="1" dirty="0">
                <a:solidFill>
                  <a:srgbClr val="035682"/>
                </a:solidFill>
              </a:rPr>
              <a:t>ENP</a:t>
            </a:r>
            <a:endParaRPr lang="en-US" sz="3400" b="1" dirty="0">
              <a:solidFill>
                <a:srgbClr val="035682"/>
              </a:solidFill>
            </a:endParaRPr>
          </a:p>
        </p:txBody>
      </p:sp>
      <p:grpSp>
        <p:nvGrpSpPr>
          <p:cNvPr id="31" name="Group 30"/>
          <p:cNvGrpSpPr/>
          <p:nvPr/>
        </p:nvGrpSpPr>
        <p:grpSpPr>
          <a:xfrm>
            <a:off x="1453983" y="2244628"/>
            <a:ext cx="6236034" cy="1256380"/>
            <a:chOff x="1453983" y="2244628"/>
            <a:chExt cx="6236034" cy="1256380"/>
          </a:xfrm>
        </p:grpSpPr>
        <p:sp>
          <p:nvSpPr>
            <p:cNvPr id="19" name="Curved Down Arrow 18"/>
            <p:cNvSpPr/>
            <p:nvPr/>
          </p:nvSpPr>
          <p:spPr>
            <a:xfrm>
              <a:off x="1453983" y="2244628"/>
              <a:ext cx="6236034" cy="9027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591780" y="2638073"/>
              <a:ext cx="3924436" cy="430887"/>
            </a:xfrm>
            <a:prstGeom prst="rect">
              <a:avLst/>
            </a:prstGeom>
            <a:noFill/>
          </p:spPr>
          <p:txBody>
            <a:bodyPr wrap="square" rtlCol="0">
              <a:spAutoFit/>
            </a:bodyPr>
            <a:lstStyle/>
            <a:p>
              <a:pPr algn="ctr"/>
              <a:r>
                <a:rPr lang="lv-LV" sz="2200" dirty="0">
                  <a:solidFill>
                    <a:srgbClr val="035682"/>
                  </a:solidFill>
                  <a:hlinkClick r:id="rId3"/>
                </a:rPr>
                <a:t>ENI</a:t>
              </a:r>
              <a:r>
                <a:rPr lang="lv-LV" sz="2200" dirty="0">
                  <a:solidFill>
                    <a:srgbClr val="035682"/>
                  </a:solidFill>
                </a:rPr>
                <a:t> </a:t>
              </a:r>
              <a:r>
                <a:rPr lang="lv-LV" sz="2200" dirty="0" err="1">
                  <a:solidFill>
                    <a:srgbClr val="035682"/>
                  </a:solidFill>
                </a:rPr>
                <a:t>is</a:t>
              </a:r>
              <a:r>
                <a:rPr lang="lv-LV" sz="2200" dirty="0">
                  <a:solidFill>
                    <a:srgbClr val="035682"/>
                  </a:solidFill>
                </a:rPr>
                <a:t> </a:t>
              </a:r>
              <a:r>
                <a:rPr lang="lv-LV" sz="2200" dirty="0" err="1">
                  <a:solidFill>
                    <a:srgbClr val="035682"/>
                  </a:solidFill>
                </a:rPr>
                <a:t>worth</a:t>
              </a:r>
              <a:r>
                <a:rPr lang="lv-LV" sz="2200" dirty="0">
                  <a:solidFill>
                    <a:srgbClr val="035682"/>
                  </a:solidFill>
                </a:rPr>
                <a:t> </a:t>
              </a:r>
              <a:r>
                <a:rPr lang="lv-LV" sz="2200" dirty="0" err="1">
                  <a:solidFill>
                    <a:srgbClr val="035682"/>
                  </a:solidFill>
                </a:rPr>
                <a:t>over</a:t>
              </a:r>
              <a:r>
                <a:rPr lang="lv-LV" sz="2200" dirty="0">
                  <a:solidFill>
                    <a:srgbClr val="035682"/>
                  </a:solidFill>
                </a:rPr>
                <a:t> </a:t>
              </a:r>
              <a:r>
                <a:rPr lang="lv-LV" sz="2200" b="1" dirty="0">
                  <a:solidFill>
                    <a:srgbClr val="035682"/>
                  </a:solidFill>
                </a:rPr>
                <a:t>€15 </a:t>
              </a:r>
              <a:r>
                <a:rPr lang="lv-LV" sz="2200" b="1" dirty="0" err="1">
                  <a:solidFill>
                    <a:srgbClr val="035682"/>
                  </a:solidFill>
                </a:rPr>
                <a:t>billion</a:t>
              </a:r>
              <a:endParaRPr lang="en-US" sz="2200" b="1" dirty="0"/>
            </a:p>
          </p:txBody>
        </p:sp>
        <p:sp>
          <p:nvSpPr>
            <p:cNvPr id="28" name="TextBox 27"/>
            <p:cNvSpPr txBox="1"/>
            <p:nvPr/>
          </p:nvSpPr>
          <p:spPr>
            <a:xfrm>
              <a:off x="3923149" y="3193231"/>
              <a:ext cx="1132118" cy="307777"/>
            </a:xfrm>
            <a:prstGeom prst="rect">
              <a:avLst/>
            </a:prstGeom>
            <a:noFill/>
          </p:spPr>
          <p:txBody>
            <a:bodyPr wrap="square" rtlCol="0">
              <a:spAutoFit/>
            </a:bodyPr>
            <a:lstStyle/>
            <a:p>
              <a:endParaRPr lang="en-US" sz="1400" dirty="0">
                <a:solidFill>
                  <a:srgbClr val="035682"/>
                </a:solidFill>
              </a:endParaRPr>
            </a:p>
          </p:txBody>
        </p:sp>
      </p:grpSp>
      <p:grpSp>
        <p:nvGrpSpPr>
          <p:cNvPr id="32" name="Group 31"/>
          <p:cNvGrpSpPr/>
          <p:nvPr/>
        </p:nvGrpSpPr>
        <p:grpSpPr>
          <a:xfrm>
            <a:off x="2051719" y="3489686"/>
            <a:ext cx="4930971" cy="1391368"/>
            <a:chOff x="2051720" y="3489686"/>
            <a:chExt cx="4752528" cy="1391368"/>
          </a:xfrm>
        </p:grpSpPr>
        <p:sp>
          <p:nvSpPr>
            <p:cNvPr id="21" name="Left-Right Arrow 20"/>
            <p:cNvSpPr/>
            <p:nvPr/>
          </p:nvSpPr>
          <p:spPr>
            <a:xfrm>
              <a:off x="2051720" y="3717032"/>
              <a:ext cx="475252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19772" y="4200286"/>
              <a:ext cx="3816424" cy="430887"/>
            </a:xfrm>
            <a:prstGeom prst="rect">
              <a:avLst/>
            </a:prstGeom>
            <a:noFill/>
          </p:spPr>
          <p:txBody>
            <a:bodyPr wrap="square" rtlCol="0">
              <a:spAutoFit/>
            </a:bodyPr>
            <a:lstStyle/>
            <a:p>
              <a:pPr algn="ctr"/>
              <a:r>
                <a:rPr lang="lv-LV" sz="2200" dirty="0">
                  <a:solidFill>
                    <a:srgbClr val="035682"/>
                  </a:solidFill>
                </a:rPr>
                <a:t>T</a:t>
              </a:r>
              <a:r>
                <a:rPr lang="en-US" sz="2200" dirty="0" err="1">
                  <a:solidFill>
                    <a:srgbClr val="035682"/>
                  </a:solidFill>
                </a:rPr>
                <a:t>rade</a:t>
              </a:r>
              <a:r>
                <a:rPr lang="en-US" sz="2200" dirty="0">
                  <a:solidFill>
                    <a:srgbClr val="035682"/>
                  </a:solidFill>
                </a:rPr>
                <a:t> worth </a:t>
              </a:r>
              <a:r>
                <a:rPr lang="en-US" sz="2200" b="1" dirty="0">
                  <a:solidFill>
                    <a:srgbClr val="035682"/>
                  </a:solidFill>
                </a:rPr>
                <a:t>€ 230 billion</a:t>
              </a:r>
              <a:endParaRPr lang="en-US" sz="2200" b="1" dirty="0"/>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1929" y="3489686"/>
              <a:ext cx="832108" cy="832108"/>
            </a:xfrm>
            <a:prstGeom prst="rect">
              <a:avLst/>
            </a:prstGeom>
          </p:spPr>
        </p:pic>
        <p:sp>
          <p:nvSpPr>
            <p:cNvPr id="29" name="TextBox 28"/>
            <p:cNvSpPr txBox="1"/>
            <p:nvPr/>
          </p:nvSpPr>
          <p:spPr>
            <a:xfrm>
              <a:off x="4221965" y="4573277"/>
              <a:ext cx="566059" cy="307777"/>
            </a:xfrm>
            <a:prstGeom prst="rect">
              <a:avLst/>
            </a:prstGeom>
            <a:noFill/>
          </p:spPr>
          <p:txBody>
            <a:bodyPr wrap="square" rtlCol="0">
              <a:spAutoFit/>
            </a:bodyPr>
            <a:lstStyle/>
            <a:p>
              <a:r>
                <a:rPr lang="lv-LV" sz="1400" dirty="0">
                  <a:solidFill>
                    <a:srgbClr val="035682"/>
                  </a:solidFill>
                </a:rPr>
                <a:t>2011</a:t>
              </a:r>
              <a:endParaRPr lang="en-US" sz="1400" dirty="0">
                <a:solidFill>
                  <a:srgbClr val="035682"/>
                </a:solidFill>
              </a:endParaRPr>
            </a:p>
          </p:txBody>
        </p:sp>
      </p:grpSp>
      <p:grpSp>
        <p:nvGrpSpPr>
          <p:cNvPr id="33" name="Group 32"/>
          <p:cNvGrpSpPr/>
          <p:nvPr/>
        </p:nvGrpSpPr>
        <p:grpSpPr>
          <a:xfrm>
            <a:off x="1543935" y="4918826"/>
            <a:ext cx="6236034" cy="1376889"/>
            <a:chOff x="1543935" y="4918826"/>
            <a:chExt cx="6236034" cy="1376889"/>
          </a:xfrm>
        </p:grpSpPr>
        <p:sp>
          <p:nvSpPr>
            <p:cNvPr id="20" name="Curved Down Arrow 19"/>
            <p:cNvSpPr/>
            <p:nvPr/>
          </p:nvSpPr>
          <p:spPr>
            <a:xfrm flipV="1">
              <a:off x="1543935" y="4918826"/>
              <a:ext cx="6236034" cy="10653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2915816" y="5214749"/>
              <a:ext cx="3312368" cy="769441"/>
            </a:xfrm>
            <a:prstGeom prst="rect">
              <a:avLst/>
            </a:prstGeom>
            <a:noFill/>
          </p:spPr>
          <p:txBody>
            <a:bodyPr wrap="square" rtlCol="0">
              <a:spAutoFit/>
            </a:bodyPr>
            <a:lstStyle/>
            <a:p>
              <a:pPr algn="ctr"/>
              <a:r>
                <a:rPr lang="en-US" sz="2200" b="1" dirty="0">
                  <a:solidFill>
                    <a:srgbClr val="035682"/>
                  </a:solidFill>
                </a:rPr>
                <a:t>3.2 million </a:t>
              </a:r>
              <a:r>
                <a:rPr lang="en-US" sz="2200" dirty="0">
                  <a:solidFill>
                    <a:srgbClr val="035682"/>
                  </a:solidFill>
                </a:rPr>
                <a:t>Schengen </a:t>
              </a:r>
              <a:endParaRPr lang="lv-LV" sz="2200" dirty="0">
                <a:solidFill>
                  <a:srgbClr val="035682"/>
                </a:solidFill>
              </a:endParaRPr>
            </a:p>
            <a:p>
              <a:pPr algn="ctr"/>
              <a:r>
                <a:rPr lang="en-US" sz="2200" dirty="0">
                  <a:solidFill>
                    <a:srgbClr val="035682"/>
                  </a:solidFill>
                </a:rPr>
                <a:t>visas </a:t>
              </a:r>
              <a:r>
                <a:rPr lang="lv-LV" sz="2200" dirty="0" err="1">
                  <a:solidFill>
                    <a:srgbClr val="035682"/>
                  </a:solidFill>
                </a:rPr>
                <a:t>issued</a:t>
              </a:r>
              <a:endParaRPr lang="en-US" sz="2200" dirty="0"/>
            </a:p>
          </p:txBody>
        </p:sp>
        <p:sp>
          <p:nvSpPr>
            <p:cNvPr id="30" name="TextBox 29"/>
            <p:cNvSpPr txBox="1"/>
            <p:nvPr/>
          </p:nvSpPr>
          <p:spPr>
            <a:xfrm>
              <a:off x="4283968" y="5987938"/>
              <a:ext cx="771299" cy="307777"/>
            </a:xfrm>
            <a:prstGeom prst="rect">
              <a:avLst/>
            </a:prstGeom>
            <a:noFill/>
          </p:spPr>
          <p:txBody>
            <a:bodyPr wrap="square" rtlCol="0">
              <a:spAutoFit/>
            </a:bodyPr>
            <a:lstStyle/>
            <a:p>
              <a:r>
                <a:rPr lang="lv-LV" sz="1400" dirty="0">
                  <a:solidFill>
                    <a:srgbClr val="035682"/>
                  </a:solidFill>
                </a:rPr>
                <a:t>2012</a:t>
              </a:r>
              <a:endParaRPr lang="en-US" sz="1400" dirty="0">
                <a:solidFill>
                  <a:srgbClr val="035682"/>
                </a:solidFill>
              </a:endParaRPr>
            </a:p>
          </p:txBody>
        </p:sp>
      </p:grpSp>
      <p:sp>
        <p:nvSpPr>
          <p:cNvPr id="2" name="Rectangle 1"/>
          <p:cNvSpPr/>
          <p:nvPr/>
        </p:nvSpPr>
        <p:spPr>
          <a:xfrm>
            <a:off x="4036989" y="3140968"/>
            <a:ext cx="1039067" cy="307777"/>
          </a:xfrm>
          <a:prstGeom prst="rect">
            <a:avLst/>
          </a:prstGeom>
        </p:spPr>
        <p:txBody>
          <a:bodyPr wrap="none">
            <a:spAutoFit/>
          </a:bodyPr>
          <a:lstStyle/>
          <a:p>
            <a:r>
              <a:rPr lang="en-US" sz="1400" dirty="0">
                <a:solidFill>
                  <a:srgbClr val="035682"/>
                </a:solidFill>
              </a:rPr>
              <a:t>2014-2020</a:t>
            </a:r>
          </a:p>
        </p:txBody>
      </p:sp>
      <p:sp>
        <p:nvSpPr>
          <p:cNvPr id="3" name="TextBox 2"/>
          <p:cNvSpPr txBox="1"/>
          <p:nvPr/>
        </p:nvSpPr>
        <p:spPr>
          <a:xfrm>
            <a:off x="251518" y="6165304"/>
            <a:ext cx="8640961" cy="369332"/>
          </a:xfrm>
          <a:prstGeom prst="rect">
            <a:avLst/>
          </a:prstGeom>
          <a:noFill/>
        </p:spPr>
        <p:txBody>
          <a:bodyPr wrap="square" rtlCol="0">
            <a:spAutoFit/>
          </a:bodyPr>
          <a:lstStyle/>
          <a:p>
            <a:pPr algn="ctr"/>
            <a:r>
              <a:rPr lang="lv-LV" dirty="0">
                <a:solidFill>
                  <a:schemeClr val="accent5">
                    <a:lumMod val="25000"/>
                  </a:schemeClr>
                </a:solidFill>
              </a:rPr>
              <a:t>*</a:t>
            </a:r>
            <a:r>
              <a:rPr lang="en-GB" dirty="0">
                <a:solidFill>
                  <a:schemeClr val="accent5">
                    <a:lumMod val="25000"/>
                  </a:schemeClr>
                </a:solidFill>
              </a:rPr>
              <a:t>European Neighbourhood Instrument – funding through a national programme</a:t>
            </a:r>
          </a:p>
        </p:txBody>
      </p:sp>
    </p:spTree>
    <p:extLst>
      <p:ext uri="{BB962C8B-B14F-4D97-AF65-F5344CB8AC3E}">
        <p14:creationId xmlns:p14="http://schemas.microsoft.com/office/powerpoint/2010/main" val="296759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en-US" dirty="0"/>
              <a:t>EU Financial Aid</a:t>
            </a:r>
          </a:p>
        </p:txBody>
      </p:sp>
      <p:sp>
        <p:nvSpPr>
          <p:cNvPr id="3" name="Content Placeholder 2"/>
          <p:cNvSpPr>
            <a:spLocks noGrp="1"/>
          </p:cNvSpPr>
          <p:nvPr>
            <p:ph idx="1"/>
          </p:nvPr>
        </p:nvSpPr>
        <p:spPr>
          <a:xfrm>
            <a:off x="395535" y="2132856"/>
            <a:ext cx="8583786" cy="3560763"/>
          </a:xfrm>
        </p:spPr>
        <p:txBody>
          <a:bodyPr/>
          <a:lstStyle/>
          <a:p>
            <a:r>
              <a:rPr lang="en-US" sz="2400" dirty="0">
                <a:hlinkClick r:id="rId3"/>
              </a:rPr>
              <a:t>The Single Support Framework for Armenia</a:t>
            </a:r>
            <a:endParaRPr lang="lv-LV" sz="2400" dirty="0"/>
          </a:p>
          <a:p>
            <a:pPr lvl="1"/>
            <a:r>
              <a:rPr lang="en-US" sz="2000" dirty="0">
                <a:solidFill>
                  <a:schemeClr val="accent1">
                    <a:lumMod val="50000"/>
                  </a:schemeClr>
                </a:solidFill>
              </a:rPr>
              <a:t>Private sector development</a:t>
            </a:r>
          </a:p>
          <a:p>
            <a:pPr lvl="1"/>
            <a:r>
              <a:rPr lang="en-US" sz="2000" dirty="0">
                <a:solidFill>
                  <a:schemeClr val="accent1">
                    <a:lumMod val="50000"/>
                  </a:schemeClr>
                </a:solidFill>
              </a:rPr>
              <a:t>Public administration reform</a:t>
            </a:r>
          </a:p>
          <a:p>
            <a:pPr lvl="1"/>
            <a:r>
              <a:rPr lang="en-US" sz="2000" dirty="0">
                <a:solidFill>
                  <a:schemeClr val="accent1">
                    <a:lumMod val="50000"/>
                  </a:schemeClr>
                </a:solidFill>
              </a:rPr>
              <a:t>Justice sector reform</a:t>
            </a:r>
          </a:p>
          <a:p>
            <a:r>
              <a:rPr lang="en-US" sz="2400" dirty="0">
                <a:hlinkClick r:id="rId4"/>
              </a:rPr>
              <a:t>European Neighborhood Instrument </a:t>
            </a:r>
            <a:r>
              <a:rPr lang="en-US" sz="2400" dirty="0"/>
              <a:t>– funding through </a:t>
            </a:r>
            <a:r>
              <a:rPr lang="en-GB" sz="2400" dirty="0"/>
              <a:t>national programme</a:t>
            </a:r>
            <a:endParaRPr lang="lv-LV" sz="2400" dirty="0"/>
          </a:p>
          <a:p>
            <a:pPr lvl="1"/>
            <a:r>
              <a:rPr lang="en-US" sz="2000" dirty="0">
                <a:solidFill>
                  <a:schemeClr val="accent5">
                    <a:lumMod val="50000"/>
                  </a:schemeClr>
                </a:solidFill>
              </a:rPr>
              <a:t>252-308M€ (2014-2020) 35% for private sector development</a:t>
            </a:r>
          </a:p>
          <a:p>
            <a:pPr lvl="1"/>
            <a:r>
              <a:rPr lang="en-US" sz="2000" dirty="0">
                <a:solidFill>
                  <a:schemeClr val="accent5">
                    <a:lumMod val="50000"/>
                  </a:schemeClr>
                </a:solidFill>
              </a:rPr>
              <a:t>285.1M€ (2007-2013 under ENPI) 25% for private sector development</a:t>
            </a:r>
            <a:endParaRPr lang="en-US" sz="2000" dirty="0"/>
          </a:p>
          <a:p>
            <a:r>
              <a:rPr lang="en-US" sz="2400" dirty="0"/>
              <a:t>Other financial support</a:t>
            </a:r>
            <a:endParaRPr lang="en-US" sz="2400" dirty="0">
              <a:hlinkClick r:id="rId5"/>
            </a:endParaRP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940579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268760"/>
            <a:ext cx="8280920" cy="720084"/>
          </a:xfrm>
        </p:spPr>
        <p:txBody>
          <a:bodyPr/>
          <a:lstStyle/>
          <a:p>
            <a:pPr algn="ctr"/>
            <a:r>
              <a:rPr lang="en-US" dirty="0">
                <a:hlinkClick r:id="rId2"/>
              </a:rPr>
              <a:t>E</a:t>
            </a:r>
            <a:r>
              <a:rPr lang="lv-LV" dirty="0">
                <a:hlinkClick r:id="rId2"/>
              </a:rPr>
              <a:t>BRD</a:t>
            </a:r>
            <a:r>
              <a:rPr lang="lv-LV" dirty="0"/>
              <a:t>: </a:t>
            </a:r>
            <a:r>
              <a:rPr lang="lv-LV" dirty="0">
                <a:hlinkClick r:id="rId3"/>
              </a:rPr>
              <a:t>Project </a:t>
            </a:r>
            <a:r>
              <a:rPr lang="lv-LV" dirty="0" err="1">
                <a:hlinkClick r:id="rId3"/>
              </a:rPr>
              <a:t>Summary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9169961"/>
              </p:ext>
            </p:extLst>
          </p:nvPr>
        </p:nvGraphicFramePr>
        <p:xfrm>
          <a:off x="251520" y="1988845"/>
          <a:ext cx="8640960" cy="4417112"/>
        </p:xfrm>
        <a:graphic>
          <a:graphicData uri="http://schemas.openxmlformats.org/drawingml/2006/table">
            <a:tbl>
              <a:tblPr/>
              <a:tblGrid>
                <a:gridCol w="1512168">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4248472">
                  <a:extLst>
                    <a:ext uri="{9D8B030D-6E8A-4147-A177-3AD203B41FA5}">
                      <a16:colId xmlns:a16="http://schemas.microsoft.com/office/drawing/2014/main" val="20003"/>
                    </a:ext>
                  </a:extLst>
                </a:gridCol>
              </a:tblGrid>
              <a:tr h="624991">
                <a:tc>
                  <a:txBody>
                    <a:bodyPr/>
                    <a:lstStyle/>
                    <a:p>
                      <a:pPr algn="l"/>
                      <a:r>
                        <a:rPr lang="en-US" b="1" dirty="0">
                          <a:effectLst/>
                        </a:rPr>
                        <a:t>Date </a:t>
                      </a:r>
                    </a:p>
                  </a:txBody>
                  <a:tcPr marL="95250" marR="95250" marT="142875" marB="14287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b="1" dirty="0">
                          <a:effectLst/>
                        </a:rPr>
                        <a:t>Project ID </a:t>
                      </a:r>
                    </a:p>
                  </a:txBody>
                  <a:tcPr marL="95250" marR="95250" marT="142875" marB="14287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b="1" dirty="0">
                          <a:effectLst/>
                        </a:rPr>
                        <a:t>Country </a:t>
                      </a:r>
                    </a:p>
                  </a:txBody>
                  <a:tcPr marL="95250" marR="95250" marT="142875" marB="14287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b="1" dirty="0">
                          <a:effectLst/>
                        </a:rPr>
                        <a:t>Project Title </a:t>
                      </a:r>
                    </a:p>
                  </a:txBody>
                  <a:tcPr marL="95250" marR="95250" marT="142875" marB="14287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99140">
                <a:tc>
                  <a:txBody>
                    <a:bodyPr/>
                    <a:lstStyle/>
                    <a:p>
                      <a:r>
                        <a:rPr lang="en-US">
                          <a:effectLst/>
                        </a:rPr>
                        <a:t>19 May 2016</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r>
                        <a:rPr lang="en-US">
                          <a:effectLst/>
                        </a:rPr>
                        <a:t>48579</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r>
                        <a:rPr lang="en-US">
                          <a:effectLst/>
                        </a:rPr>
                        <a:t>Armenia</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r>
                        <a:rPr lang="sv-SE" b="0" u="none" strike="noStrike" dirty="0">
                          <a:solidFill>
                            <a:srgbClr val="0079C1"/>
                          </a:solidFill>
                          <a:effectLst/>
                          <a:hlinkClick r:id="rId4" tooltip="Lydian (Amulsar Gold Mine) - Extension"/>
                        </a:rPr>
                        <a:t>Lydian (Amulsar Gold Mine) - Extension</a:t>
                      </a:r>
                      <a:endParaRPr lang="sv-SE" b="0" dirty="0">
                        <a:effectLst/>
                      </a:endParaRP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12409">
                <a:tc>
                  <a:txBody>
                    <a:bodyPr/>
                    <a:lstStyle/>
                    <a:p>
                      <a:r>
                        <a:rPr lang="en-US" b="1">
                          <a:effectLst/>
                        </a:rPr>
                        <a:t>25 Apr 2016</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r>
                        <a:rPr lang="en-US" b="1">
                          <a:effectLst/>
                        </a:rPr>
                        <a:t>47805</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r>
                        <a:rPr lang="en-US" b="1">
                          <a:effectLst/>
                        </a:rPr>
                        <a:t>Armenia</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r>
                        <a:rPr lang="en-US" b="1" u="none" strike="noStrike" dirty="0">
                          <a:solidFill>
                            <a:srgbClr val="0079C1"/>
                          </a:solidFill>
                          <a:effectLst/>
                          <a:hlinkClick r:id="rId5" tooltip="Armenian SME Fund"/>
                        </a:rPr>
                        <a:t>Armenian SME Fund</a:t>
                      </a:r>
                      <a:endParaRPr lang="en-US" b="1" dirty="0">
                        <a:effectLst/>
                      </a:endParaRP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extLst>
                  <a:ext uri="{0D108BD9-81ED-4DB2-BD59-A6C34878D82A}">
                    <a16:rowId xmlns:a16="http://schemas.microsoft.com/office/drawing/2014/main" val="10002"/>
                  </a:ext>
                </a:extLst>
              </a:tr>
              <a:tr h="412409">
                <a:tc>
                  <a:txBody>
                    <a:bodyPr/>
                    <a:lstStyle/>
                    <a:p>
                      <a:r>
                        <a:rPr lang="en-US">
                          <a:effectLst/>
                        </a:rPr>
                        <a:t>22 Dec 2015</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r>
                        <a:rPr lang="en-US">
                          <a:effectLst/>
                        </a:rPr>
                        <a:t>47265</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r>
                        <a:rPr lang="en-US">
                          <a:effectLst/>
                        </a:rPr>
                        <a:t>Armenia</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r>
                        <a:rPr lang="en-US" b="0" u="none" strike="noStrike" dirty="0" err="1">
                          <a:solidFill>
                            <a:srgbClr val="0079C1"/>
                          </a:solidFill>
                          <a:effectLst/>
                          <a:hlinkClick r:id="rId6" tooltip="Ameriabank Equity Investment"/>
                        </a:rPr>
                        <a:t>Ameriabank</a:t>
                      </a:r>
                      <a:r>
                        <a:rPr lang="en-US" b="0" u="none" strike="noStrike" dirty="0">
                          <a:solidFill>
                            <a:srgbClr val="0079C1"/>
                          </a:solidFill>
                          <a:effectLst/>
                          <a:hlinkClick r:id="rId6" tooltip="Ameriabank Equity Investment"/>
                        </a:rPr>
                        <a:t> Equity Investment</a:t>
                      </a:r>
                      <a:endParaRPr lang="en-US" b="0" dirty="0">
                        <a:effectLst/>
                      </a:endParaRP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412409">
                <a:tc>
                  <a:txBody>
                    <a:bodyPr/>
                    <a:lstStyle/>
                    <a:p>
                      <a:r>
                        <a:rPr lang="en-US">
                          <a:effectLst/>
                        </a:rPr>
                        <a:t>14 Dec 2015</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r>
                        <a:rPr lang="en-US">
                          <a:effectLst/>
                        </a:rPr>
                        <a:t>47551</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r>
                        <a:rPr lang="en-US">
                          <a:effectLst/>
                        </a:rPr>
                        <a:t>Armenia</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r>
                        <a:rPr lang="en-US" b="0" u="none" strike="noStrike" dirty="0" err="1">
                          <a:solidFill>
                            <a:srgbClr val="0079C1"/>
                          </a:solidFill>
                          <a:effectLst/>
                          <a:hlinkClick r:id="rId7" tooltip="InecoBank Equity Investment"/>
                        </a:rPr>
                        <a:t>InecoBank</a:t>
                      </a:r>
                      <a:r>
                        <a:rPr lang="en-US" b="0" u="none" strike="noStrike" dirty="0">
                          <a:solidFill>
                            <a:srgbClr val="0079C1"/>
                          </a:solidFill>
                          <a:effectLst/>
                          <a:hlinkClick r:id="rId7" tooltip="InecoBank Equity Investment"/>
                        </a:rPr>
                        <a:t> Equity Investment</a:t>
                      </a:r>
                      <a:endParaRPr lang="en-US" b="0" dirty="0">
                        <a:effectLst/>
                      </a:endParaRP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extLst>
                  <a:ext uri="{0D108BD9-81ED-4DB2-BD59-A6C34878D82A}">
                    <a16:rowId xmlns:a16="http://schemas.microsoft.com/office/drawing/2014/main" val="10004"/>
                  </a:ext>
                </a:extLst>
              </a:tr>
              <a:tr h="718527">
                <a:tc>
                  <a:txBody>
                    <a:bodyPr/>
                    <a:lstStyle/>
                    <a:p>
                      <a:r>
                        <a:rPr lang="en-US">
                          <a:effectLst/>
                        </a:rPr>
                        <a:t>06 Oct 2015</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r>
                        <a:rPr lang="en-US">
                          <a:effectLst/>
                        </a:rPr>
                        <a:t>45742</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r>
                        <a:rPr lang="en-US">
                          <a:effectLst/>
                        </a:rPr>
                        <a:t>Armenia</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r>
                        <a:rPr lang="en-US" b="0" u="none" strike="noStrike" dirty="0">
                          <a:solidFill>
                            <a:srgbClr val="0079C1"/>
                          </a:solidFill>
                          <a:effectLst/>
                          <a:hlinkClick r:id="rId8" tooltip="Yerevan Metro Rehabilitation Project Phase III"/>
                        </a:rPr>
                        <a:t>Yerevan Metro Rehabilitation Project Phase III</a:t>
                      </a:r>
                      <a:endParaRPr lang="en-US" b="0" dirty="0">
                        <a:effectLst/>
                      </a:endParaRP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412409">
                <a:tc>
                  <a:txBody>
                    <a:bodyPr/>
                    <a:lstStyle/>
                    <a:p>
                      <a:r>
                        <a:rPr lang="en-US">
                          <a:effectLst/>
                        </a:rPr>
                        <a:t>31 Jul 2015</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r>
                        <a:rPr lang="en-US">
                          <a:effectLst/>
                        </a:rPr>
                        <a:t>46172</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r>
                        <a:rPr lang="en-US">
                          <a:effectLst/>
                        </a:rPr>
                        <a:t>Armenia</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r>
                        <a:rPr lang="en-US" b="0" u="none" strike="noStrike" dirty="0">
                          <a:solidFill>
                            <a:srgbClr val="0079C1"/>
                          </a:solidFill>
                          <a:effectLst/>
                          <a:hlinkClick r:id="rId9" tooltip="Yerevan Solid Waste Project"/>
                        </a:rPr>
                        <a:t>Yerevan Solid Waste Project</a:t>
                      </a:r>
                      <a:endParaRPr lang="en-US" b="0" dirty="0">
                        <a:effectLst/>
                      </a:endParaRP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extLst>
                  <a:ext uri="{0D108BD9-81ED-4DB2-BD59-A6C34878D82A}">
                    <a16:rowId xmlns:a16="http://schemas.microsoft.com/office/drawing/2014/main" val="10006"/>
                  </a:ext>
                </a:extLst>
              </a:tr>
              <a:tr h="412409">
                <a:tc>
                  <a:txBody>
                    <a:bodyPr/>
                    <a:lstStyle/>
                    <a:p>
                      <a:r>
                        <a:rPr lang="en-US" dirty="0">
                          <a:effectLst/>
                        </a:rPr>
                        <a:t>12 May 2015</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r>
                        <a:rPr lang="en-US">
                          <a:effectLst/>
                        </a:rPr>
                        <a:t>46540</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r>
                        <a:rPr lang="en-US">
                          <a:effectLst/>
                        </a:rPr>
                        <a:t>Armenia</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r>
                        <a:rPr lang="en-US" b="0" u="none" strike="noStrike" dirty="0">
                          <a:solidFill>
                            <a:srgbClr val="0079C1"/>
                          </a:solidFill>
                          <a:effectLst/>
                          <a:hlinkClick r:id="rId10" tooltip="Gyumri Urban Roads"/>
                        </a:rPr>
                        <a:t>Gyumri Urban Roads</a:t>
                      </a:r>
                      <a:endParaRPr lang="en-US" b="0" dirty="0">
                        <a:effectLst/>
                      </a:endParaRP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412409">
                <a:tc>
                  <a:txBody>
                    <a:bodyPr/>
                    <a:lstStyle/>
                    <a:p>
                      <a:r>
                        <a:rPr lang="en-US" dirty="0">
                          <a:effectLst/>
                        </a:rPr>
                        <a:t>06 Mar 2015</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chemeClr val="accent3">
                        <a:lumMod val="85000"/>
                      </a:schemeClr>
                    </a:solidFill>
                  </a:tcPr>
                </a:tc>
                <a:tc>
                  <a:txBody>
                    <a:bodyPr/>
                    <a:lstStyle/>
                    <a:p>
                      <a:r>
                        <a:rPr lang="en-US">
                          <a:effectLst/>
                        </a:rPr>
                        <a:t>46437</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chemeClr val="accent3">
                        <a:lumMod val="85000"/>
                      </a:schemeClr>
                    </a:solidFill>
                  </a:tcPr>
                </a:tc>
                <a:tc>
                  <a:txBody>
                    <a:bodyPr/>
                    <a:lstStyle/>
                    <a:p>
                      <a:r>
                        <a:rPr lang="en-US">
                          <a:effectLst/>
                        </a:rPr>
                        <a:t>Armenia</a:t>
                      </a: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chemeClr val="accent3">
                        <a:lumMod val="85000"/>
                      </a:schemeClr>
                    </a:solidFill>
                  </a:tcPr>
                </a:tc>
                <a:tc>
                  <a:txBody>
                    <a:bodyPr/>
                    <a:lstStyle/>
                    <a:p>
                      <a:r>
                        <a:rPr lang="en-US" b="0" u="sng" dirty="0">
                          <a:solidFill>
                            <a:srgbClr val="2A6496"/>
                          </a:solidFill>
                          <a:effectLst/>
                          <a:hlinkClick r:id="rId11" tooltip="Yerevan Street Lighting Project"/>
                        </a:rPr>
                        <a:t>Yerevan Street Lighting Project</a:t>
                      </a:r>
                      <a:endParaRPr lang="en-US" b="0" dirty="0">
                        <a:effectLst/>
                      </a:endParaRPr>
                    </a:p>
                  </a:txBody>
                  <a:tcPr marL="95250" marR="95250"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chemeClr val="accent3">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64508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268760"/>
            <a:ext cx="8280920" cy="720084"/>
          </a:xfrm>
        </p:spPr>
        <p:txBody>
          <a:bodyPr/>
          <a:lstStyle/>
          <a:p>
            <a:pPr algn="ctr"/>
            <a:r>
              <a:rPr lang="en-US" dirty="0">
                <a:hlinkClick r:id="rId2"/>
              </a:rPr>
              <a:t>EIB</a:t>
            </a:r>
            <a:r>
              <a:rPr lang="lv-LV" dirty="0"/>
              <a:t>: Finance </a:t>
            </a:r>
            <a:r>
              <a:rPr lang="lv-LV" dirty="0" err="1"/>
              <a:t>Contracts</a:t>
            </a:r>
            <a:r>
              <a:rPr lang="lv-LV" dirty="0"/>
              <a:t> </a:t>
            </a:r>
            <a:r>
              <a:rPr lang="lv-LV" dirty="0" err="1"/>
              <a:t>Signed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7848527"/>
              </p:ext>
            </p:extLst>
          </p:nvPr>
        </p:nvGraphicFramePr>
        <p:xfrm>
          <a:off x="251520" y="1988843"/>
          <a:ext cx="8640960" cy="4747873"/>
        </p:xfrm>
        <a:graphic>
          <a:graphicData uri="http://schemas.openxmlformats.org/drawingml/2006/table">
            <a:tbl>
              <a:tblPr/>
              <a:tblGrid>
                <a:gridCol w="3912200">
                  <a:extLst>
                    <a:ext uri="{9D8B030D-6E8A-4147-A177-3AD203B41FA5}">
                      <a16:colId xmlns:a16="http://schemas.microsoft.com/office/drawing/2014/main" val="20000"/>
                    </a:ext>
                  </a:extLst>
                </a:gridCol>
                <a:gridCol w="1769212">
                  <a:extLst>
                    <a:ext uri="{9D8B030D-6E8A-4147-A177-3AD203B41FA5}">
                      <a16:colId xmlns:a16="http://schemas.microsoft.com/office/drawing/2014/main" val="20001"/>
                    </a:ext>
                  </a:extLst>
                </a:gridCol>
                <a:gridCol w="1428979">
                  <a:extLst>
                    <a:ext uri="{9D8B030D-6E8A-4147-A177-3AD203B41FA5}">
                      <a16:colId xmlns:a16="http://schemas.microsoft.com/office/drawing/2014/main" val="20002"/>
                    </a:ext>
                  </a:extLst>
                </a:gridCol>
                <a:gridCol w="1530569">
                  <a:extLst>
                    <a:ext uri="{9D8B030D-6E8A-4147-A177-3AD203B41FA5}">
                      <a16:colId xmlns:a16="http://schemas.microsoft.com/office/drawing/2014/main" val="20003"/>
                    </a:ext>
                  </a:extLst>
                </a:gridCol>
              </a:tblGrid>
              <a:tr h="291332">
                <a:tc>
                  <a:txBody>
                    <a:bodyPr/>
                    <a:lstStyle/>
                    <a:p>
                      <a:pPr algn="l" fontAlgn="t"/>
                      <a:r>
                        <a:rPr lang="en-US" sz="1600" b="1" dirty="0">
                          <a:solidFill>
                            <a:srgbClr val="FFFFFF"/>
                          </a:solidFill>
                          <a:effectLst/>
                        </a:rPr>
                        <a:t>Name</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00529E"/>
                    </a:solidFill>
                  </a:tcPr>
                </a:tc>
                <a:tc>
                  <a:txBody>
                    <a:bodyPr/>
                    <a:lstStyle/>
                    <a:p>
                      <a:pPr algn="l" fontAlgn="t"/>
                      <a:r>
                        <a:rPr lang="en-US" sz="1600" b="1" dirty="0">
                          <a:solidFill>
                            <a:srgbClr val="FFFFFF"/>
                          </a:solidFill>
                          <a:effectLst/>
                        </a:rPr>
                        <a:t>Sector</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00529E"/>
                    </a:solidFill>
                  </a:tcPr>
                </a:tc>
                <a:tc>
                  <a:txBody>
                    <a:bodyPr/>
                    <a:lstStyle/>
                    <a:p>
                      <a:pPr algn="l" fontAlgn="t"/>
                      <a:r>
                        <a:rPr lang="en-US" sz="1600" b="1" dirty="0">
                          <a:solidFill>
                            <a:srgbClr val="FFFFFF"/>
                          </a:solidFill>
                          <a:effectLst/>
                        </a:rPr>
                        <a:t>Signature date</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00529E"/>
                    </a:solidFill>
                  </a:tcPr>
                </a:tc>
                <a:tc>
                  <a:txBody>
                    <a:bodyPr/>
                    <a:lstStyle/>
                    <a:p>
                      <a:pPr algn="r" fontAlgn="t"/>
                      <a:r>
                        <a:rPr lang="en-US" sz="1600" b="1" dirty="0">
                          <a:solidFill>
                            <a:srgbClr val="FFFFFF"/>
                          </a:solidFill>
                          <a:effectLst/>
                        </a:rPr>
                        <a:t>Signed Amount</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00529E"/>
                    </a:solidFill>
                  </a:tcPr>
                </a:tc>
                <a:extLst>
                  <a:ext uri="{0D108BD9-81ED-4DB2-BD59-A6C34878D82A}">
                    <a16:rowId xmlns:a16="http://schemas.microsoft.com/office/drawing/2014/main" val="10000"/>
                  </a:ext>
                </a:extLst>
              </a:tr>
              <a:tr h="356981">
                <a:tc>
                  <a:txBody>
                    <a:bodyPr/>
                    <a:lstStyle/>
                    <a:p>
                      <a:pPr algn="l" fontAlgn="t"/>
                      <a:r>
                        <a:rPr lang="en-US" sz="1200" b="0" u="none" strike="noStrike" dirty="0">
                          <a:solidFill>
                            <a:srgbClr val="818285"/>
                          </a:solidFill>
                          <a:effectLst/>
                          <a:hlinkClick r:id="rId3"/>
                        </a:rPr>
                        <a:t>ARMENIA M6 INTERSTATE ROAD</a:t>
                      </a:r>
                      <a:endParaRPr lang="en-US" sz="1200" b="0" dirty="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dirty="0">
                          <a:solidFill>
                            <a:srgbClr val="818285"/>
                          </a:solidFill>
                          <a:effectLst/>
                        </a:rPr>
                        <a:t>Transport</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29/01/2016</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r" fontAlgn="t"/>
                      <a:r>
                        <a:rPr lang="en-US" sz="1200" b="0" dirty="0">
                          <a:solidFill>
                            <a:srgbClr val="818285"/>
                          </a:solidFill>
                          <a:effectLst/>
                        </a:rPr>
                        <a:t>51,000,000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1"/>
                  </a:ext>
                </a:extLst>
              </a:tr>
              <a:tr h="227802">
                <a:tc>
                  <a:txBody>
                    <a:bodyPr/>
                    <a:lstStyle/>
                    <a:p>
                      <a:pPr algn="l" fontAlgn="t"/>
                      <a:r>
                        <a:rPr lang="en-US" sz="1200" b="0" u="none" strike="noStrike">
                          <a:solidFill>
                            <a:srgbClr val="818285"/>
                          </a:solidFill>
                          <a:effectLst/>
                          <a:hlinkClick r:id="rId4"/>
                        </a:rPr>
                        <a:t>YEREVAN SOLID WASTE</a:t>
                      </a:r>
                      <a:endParaRPr lang="en-US" sz="1200" b="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0">
                          <a:solidFill>
                            <a:srgbClr val="818285"/>
                          </a:solidFill>
                          <a:effectLst/>
                        </a:rPr>
                        <a:t>Solid waste</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0">
                          <a:solidFill>
                            <a:srgbClr val="818285"/>
                          </a:solidFill>
                          <a:effectLst/>
                        </a:rPr>
                        <a:t>16/10/2015</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r" fontAlgn="t"/>
                      <a:r>
                        <a:rPr lang="en-US" sz="1200" b="0" dirty="0">
                          <a:solidFill>
                            <a:srgbClr val="818285"/>
                          </a:solidFill>
                          <a:effectLst/>
                        </a:rPr>
                        <a:t>8,000,000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extLst>
                  <a:ext uri="{0D108BD9-81ED-4DB2-BD59-A6C34878D82A}">
                    <a16:rowId xmlns:a16="http://schemas.microsoft.com/office/drawing/2014/main" val="10002"/>
                  </a:ext>
                </a:extLst>
              </a:tr>
              <a:tr h="339186">
                <a:tc>
                  <a:txBody>
                    <a:bodyPr/>
                    <a:lstStyle/>
                    <a:p>
                      <a:pPr algn="l" fontAlgn="t"/>
                      <a:r>
                        <a:rPr lang="en-US" sz="1200" b="0" u="none" strike="noStrike">
                          <a:solidFill>
                            <a:srgbClr val="818285"/>
                          </a:solidFill>
                          <a:effectLst/>
                          <a:hlinkClick r:id="rId5"/>
                        </a:rPr>
                        <a:t>CAUCASUS TRANSMISSION NETWORK</a:t>
                      </a:r>
                      <a:endParaRPr lang="en-US" sz="1200" b="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Energy</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16/03/2015</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r" fontAlgn="t"/>
                      <a:r>
                        <a:rPr lang="en-US" sz="1200" b="0" dirty="0">
                          <a:solidFill>
                            <a:srgbClr val="818285"/>
                          </a:solidFill>
                          <a:effectLst/>
                        </a:rPr>
                        <a:t>10,000,000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25034">
                <a:tc>
                  <a:txBody>
                    <a:bodyPr/>
                    <a:lstStyle/>
                    <a:p>
                      <a:pPr algn="l" fontAlgn="t"/>
                      <a:r>
                        <a:rPr lang="en-US" sz="1200" b="1" u="none" strike="noStrike" dirty="0">
                          <a:solidFill>
                            <a:srgbClr val="818285"/>
                          </a:solidFill>
                          <a:effectLst/>
                          <a:hlinkClick r:id="rId6"/>
                        </a:rPr>
                        <a:t>ARMENIA APEX LOAN FOR SMES</a:t>
                      </a:r>
                      <a:endParaRPr lang="en-US" sz="1200" b="1" dirty="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1">
                          <a:solidFill>
                            <a:srgbClr val="818285"/>
                          </a:solidFill>
                          <a:effectLst/>
                        </a:rPr>
                        <a:t>Credit lines</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1">
                          <a:solidFill>
                            <a:srgbClr val="818285"/>
                          </a:solidFill>
                          <a:effectLst/>
                        </a:rPr>
                        <a:t>04/12/2014</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r" fontAlgn="t"/>
                      <a:r>
                        <a:rPr lang="en-US" sz="1200" b="1" dirty="0">
                          <a:solidFill>
                            <a:schemeClr val="accent5">
                              <a:lumMod val="50000"/>
                            </a:schemeClr>
                          </a:solidFill>
                          <a:effectLst/>
                        </a:rPr>
                        <a:t>49,907,875</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extLst>
                  <a:ext uri="{0D108BD9-81ED-4DB2-BD59-A6C34878D82A}">
                    <a16:rowId xmlns:a16="http://schemas.microsoft.com/office/drawing/2014/main" val="10004"/>
                  </a:ext>
                </a:extLst>
              </a:tr>
              <a:tr h="354001">
                <a:tc>
                  <a:txBody>
                    <a:bodyPr/>
                    <a:lstStyle/>
                    <a:p>
                      <a:pPr algn="l" fontAlgn="t"/>
                      <a:r>
                        <a:rPr lang="en-US" sz="1200" b="0" u="none" strike="noStrike">
                          <a:solidFill>
                            <a:srgbClr val="818285"/>
                          </a:solidFill>
                          <a:effectLst/>
                          <a:hlinkClick r:id="rId7"/>
                        </a:rPr>
                        <a:t>YEREVAN WATER SUPPLY IMPROVEMENT</a:t>
                      </a:r>
                      <a:endParaRPr lang="en-US" sz="1200" b="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Water, sewerage</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27/06/2014</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r" fontAlgn="t"/>
                      <a:r>
                        <a:rPr lang="en-US" sz="1200" b="0" dirty="0">
                          <a:solidFill>
                            <a:srgbClr val="818285"/>
                          </a:solidFill>
                          <a:effectLst/>
                        </a:rPr>
                        <a:t>5,144,411</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320889">
                <a:tc>
                  <a:txBody>
                    <a:bodyPr/>
                    <a:lstStyle/>
                    <a:p>
                      <a:pPr algn="l" fontAlgn="t"/>
                      <a:r>
                        <a:rPr lang="en-US" sz="1200" b="0" u="none" strike="noStrike">
                          <a:solidFill>
                            <a:srgbClr val="818285"/>
                          </a:solidFill>
                          <a:effectLst/>
                          <a:hlinkClick r:id="rId8"/>
                        </a:rPr>
                        <a:t>WATER SECTOR COMMUNAL INFRASTRUCTURE</a:t>
                      </a:r>
                      <a:endParaRPr lang="en-US" sz="1200" b="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0" dirty="0">
                          <a:solidFill>
                            <a:srgbClr val="818285"/>
                          </a:solidFill>
                          <a:effectLst/>
                        </a:rPr>
                        <a:t>Water, sewerage</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0" dirty="0">
                          <a:solidFill>
                            <a:srgbClr val="818285"/>
                          </a:solidFill>
                          <a:effectLst/>
                        </a:rPr>
                        <a:t>27/06/2014</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r" fontAlgn="t"/>
                      <a:r>
                        <a:rPr lang="en-US" sz="1200" b="0" dirty="0">
                          <a:solidFill>
                            <a:srgbClr val="818285"/>
                          </a:solidFill>
                          <a:effectLst/>
                        </a:rPr>
                        <a:t>25,500,000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extLst>
                  <a:ext uri="{0D108BD9-81ED-4DB2-BD59-A6C34878D82A}">
                    <a16:rowId xmlns:a16="http://schemas.microsoft.com/office/drawing/2014/main" val="10006"/>
                  </a:ext>
                </a:extLst>
              </a:tr>
              <a:tr h="227802">
                <a:tc>
                  <a:txBody>
                    <a:bodyPr/>
                    <a:lstStyle/>
                    <a:p>
                      <a:pPr algn="l" fontAlgn="t"/>
                      <a:r>
                        <a:rPr lang="en-US" sz="1200" b="0" u="none" strike="noStrike">
                          <a:solidFill>
                            <a:srgbClr val="818285"/>
                          </a:solidFill>
                          <a:effectLst/>
                          <a:hlinkClick r:id="rId9"/>
                        </a:rPr>
                        <a:t>GREEN FOR GROWTH FUND II</a:t>
                      </a:r>
                      <a:endParaRPr lang="en-US" sz="1200" b="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Energy</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03/12/2013</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r" fontAlgn="t"/>
                      <a:r>
                        <a:rPr lang="en-US" sz="1200" b="0" dirty="0">
                          <a:solidFill>
                            <a:srgbClr val="818285"/>
                          </a:solidFill>
                          <a:effectLst/>
                        </a:rPr>
                        <a:t>3,750,000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286532">
                <a:tc>
                  <a:txBody>
                    <a:bodyPr/>
                    <a:lstStyle/>
                    <a:p>
                      <a:pPr algn="l" fontAlgn="t"/>
                      <a:r>
                        <a:rPr lang="en-US" sz="1200" b="0" u="none" strike="noStrike">
                          <a:solidFill>
                            <a:srgbClr val="818285"/>
                          </a:solidFill>
                          <a:effectLst/>
                          <a:hlinkClick r:id="rId10"/>
                        </a:rPr>
                        <a:t>ARMENIA NORTH - SOUTH ROAD CORRIDOR</a:t>
                      </a:r>
                      <a:endParaRPr lang="en-US" sz="1200" b="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0">
                          <a:solidFill>
                            <a:srgbClr val="818285"/>
                          </a:solidFill>
                          <a:effectLst/>
                        </a:rPr>
                        <a:t>Transport</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0">
                          <a:solidFill>
                            <a:srgbClr val="818285"/>
                          </a:solidFill>
                          <a:effectLst/>
                        </a:rPr>
                        <a:t>18/11/2013</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r" fontAlgn="t"/>
                      <a:r>
                        <a:rPr lang="en-US" sz="1200" b="0" dirty="0">
                          <a:solidFill>
                            <a:srgbClr val="818285"/>
                          </a:solidFill>
                          <a:effectLst/>
                        </a:rPr>
                        <a:t>60,000,000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extLst>
                  <a:ext uri="{0D108BD9-81ED-4DB2-BD59-A6C34878D82A}">
                    <a16:rowId xmlns:a16="http://schemas.microsoft.com/office/drawing/2014/main" val="10008"/>
                  </a:ext>
                </a:extLst>
              </a:tr>
              <a:tr h="334459">
                <a:tc>
                  <a:txBody>
                    <a:bodyPr/>
                    <a:lstStyle/>
                    <a:p>
                      <a:pPr algn="l" fontAlgn="t"/>
                      <a:r>
                        <a:rPr lang="en-US" sz="1200" b="0" u="none" strike="noStrike">
                          <a:solidFill>
                            <a:srgbClr val="818285"/>
                          </a:solidFill>
                          <a:effectLst/>
                          <a:hlinkClick r:id="rId11"/>
                        </a:rPr>
                        <a:t>YEREVAN METRO REHABILITATION</a:t>
                      </a:r>
                      <a:endParaRPr lang="en-US" sz="1200" b="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Transport</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10/05/2013</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r" fontAlgn="t"/>
                      <a:r>
                        <a:rPr lang="en-US" sz="1200" b="0" dirty="0">
                          <a:solidFill>
                            <a:srgbClr val="818285"/>
                          </a:solidFill>
                          <a:effectLst/>
                        </a:rPr>
                        <a:t>5,000,000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301347">
                <a:tc>
                  <a:txBody>
                    <a:bodyPr/>
                    <a:lstStyle/>
                    <a:p>
                      <a:pPr algn="l" fontAlgn="t"/>
                      <a:r>
                        <a:rPr lang="en-US" sz="1200" b="0" u="none" strike="noStrike">
                          <a:solidFill>
                            <a:srgbClr val="818285"/>
                          </a:solidFill>
                          <a:effectLst/>
                          <a:hlinkClick r:id="rId12"/>
                        </a:rPr>
                        <a:t>ARMENIA WATER SECTOR PROJECT</a:t>
                      </a:r>
                      <a:endParaRPr lang="en-US" sz="1200" b="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0" dirty="0">
                          <a:solidFill>
                            <a:srgbClr val="818285"/>
                          </a:solidFill>
                          <a:effectLst/>
                        </a:rPr>
                        <a:t>Water, sewerage</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0">
                          <a:solidFill>
                            <a:srgbClr val="818285"/>
                          </a:solidFill>
                          <a:effectLst/>
                        </a:rPr>
                        <a:t>07/08/2012</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r" fontAlgn="t"/>
                      <a:r>
                        <a:rPr lang="en-US" sz="1200" b="0" dirty="0">
                          <a:solidFill>
                            <a:srgbClr val="818285"/>
                          </a:solidFill>
                          <a:effectLst/>
                        </a:rPr>
                        <a:t>6,500,000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extLst>
                  <a:ext uri="{0D108BD9-81ED-4DB2-BD59-A6C34878D82A}">
                    <a16:rowId xmlns:a16="http://schemas.microsoft.com/office/drawing/2014/main" val="10010"/>
                  </a:ext>
                </a:extLst>
              </a:tr>
              <a:tr h="268235">
                <a:tc>
                  <a:txBody>
                    <a:bodyPr/>
                    <a:lstStyle/>
                    <a:p>
                      <a:pPr algn="l" fontAlgn="t"/>
                      <a:r>
                        <a:rPr lang="en-US" sz="1200" b="0" u="none" strike="noStrike">
                          <a:solidFill>
                            <a:srgbClr val="818285"/>
                          </a:solidFill>
                          <a:effectLst/>
                          <a:hlinkClick r:id="rId13"/>
                        </a:rPr>
                        <a:t>BORDER CROSSING AND INFRASTRUCTURE</a:t>
                      </a:r>
                      <a:endParaRPr lang="en-US" sz="1200" b="0">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Transport</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t"/>
                      <a:r>
                        <a:rPr lang="en-US" sz="1200" b="0">
                          <a:solidFill>
                            <a:srgbClr val="818285"/>
                          </a:solidFill>
                          <a:effectLst/>
                        </a:rPr>
                        <a:t>07/08/2012</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r" fontAlgn="t"/>
                      <a:r>
                        <a:rPr lang="en-US" sz="1200" b="0" dirty="0">
                          <a:solidFill>
                            <a:srgbClr val="818285"/>
                          </a:solidFill>
                          <a:effectLst/>
                        </a:rPr>
                        <a:t>30,850,000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1"/>
                  </a:ext>
                </a:extLst>
              </a:tr>
              <a:tr h="316162">
                <a:tc>
                  <a:txBody>
                    <a:bodyPr/>
                    <a:lstStyle/>
                    <a:p>
                      <a:pPr algn="l" fontAlgn="t"/>
                      <a:r>
                        <a:rPr lang="en-US" sz="1200" b="1" u="none" strike="noStrike">
                          <a:solidFill>
                            <a:srgbClr val="818285"/>
                          </a:solidFill>
                          <a:effectLst/>
                          <a:hlinkClick r:id="rId14"/>
                        </a:rPr>
                        <a:t>PCH LOAN FOR SME AND PRIORITY PROJECTS</a:t>
                      </a:r>
                      <a:endParaRPr lang="en-US" sz="1200" b="1">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1">
                          <a:solidFill>
                            <a:srgbClr val="818285"/>
                          </a:solidFill>
                          <a:effectLst/>
                        </a:rPr>
                        <a:t>Credit lines</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l" fontAlgn="t"/>
                      <a:r>
                        <a:rPr lang="en-US" sz="1200" b="1">
                          <a:solidFill>
                            <a:srgbClr val="818285"/>
                          </a:solidFill>
                          <a:effectLst/>
                        </a:rPr>
                        <a:t>28/10/2011</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tc>
                  <a:txBody>
                    <a:bodyPr/>
                    <a:lstStyle/>
                    <a:p>
                      <a:pPr algn="r" fontAlgn="t"/>
                      <a:r>
                        <a:rPr lang="en-US" sz="1200" b="1" dirty="0">
                          <a:solidFill>
                            <a:schemeClr val="accent5">
                              <a:lumMod val="50000"/>
                            </a:schemeClr>
                          </a:solidFill>
                          <a:effectLst/>
                        </a:rPr>
                        <a:t>15,000,000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E2E3E4"/>
                    </a:solidFill>
                  </a:tcPr>
                </a:tc>
                <a:extLst>
                  <a:ext uri="{0D108BD9-81ED-4DB2-BD59-A6C34878D82A}">
                    <a16:rowId xmlns:a16="http://schemas.microsoft.com/office/drawing/2014/main" val="10012"/>
                  </a:ext>
                </a:extLst>
              </a:tr>
              <a:tr h="364089">
                <a:tc>
                  <a:txBody>
                    <a:bodyPr/>
                    <a:lstStyle/>
                    <a:p>
                      <a:pPr algn="l" fontAlgn="t"/>
                      <a:r>
                        <a:rPr lang="en-US" sz="1200" b="1" u="none" strike="noStrike">
                          <a:solidFill>
                            <a:srgbClr val="818285"/>
                          </a:solidFill>
                          <a:effectLst/>
                          <a:hlinkClick r:id="rId15"/>
                        </a:rPr>
                        <a:t>CRESCENT CLEAN ENERGY FUND TURKEY</a:t>
                      </a:r>
                      <a:endParaRPr lang="en-US" sz="1200" b="1">
                        <a:solidFill>
                          <a:srgbClr val="818285"/>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solidFill>
                      <a:srgbClr val="FFFFFF"/>
                    </a:solidFill>
                  </a:tcPr>
                </a:tc>
                <a:tc>
                  <a:txBody>
                    <a:bodyPr/>
                    <a:lstStyle/>
                    <a:p>
                      <a:pPr algn="l" fontAlgn="t"/>
                      <a:r>
                        <a:rPr lang="en-US" sz="1200" b="1">
                          <a:solidFill>
                            <a:srgbClr val="818285"/>
                          </a:solidFill>
                          <a:effectLst/>
                        </a:rPr>
                        <a:t>Energy</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solidFill>
                      <a:srgbClr val="FFFFFF"/>
                    </a:solidFill>
                  </a:tcPr>
                </a:tc>
                <a:tc>
                  <a:txBody>
                    <a:bodyPr/>
                    <a:lstStyle/>
                    <a:p>
                      <a:pPr algn="l" fontAlgn="t"/>
                      <a:r>
                        <a:rPr lang="en-US" sz="1200" b="1">
                          <a:solidFill>
                            <a:srgbClr val="818285"/>
                          </a:solidFill>
                          <a:effectLst/>
                        </a:rPr>
                        <a:t>12/09/2011</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solidFill>
                      <a:srgbClr val="FFFFFF"/>
                    </a:solidFill>
                  </a:tcPr>
                </a:tc>
                <a:tc>
                  <a:txBody>
                    <a:bodyPr/>
                    <a:lstStyle/>
                    <a:p>
                      <a:pPr algn="r" fontAlgn="t"/>
                      <a:r>
                        <a:rPr lang="en-US" sz="1200" b="1" dirty="0">
                          <a:solidFill>
                            <a:srgbClr val="818285"/>
                          </a:solidFill>
                          <a:effectLst/>
                        </a:rPr>
                        <a:t>1,250,000</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22650">
                <a:tc>
                  <a:txBody>
                    <a:bodyPr/>
                    <a:lstStyle/>
                    <a:p>
                      <a:pPr algn="l" fontAlgn="t"/>
                      <a:r>
                        <a:rPr lang="en-US" sz="1600" b="1" dirty="0">
                          <a:solidFill>
                            <a:srgbClr val="FFFFFF"/>
                          </a:solidFill>
                          <a:effectLst/>
                        </a:rPr>
                        <a:t>Total Amount</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00529E"/>
                    </a:solidFill>
                  </a:tcPr>
                </a:tc>
                <a:tc>
                  <a:txBody>
                    <a:bodyPr/>
                    <a:lstStyle/>
                    <a:p>
                      <a:pPr algn="l" fontAlgn="t"/>
                      <a:endParaRPr lang="en-US" sz="1600" b="1" dirty="0">
                        <a:solidFill>
                          <a:srgbClr val="FFFFFF"/>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00529E"/>
                    </a:solidFill>
                  </a:tcPr>
                </a:tc>
                <a:tc>
                  <a:txBody>
                    <a:bodyPr/>
                    <a:lstStyle/>
                    <a:p>
                      <a:pPr algn="l" fontAlgn="t"/>
                      <a:endParaRPr lang="en-US" sz="1600" b="1" dirty="0">
                        <a:solidFill>
                          <a:srgbClr val="FFFFFF"/>
                        </a:solidFill>
                        <a:effectLst/>
                      </a:endParaRP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00529E"/>
                    </a:solidFill>
                  </a:tcPr>
                </a:tc>
                <a:tc>
                  <a:txBody>
                    <a:bodyPr/>
                    <a:lstStyle/>
                    <a:p>
                      <a:pPr algn="r" fontAlgn="t"/>
                      <a:r>
                        <a:rPr lang="en-US" sz="1600" b="1" dirty="0">
                          <a:solidFill>
                            <a:srgbClr val="FFFFFF"/>
                          </a:solidFill>
                          <a:effectLst/>
                        </a:rPr>
                        <a:t>271,902,286</a:t>
                      </a:r>
                    </a:p>
                  </a:txBody>
                  <a:tcPr marL="15024" marR="15024" marT="7512" marB="751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00529E"/>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584406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hlinkClick r:id="rId3"/>
              </a:rPr>
              <a:t>DCFTA </a:t>
            </a:r>
            <a:r>
              <a:rPr lang="en-US" dirty="0">
                <a:hlinkClick r:id="rId3"/>
              </a:rPr>
              <a:t>Facility for SMEs</a:t>
            </a:r>
            <a:endParaRPr lang="en-US" dirty="0"/>
          </a:p>
        </p:txBody>
      </p:sp>
      <p:sp>
        <p:nvSpPr>
          <p:cNvPr id="3" name="Content Placeholder 2"/>
          <p:cNvSpPr>
            <a:spLocks noGrp="1"/>
          </p:cNvSpPr>
          <p:nvPr>
            <p:ph idx="1"/>
          </p:nvPr>
        </p:nvSpPr>
        <p:spPr/>
        <p:txBody>
          <a:bodyPr/>
          <a:lstStyle/>
          <a:p>
            <a:r>
              <a:rPr lang="en-US" sz="2800" kern="1200" dirty="0">
                <a:latin typeface="Arial" charset="0"/>
                <a:cs typeface="Arial" charset="0"/>
              </a:rPr>
              <a:t>Launched at </a:t>
            </a:r>
            <a:r>
              <a:rPr lang="en-US" sz="2800" b="1" kern="1200" dirty="0" err="1">
                <a:latin typeface="Arial" charset="0"/>
                <a:cs typeface="Arial" charset="0"/>
              </a:rPr>
              <a:t>EaP</a:t>
            </a:r>
            <a:r>
              <a:rPr lang="en-US" sz="2800" b="1" kern="1200" dirty="0">
                <a:latin typeface="Arial" charset="0"/>
                <a:cs typeface="Arial" charset="0"/>
              </a:rPr>
              <a:t> Business Forum</a:t>
            </a:r>
            <a:r>
              <a:rPr lang="en-US" sz="2800" kern="1200" dirty="0">
                <a:latin typeface="Arial" charset="0"/>
                <a:cs typeface="Arial" charset="0"/>
              </a:rPr>
              <a:t> in Riga </a:t>
            </a:r>
          </a:p>
          <a:p>
            <a:r>
              <a:rPr lang="en-US" sz="2800" kern="1200" dirty="0">
                <a:latin typeface="Arial" charset="0"/>
                <a:cs typeface="Arial" charset="0"/>
              </a:rPr>
              <a:t>Will provide some €200 million worth of grants</a:t>
            </a:r>
          </a:p>
          <a:p>
            <a:r>
              <a:rPr lang="en-US" sz="2800" kern="1200" dirty="0">
                <a:latin typeface="Arial" charset="0"/>
                <a:cs typeface="Arial" charset="0"/>
              </a:rPr>
              <a:t>Expected to unlock new investments worth at least </a:t>
            </a:r>
            <a:r>
              <a:rPr lang="en-US" sz="2800" b="1" kern="1200" dirty="0">
                <a:latin typeface="Arial" charset="0"/>
                <a:cs typeface="Arial" charset="0"/>
              </a:rPr>
              <a:t>€2 billion</a:t>
            </a:r>
            <a:r>
              <a:rPr lang="en-US" sz="2800" kern="1200" dirty="0">
                <a:latin typeface="Arial" charset="0"/>
                <a:cs typeface="Arial" charset="0"/>
              </a:rPr>
              <a:t> for the SMEs in the three DCFTA countries: Georgia, Republic of Moldova and Ukraine</a:t>
            </a:r>
            <a:endParaRPr lang="lv-LV" kern="1200" dirty="0">
              <a:latin typeface="Arial" charset="0"/>
              <a:cs typeface="Arial" charset="0"/>
            </a:endParaRPr>
          </a:p>
          <a:p>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4124836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br>
              <a:rPr lang="lv-LV" dirty="0"/>
            </a:br>
            <a:r>
              <a:rPr lang="en-US" dirty="0">
                <a:hlinkClick r:id="rId3"/>
              </a:rPr>
              <a:t>DCFTA Facility for SMEs</a:t>
            </a:r>
            <a:r>
              <a:rPr lang="lv-LV" dirty="0">
                <a:hlinkClick r:id="rId3"/>
              </a:rPr>
              <a:t> (2)</a:t>
            </a:r>
            <a:endParaRPr lang="en-US" dirty="0"/>
          </a:p>
        </p:txBody>
      </p:sp>
      <p:sp>
        <p:nvSpPr>
          <p:cNvPr id="3" name="Content Placeholder 2"/>
          <p:cNvSpPr>
            <a:spLocks noGrp="1"/>
          </p:cNvSpPr>
          <p:nvPr>
            <p:ph idx="1"/>
          </p:nvPr>
        </p:nvSpPr>
        <p:spPr>
          <a:xfrm>
            <a:off x="395535" y="2060848"/>
            <a:ext cx="8583786" cy="3848795"/>
          </a:xfrm>
        </p:spPr>
        <p:txBody>
          <a:bodyPr/>
          <a:lstStyle/>
          <a:p>
            <a:endParaRPr lang="lv-LV" sz="2800" dirty="0"/>
          </a:p>
          <a:p>
            <a:r>
              <a:rPr lang="en-US" sz="2800" dirty="0"/>
              <a:t>Created by EC jointly with the EIB and EBRD to:</a:t>
            </a:r>
          </a:p>
          <a:p>
            <a:pPr lvl="1"/>
            <a:r>
              <a:rPr lang="en-US" sz="2400" dirty="0">
                <a:solidFill>
                  <a:srgbClr val="035682"/>
                </a:solidFill>
              </a:rPr>
              <a:t>seize new trade opportunities</a:t>
            </a:r>
          </a:p>
          <a:p>
            <a:pPr lvl="1"/>
            <a:r>
              <a:rPr lang="en-US" sz="2400" dirty="0">
                <a:solidFill>
                  <a:srgbClr val="035682"/>
                </a:solidFill>
              </a:rPr>
              <a:t>improve access to finance, enabling them to make the necessary investments to increase their competitiveness</a:t>
            </a:r>
          </a:p>
          <a:p>
            <a:pPr lvl="1"/>
            <a:r>
              <a:rPr lang="en-US" sz="2400" dirty="0">
                <a:solidFill>
                  <a:srgbClr val="035682"/>
                </a:solidFill>
              </a:rPr>
              <a:t>integrate into global value chains by becoming business partners of foreign direct investors</a:t>
            </a:r>
          </a:p>
          <a:p>
            <a:pPr lvl="1"/>
            <a:r>
              <a:rPr lang="en-US" sz="2400" dirty="0">
                <a:solidFill>
                  <a:srgbClr val="035682"/>
                </a:solidFill>
              </a:rPr>
              <a:t>comply with new sanitary, phytosanitary, technical and quality standards</a:t>
            </a:r>
          </a:p>
          <a:p>
            <a:pPr lvl="1"/>
            <a:endParaRPr lang="lv-LV" sz="2400"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9268755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GB"/>
              <a:t>www.east-invest.eu</a:t>
            </a:r>
          </a:p>
        </p:txBody>
      </p:sp>
      <p:pic>
        <p:nvPicPr>
          <p:cNvPr id="1026" name="Picture 2" descr="http://ec.europa.eu/enlargement/images/press_corner/20150521_dcft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3999" cy="50405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33812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412776"/>
            <a:ext cx="8280920" cy="792163"/>
          </a:xfrm>
        </p:spPr>
        <p:txBody>
          <a:bodyPr/>
          <a:lstStyle/>
          <a:p>
            <a:r>
              <a:rPr lang="en-US" dirty="0"/>
              <a:t>DCFTA Facility for SMEs</a:t>
            </a:r>
            <a:r>
              <a:rPr lang="lv-LV" dirty="0"/>
              <a:t> (3)</a:t>
            </a:r>
            <a:endParaRPr lang="en-US" dirty="0"/>
          </a:p>
        </p:txBody>
      </p:sp>
      <p:sp>
        <p:nvSpPr>
          <p:cNvPr id="3" name="Content Placeholder 2"/>
          <p:cNvSpPr>
            <a:spLocks noGrp="1"/>
          </p:cNvSpPr>
          <p:nvPr>
            <p:ph idx="1"/>
          </p:nvPr>
        </p:nvSpPr>
        <p:spPr>
          <a:xfrm>
            <a:off x="395535" y="2060848"/>
            <a:ext cx="8583786" cy="3848795"/>
          </a:xfrm>
        </p:spPr>
        <p:txBody>
          <a:bodyPr/>
          <a:lstStyle/>
          <a:p>
            <a:r>
              <a:rPr lang="en-US" sz="2800" dirty="0"/>
              <a:t>Four types of support:</a:t>
            </a:r>
          </a:p>
          <a:p>
            <a:pPr lvl="1"/>
            <a:r>
              <a:rPr lang="en-US" sz="2000" u="sng" dirty="0">
                <a:solidFill>
                  <a:srgbClr val="035682"/>
                </a:solidFill>
              </a:rPr>
              <a:t>Risk sharing instruments: </a:t>
            </a:r>
            <a:r>
              <a:rPr lang="en-US" sz="2000" dirty="0">
                <a:solidFill>
                  <a:srgbClr val="035682"/>
                </a:solidFill>
              </a:rPr>
              <a:t>to improve credit conditions by reducing the risk for financial institutions</a:t>
            </a:r>
          </a:p>
          <a:p>
            <a:pPr lvl="1"/>
            <a:r>
              <a:rPr lang="en-US" sz="2000" u="sng" dirty="0">
                <a:solidFill>
                  <a:srgbClr val="035682"/>
                </a:solidFill>
              </a:rPr>
              <a:t>Currency hedging: </a:t>
            </a:r>
            <a:r>
              <a:rPr lang="en-US" sz="2000" dirty="0">
                <a:solidFill>
                  <a:srgbClr val="035682"/>
                </a:solidFill>
              </a:rPr>
              <a:t>to allow to borrow in local currency at accessible rates</a:t>
            </a:r>
          </a:p>
          <a:p>
            <a:pPr lvl="1"/>
            <a:r>
              <a:rPr lang="en-US" sz="2000" u="sng" dirty="0">
                <a:solidFill>
                  <a:srgbClr val="035682"/>
                </a:solidFill>
              </a:rPr>
              <a:t>Investment incentives: </a:t>
            </a:r>
            <a:r>
              <a:rPr lang="en-US" sz="2000" dirty="0">
                <a:solidFill>
                  <a:srgbClr val="035682"/>
                </a:solidFill>
              </a:rPr>
              <a:t>to reduce investment cost by providing incentives to upgrade technology and production/service processes to comply with EU standards and regulations</a:t>
            </a:r>
          </a:p>
          <a:p>
            <a:pPr lvl="1"/>
            <a:r>
              <a:rPr lang="en-US" sz="2000" u="sng" dirty="0">
                <a:solidFill>
                  <a:srgbClr val="035682"/>
                </a:solidFill>
              </a:rPr>
              <a:t>Technical assistance: </a:t>
            </a:r>
            <a:r>
              <a:rPr lang="en-US" sz="2000" dirty="0">
                <a:solidFill>
                  <a:srgbClr val="035682"/>
                </a:solidFill>
              </a:rPr>
              <a:t>specifically designed projects to support SMEs and BSO by identifying investments complying with DCFTA requirements, helping prepare business and financing plans to get bank credits; identifying new market opportunities; fostering improvements in the regulatory and policy environments</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5975567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844749"/>
            <a:ext cx="8280920" cy="792163"/>
          </a:xfrm>
        </p:spPr>
        <p:txBody>
          <a:bodyPr/>
          <a:lstStyle/>
          <a:p>
            <a:br>
              <a:rPr lang="lv-LV" dirty="0"/>
            </a:br>
            <a:r>
              <a:rPr lang="en-US" dirty="0"/>
              <a:t>Armenia joins the Europe’s </a:t>
            </a:r>
            <a:r>
              <a:rPr lang="en-US" dirty="0">
                <a:hlinkClick r:id="rId3"/>
              </a:rPr>
              <a:t>COSME </a:t>
            </a:r>
            <a:r>
              <a:rPr lang="en-US" dirty="0" err="1">
                <a:hlinkClick r:id="rId3"/>
              </a:rPr>
              <a:t>programm</a:t>
            </a:r>
            <a:r>
              <a:rPr lang="lv-LV" dirty="0">
                <a:hlinkClick r:id="rId3"/>
              </a:rPr>
              <a:t>e</a:t>
            </a:r>
            <a:r>
              <a:rPr lang="en-US" dirty="0"/>
              <a:t> for SMEs</a:t>
            </a:r>
            <a:br>
              <a:rPr lang="en-US" dirty="0"/>
            </a:br>
            <a:endParaRPr lang="en-US" dirty="0"/>
          </a:p>
        </p:txBody>
      </p:sp>
      <p:sp>
        <p:nvSpPr>
          <p:cNvPr id="3" name="Content Placeholder 2"/>
          <p:cNvSpPr>
            <a:spLocks noGrp="1"/>
          </p:cNvSpPr>
          <p:nvPr>
            <p:ph idx="1"/>
          </p:nvPr>
        </p:nvSpPr>
        <p:spPr>
          <a:xfrm>
            <a:off x="323528" y="2924944"/>
            <a:ext cx="8229600" cy="3128715"/>
          </a:xfrm>
        </p:spPr>
        <p:txBody>
          <a:bodyPr/>
          <a:lstStyle/>
          <a:p>
            <a:r>
              <a:rPr lang="en-US" sz="2400" dirty="0"/>
              <a:t>COSME is the EU </a:t>
            </a:r>
            <a:r>
              <a:rPr lang="en-US" sz="2400" dirty="0" err="1"/>
              <a:t>programme</a:t>
            </a:r>
            <a:r>
              <a:rPr lang="en-US" sz="2400" dirty="0"/>
              <a:t> for the Competitiveness of Enterprises and </a:t>
            </a:r>
            <a:r>
              <a:rPr lang="lv-LV" sz="2400" dirty="0"/>
              <a:t>SME </a:t>
            </a:r>
            <a:r>
              <a:rPr lang="en-US" sz="2400" dirty="0"/>
              <a:t>Enterprises running from 2014 - 2020 with a planned budget of EUR 2.3 billion</a:t>
            </a:r>
            <a:endParaRPr lang="lv-LV" sz="2400" dirty="0"/>
          </a:p>
          <a:p>
            <a:r>
              <a:rPr lang="en-US" sz="2400" dirty="0"/>
              <a:t>Armenia signed the International Agreement on 10 December 2015 to participate in COSME which entered into force on 29 December 2015. </a:t>
            </a:r>
            <a:endParaRPr lang="lv-LV" sz="2400" dirty="0"/>
          </a:p>
          <a:p>
            <a:r>
              <a:rPr lang="en-US" sz="2400" dirty="0"/>
              <a:t>Armenia </a:t>
            </a:r>
            <a:r>
              <a:rPr lang="en-US" sz="2400" dirty="0" err="1"/>
              <a:t>bec</a:t>
            </a:r>
            <a:r>
              <a:rPr lang="lv-LV" sz="2400" dirty="0"/>
              <a:t>a</a:t>
            </a:r>
            <a:r>
              <a:rPr lang="en-US" sz="2400" dirty="0"/>
              <a:t>me </a:t>
            </a:r>
            <a:r>
              <a:rPr lang="en-US" sz="2400" dirty="0" err="1"/>
              <a:t>EaP</a:t>
            </a:r>
            <a:r>
              <a:rPr lang="en-US" sz="2400" dirty="0"/>
              <a:t> country No. </a:t>
            </a:r>
            <a:r>
              <a:rPr lang="lv-LV" sz="2400" dirty="0"/>
              <a:t>3</a:t>
            </a:r>
            <a:r>
              <a:rPr lang="en-US" sz="2400" dirty="0"/>
              <a:t> to join COSME</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964952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340768"/>
            <a:ext cx="8280920" cy="1080120"/>
          </a:xfrm>
        </p:spPr>
        <p:txBody>
          <a:bodyPr/>
          <a:lstStyle/>
          <a:p>
            <a:br>
              <a:rPr lang="lv-LV" dirty="0"/>
            </a:br>
            <a:r>
              <a:rPr lang="en-US" dirty="0"/>
              <a:t>Armenia joins the Europe’s </a:t>
            </a:r>
            <a:r>
              <a:rPr lang="en-US" dirty="0">
                <a:hlinkClick r:id="rId3"/>
              </a:rPr>
              <a:t>COSME </a:t>
            </a:r>
            <a:r>
              <a:rPr lang="en-US" dirty="0" err="1">
                <a:hlinkClick r:id="rId3"/>
              </a:rPr>
              <a:t>programm</a:t>
            </a:r>
            <a:r>
              <a:rPr lang="lv-LV" dirty="0">
                <a:hlinkClick r:id="rId3"/>
              </a:rPr>
              <a:t>e</a:t>
            </a:r>
            <a:r>
              <a:rPr lang="en-US" dirty="0"/>
              <a:t> for SMEs</a:t>
            </a:r>
            <a:br>
              <a:rPr lang="en-US" dirty="0"/>
            </a:br>
            <a:endParaRPr lang="en-US" dirty="0"/>
          </a:p>
        </p:txBody>
      </p:sp>
      <p:sp>
        <p:nvSpPr>
          <p:cNvPr id="3" name="Content Placeholder 2"/>
          <p:cNvSpPr>
            <a:spLocks noGrp="1"/>
          </p:cNvSpPr>
          <p:nvPr>
            <p:ph idx="1"/>
          </p:nvPr>
        </p:nvSpPr>
        <p:spPr>
          <a:xfrm>
            <a:off x="323528" y="2492896"/>
            <a:ext cx="8229600" cy="3128715"/>
          </a:xfrm>
        </p:spPr>
        <p:txBody>
          <a:bodyPr/>
          <a:lstStyle/>
          <a:p>
            <a:pPr marL="0" indent="0">
              <a:buNone/>
            </a:pPr>
            <a:r>
              <a:rPr lang="en-US" sz="2000" dirty="0"/>
              <a:t>Among other things COSME helps businesses to </a:t>
            </a:r>
            <a:r>
              <a:rPr lang="en-US" sz="2000" u="sng" dirty="0">
                <a:hlinkClick r:id="rId4"/>
              </a:rPr>
              <a:t>access markets</a:t>
            </a:r>
            <a:r>
              <a:rPr lang="en-US" sz="2000" dirty="0"/>
              <a:t> in the EU and beyond:</a:t>
            </a:r>
          </a:p>
          <a:p>
            <a:r>
              <a:rPr lang="en-US" sz="2000" dirty="0"/>
              <a:t>It funds the </a:t>
            </a:r>
            <a:r>
              <a:rPr lang="en-US" sz="2000" u="sng" dirty="0">
                <a:hlinkClick r:id="rId5"/>
              </a:rPr>
              <a:t>Enterprise Europe Network</a:t>
            </a:r>
            <a:r>
              <a:rPr lang="en-US" sz="2000" dirty="0"/>
              <a:t> that helps SMEs find business and technology partners, and understand EU legislation</a:t>
            </a:r>
          </a:p>
          <a:p>
            <a:r>
              <a:rPr lang="en-US" sz="2000" dirty="0"/>
              <a:t>the </a:t>
            </a:r>
            <a:r>
              <a:rPr lang="en-US" sz="2000" u="sng" dirty="0">
                <a:hlinkClick r:id="rId6"/>
              </a:rPr>
              <a:t>Your Europe Business portal</a:t>
            </a:r>
            <a:r>
              <a:rPr lang="en-US" sz="2000" dirty="0"/>
              <a:t> that provides practical information on doing business within Europe</a:t>
            </a:r>
          </a:p>
          <a:p>
            <a:r>
              <a:rPr lang="en-US" sz="2000" dirty="0"/>
              <a:t> the </a:t>
            </a:r>
            <a:r>
              <a:rPr lang="en-US" sz="2000" u="sng" dirty="0">
                <a:hlinkClick r:id="rId7"/>
              </a:rPr>
              <a:t>SME </a:t>
            </a:r>
            <a:r>
              <a:rPr lang="en-US" sz="2000" u="sng" dirty="0" err="1">
                <a:hlinkClick r:id="rId7"/>
              </a:rPr>
              <a:t>Internationalisation</a:t>
            </a:r>
            <a:r>
              <a:rPr lang="en-US" sz="2000" u="sng" dirty="0">
                <a:hlinkClick r:id="rId7"/>
              </a:rPr>
              <a:t> Portal</a:t>
            </a:r>
            <a:r>
              <a:rPr lang="en-US" sz="2000" dirty="0"/>
              <a:t> for companies who want to develop their activities outside Europe. It also finances a number of </a:t>
            </a:r>
            <a:r>
              <a:rPr lang="en-US" sz="2000" u="sng" dirty="0">
                <a:hlinkClick r:id="rId8"/>
              </a:rPr>
              <a:t>IPR SME Helpdesks</a:t>
            </a:r>
            <a:endParaRPr lang="en-US" sz="2000" dirty="0"/>
          </a:p>
          <a:p>
            <a:pPr marL="0" indent="0">
              <a:buNone/>
            </a:pPr>
            <a:br>
              <a:rPr lang="en-US" sz="2400" dirty="0"/>
            </a:br>
            <a:endParaRPr lang="en-US" sz="2400"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3546097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556792"/>
            <a:ext cx="8280920" cy="792163"/>
          </a:xfrm>
        </p:spPr>
        <p:txBody>
          <a:bodyPr/>
          <a:lstStyle/>
          <a:p>
            <a:br>
              <a:rPr lang="lv-LV" dirty="0"/>
            </a:br>
            <a:r>
              <a:rPr lang="en-US" dirty="0">
                <a:hlinkClick r:id="rId2"/>
              </a:rPr>
              <a:t>Armenia joins Horizon 2020 to work with EU in research and innovation</a:t>
            </a:r>
            <a:br>
              <a:rPr lang="en-US" dirty="0"/>
            </a:br>
            <a:endParaRPr lang="en-US" dirty="0"/>
          </a:p>
        </p:txBody>
      </p:sp>
      <p:sp>
        <p:nvSpPr>
          <p:cNvPr id="3" name="Content Placeholder 2"/>
          <p:cNvSpPr>
            <a:spLocks noGrp="1"/>
          </p:cNvSpPr>
          <p:nvPr>
            <p:ph idx="1"/>
          </p:nvPr>
        </p:nvSpPr>
        <p:spPr>
          <a:xfrm>
            <a:off x="323528" y="2708920"/>
            <a:ext cx="8229600" cy="3128715"/>
          </a:xfrm>
        </p:spPr>
        <p:txBody>
          <a:bodyPr/>
          <a:lstStyle/>
          <a:p>
            <a:r>
              <a:rPr lang="en-US" sz="2400" dirty="0"/>
              <a:t>Horizon 2020 is the biggest EU Research and Innovation </a:t>
            </a:r>
            <a:r>
              <a:rPr lang="en-US" sz="2400" dirty="0" err="1"/>
              <a:t>programme</a:t>
            </a:r>
            <a:r>
              <a:rPr lang="en-US" sz="2400" dirty="0"/>
              <a:t> ever with nearly €80 billion of funding available over 7 years (2014 to 2020) – in addition to the private investment that this money will attract. It promises more breakthroughs, discoveries and world-firsts by taking great ideas from the lab to the market</a:t>
            </a:r>
          </a:p>
          <a:p>
            <a:r>
              <a:rPr lang="en-US" sz="2400" dirty="0"/>
              <a:t>The agreement associating </a:t>
            </a:r>
            <a:r>
              <a:rPr lang="en-US" sz="2400" dirty="0">
                <a:hlinkClick r:id="rId3"/>
              </a:rPr>
              <a:t>Armenia</a:t>
            </a:r>
            <a:r>
              <a:rPr lang="en-US" sz="2400" dirty="0"/>
              <a:t> to </a:t>
            </a:r>
            <a:r>
              <a:rPr lang="en-US" sz="2400" dirty="0">
                <a:hlinkClick r:id="rId4"/>
              </a:rPr>
              <a:t>Horizon 2020</a:t>
            </a:r>
            <a:r>
              <a:rPr lang="en-US" sz="2400" dirty="0"/>
              <a:t> was signed on 19 May</a:t>
            </a:r>
            <a:r>
              <a:rPr lang="lv-LV" sz="2400" dirty="0"/>
              <a:t>, </a:t>
            </a:r>
            <a:r>
              <a:rPr lang="lv-LV" sz="2400" dirty="0" err="1"/>
              <a:t>as</a:t>
            </a:r>
            <a:r>
              <a:rPr lang="lv-LV" sz="2400" dirty="0"/>
              <a:t> a </a:t>
            </a:r>
            <a:r>
              <a:rPr lang="lv-LV" sz="2400" dirty="0" err="1"/>
              <a:t>result</a:t>
            </a:r>
            <a:r>
              <a:rPr lang="lv-LV" sz="2400" dirty="0"/>
              <a:t> </a:t>
            </a:r>
            <a:r>
              <a:rPr lang="en-US" sz="2400" dirty="0"/>
              <a:t>Armenia becomes </a:t>
            </a:r>
            <a:r>
              <a:rPr lang="en-US" sz="2400" dirty="0" err="1"/>
              <a:t>EaP</a:t>
            </a:r>
            <a:r>
              <a:rPr lang="en-US" sz="2400" dirty="0"/>
              <a:t> country No. 4 to join Horizon 2020</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110131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268761"/>
            <a:ext cx="8280920" cy="864095"/>
          </a:xfrm>
        </p:spPr>
        <p:txBody>
          <a:bodyPr/>
          <a:lstStyle/>
          <a:p>
            <a:r>
              <a:rPr lang="en-US" dirty="0"/>
              <a:t>Content</a:t>
            </a:r>
          </a:p>
        </p:txBody>
      </p:sp>
      <p:sp>
        <p:nvSpPr>
          <p:cNvPr id="3" name="Content Placeholder 2"/>
          <p:cNvSpPr>
            <a:spLocks noGrp="1"/>
          </p:cNvSpPr>
          <p:nvPr>
            <p:ph idx="1"/>
          </p:nvPr>
        </p:nvSpPr>
        <p:spPr>
          <a:xfrm>
            <a:off x="323528" y="1988840"/>
            <a:ext cx="8352928" cy="4320480"/>
          </a:xfrm>
        </p:spPr>
        <p:txBody>
          <a:bodyPr/>
          <a:lstStyle/>
          <a:p>
            <a:pPr lvl="0"/>
            <a:r>
              <a:rPr lang="en-US" sz="2400" dirty="0">
                <a:solidFill>
                  <a:schemeClr val="bg2">
                    <a:lumMod val="60000"/>
                    <a:lumOff val="40000"/>
                  </a:schemeClr>
                </a:solidFill>
              </a:rPr>
              <a:t>European Neighborhood Policy</a:t>
            </a:r>
          </a:p>
          <a:p>
            <a:pPr lvl="0"/>
            <a:r>
              <a:rPr lang="en-US" sz="2400" dirty="0">
                <a:solidFill>
                  <a:schemeClr val="bg2">
                    <a:lumMod val="50000"/>
                  </a:schemeClr>
                </a:solidFill>
              </a:rPr>
              <a:t>Eastern Partnership</a:t>
            </a:r>
          </a:p>
          <a:p>
            <a:r>
              <a:rPr lang="lv-LV" sz="2400" i="1" dirty="0">
                <a:solidFill>
                  <a:srgbClr val="FFFFFF">
                    <a:lumMod val="65000"/>
                  </a:srgbClr>
                </a:solidFill>
              </a:rPr>
              <a:t>EU </a:t>
            </a:r>
            <a:r>
              <a:rPr lang="en-US" sz="2400" i="1" dirty="0">
                <a:solidFill>
                  <a:srgbClr val="FFFFFF">
                    <a:lumMod val="65000"/>
                  </a:srgbClr>
                </a:solidFill>
              </a:rPr>
              <a:t>Acquis </a:t>
            </a:r>
            <a:r>
              <a:rPr lang="en-US" sz="2400" i="1" dirty="0" err="1">
                <a:solidFill>
                  <a:srgbClr val="FFFFFF">
                    <a:lumMod val="65000"/>
                  </a:srgbClr>
                </a:solidFill>
              </a:rPr>
              <a:t>Communautaire</a:t>
            </a:r>
            <a:endParaRPr lang="lv-LV" sz="2400" i="1" dirty="0">
              <a:solidFill>
                <a:srgbClr val="FFFFFF">
                  <a:lumMod val="65000"/>
                </a:srgbClr>
              </a:solidFill>
            </a:endParaRPr>
          </a:p>
          <a:p>
            <a:r>
              <a:rPr lang="en-US" sz="2400" dirty="0">
                <a:solidFill>
                  <a:srgbClr val="FFFFFF">
                    <a:lumMod val="65000"/>
                  </a:srgbClr>
                </a:solidFill>
              </a:rPr>
              <a:t>Free Trade Agreements</a:t>
            </a:r>
            <a:endParaRPr lang="lv-LV" sz="2400" dirty="0">
              <a:solidFill>
                <a:srgbClr val="FFFFFF">
                  <a:lumMod val="65000"/>
                </a:srgbClr>
              </a:solidFill>
            </a:endParaRPr>
          </a:p>
          <a:p>
            <a:pPr lvl="0"/>
            <a:r>
              <a:rPr lang="en-US" sz="2400" dirty="0">
                <a:solidFill>
                  <a:srgbClr val="FFFFFF">
                    <a:lumMod val="65000"/>
                  </a:srgbClr>
                </a:solidFill>
              </a:rPr>
              <a:t>Support instruments</a:t>
            </a:r>
            <a:r>
              <a:rPr lang="lv-LV" sz="2400" dirty="0">
                <a:solidFill>
                  <a:srgbClr val="FFFFFF">
                    <a:lumMod val="65000"/>
                  </a:srgbClr>
                </a:solidFill>
              </a:rPr>
              <a:t> </a:t>
            </a:r>
          </a:p>
          <a:p>
            <a:pPr lvl="1"/>
            <a:r>
              <a:rPr lang="en-US" sz="2000" dirty="0">
                <a:solidFill>
                  <a:srgbClr val="FFFFFF">
                    <a:lumMod val="65000"/>
                  </a:srgbClr>
                </a:solidFill>
              </a:rPr>
              <a:t>Technical assistance</a:t>
            </a:r>
          </a:p>
          <a:p>
            <a:pPr lvl="1"/>
            <a:r>
              <a:rPr lang="en-US" sz="2000" dirty="0">
                <a:solidFill>
                  <a:srgbClr val="FFFFFF">
                    <a:lumMod val="65000"/>
                  </a:srgbClr>
                </a:solidFill>
              </a:rPr>
              <a:t>Financial</a:t>
            </a:r>
          </a:p>
          <a:p>
            <a:pPr lvl="0"/>
            <a:r>
              <a:rPr lang="en-US" sz="2400" dirty="0">
                <a:solidFill>
                  <a:srgbClr val="FFFFFF">
                    <a:lumMod val="65000"/>
                  </a:srgbClr>
                </a:solidFill>
              </a:rPr>
              <a:t>Country case study – Armenia</a:t>
            </a:r>
          </a:p>
          <a:p>
            <a:pPr lvl="1"/>
            <a:r>
              <a:rPr lang="en-US" sz="2000" dirty="0">
                <a:solidFill>
                  <a:srgbClr val="FFFFFF">
                    <a:lumMod val="65000"/>
                  </a:srgbClr>
                </a:solidFill>
              </a:rPr>
              <a:t>EU – Armenia</a:t>
            </a:r>
          </a:p>
          <a:p>
            <a:pPr lvl="1"/>
            <a:r>
              <a:rPr lang="en-US" sz="2000" dirty="0">
                <a:solidFill>
                  <a:srgbClr val="FFFFFF">
                    <a:lumMod val="65000"/>
                  </a:srgbClr>
                </a:solidFill>
              </a:rPr>
              <a:t>Facilities for SMEs</a:t>
            </a:r>
          </a:p>
          <a:p>
            <a:pPr marL="0" lvl="0" indent="0">
              <a:buNone/>
            </a:pPr>
            <a:endParaRPr lang="lv-LV" sz="2400" dirty="0">
              <a:solidFill>
                <a:srgbClr val="FFFFFF">
                  <a:lumMod val="65000"/>
                </a:srgbClr>
              </a:solidFill>
            </a:endParaRPr>
          </a:p>
          <a:p>
            <a:pPr lvl="1"/>
            <a:endParaRPr lang="en-US" sz="2000" dirty="0">
              <a:solidFill>
                <a:schemeClr val="bg1">
                  <a:lumMod val="65000"/>
                </a:schemeClr>
              </a:solidFill>
            </a:endParaRPr>
          </a:p>
          <a:p>
            <a:pPr marL="0" indent="0">
              <a:buNone/>
            </a:pPr>
            <a:endParaRPr lang="en-US" sz="2400" dirty="0">
              <a:solidFill>
                <a:srgbClr val="035682"/>
              </a:solidFill>
            </a:endParaRPr>
          </a:p>
        </p:txBody>
      </p:sp>
      <p:sp>
        <p:nvSpPr>
          <p:cNvPr id="4" name="Footer Placeholder 3"/>
          <p:cNvSpPr>
            <a:spLocks noGrp="1"/>
          </p:cNvSpPr>
          <p:nvPr>
            <p:ph type="ftr" sz="quarter" idx="10"/>
          </p:nvPr>
        </p:nvSpPr>
        <p:spPr/>
        <p:txBody>
          <a:bodyPr/>
          <a:lstStyle/>
          <a:p>
            <a:pPr>
              <a:defRPr/>
            </a:pPr>
            <a:r>
              <a:rPr lang="en-GB" dirty="0"/>
              <a:t>www.east-invest.eu</a:t>
            </a:r>
          </a:p>
        </p:txBody>
      </p:sp>
    </p:spTree>
    <p:extLst>
      <p:ext uri="{BB962C8B-B14F-4D97-AF65-F5344CB8AC3E}">
        <p14:creationId xmlns:p14="http://schemas.microsoft.com/office/powerpoint/2010/main" val="19166910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844749"/>
            <a:ext cx="8280920" cy="792163"/>
          </a:xfrm>
        </p:spPr>
        <p:txBody>
          <a:bodyPr/>
          <a:lstStyle/>
          <a:p>
            <a:br>
              <a:rPr lang="lv-LV" dirty="0"/>
            </a:br>
            <a:r>
              <a:rPr lang="en-US" dirty="0"/>
              <a:t>Armenia joins </a:t>
            </a:r>
            <a:r>
              <a:rPr lang="en-US" dirty="0">
                <a:hlinkClick r:id="rId2"/>
              </a:rPr>
              <a:t>Horizon 2020</a:t>
            </a:r>
            <a:r>
              <a:rPr lang="en-US" dirty="0"/>
              <a:t> to work with EU in research and innovation</a:t>
            </a:r>
            <a:br>
              <a:rPr lang="en-US" dirty="0"/>
            </a:br>
            <a:endParaRPr lang="en-US" dirty="0"/>
          </a:p>
        </p:txBody>
      </p:sp>
      <p:sp>
        <p:nvSpPr>
          <p:cNvPr id="3" name="Content Placeholder 2"/>
          <p:cNvSpPr>
            <a:spLocks noGrp="1"/>
          </p:cNvSpPr>
          <p:nvPr>
            <p:ph idx="1"/>
          </p:nvPr>
        </p:nvSpPr>
        <p:spPr>
          <a:xfrm>
            <a:off x="323528" y="2924944"/>
            <a:ext cx="8229600" cy="3128715"/>
          </a:xfrm>
        </p:spPr>
        <p:txBody>
          <a:bodyPr/>
          <a:lstStyle/>
          <a:p>
            <a:r>
              <a:rPr lang="en-US" sz="2400" dirty="0"/>
              <a:t>research institutes, universities and individual researchers will now have access to all opportunities offered by Horizon 2020, from fundamental science to demonstration projects, on an equal footing with EU Member States and other countries associated to the </a:t>
            </a:r>
            <a:r>
              <a:rPr lang="en-US" sz="2400" dirty="0" err="1"/>
              <a:t>programme</a:t>
            </a:r>
            <a:endParaRPr lang="lv-LV" sz="2400" dirty="0"/>
          </a:p>
          <a:p>
            <a:r>
              <a:rPr lang="en-US" sz="2400" dirty="0"/>
              <a:t>Armenian SMEs and businesses be able to benefit from increased support to develop new ideas and bring products and services to the market</a:t>
            </a:r>
            <a:endParaRPr lang="lv-LV" sz="2400" dirty="0"/>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40765406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564904"/>
            <a:ext cx="8229600" cy="630501"/>
          </a:xfrm>
        </p:spPr>
        <p:txBody>
          <a:bodyPr/>
          <a:lstStyle/>
          <a:p>
            <a:pPr marL="0" indent="0" algn="ctr">
              <a:buNone/>
            </a:pPr>
            <a:r>
              <a:rPr lang="en-US" sz="3600" dirty="0"/>
              <a:t>Thank you for your attention!</a:t>
            </a:r>
          </a:p>
          <a:p>
            <a:pPr marL="0" indent="0" algn="ctr">
              <a:buNone/>
            </a:pPr>
            <a:endParaRPr lang="lv-LV" dirty="0"/>
          </a:p>
          <a:p>
            <a:pPr marL="0" indent="0" algn="ctr">
              <a:buNone/>
            </a:pPr>
            <a:endParaRPr lang="lv-LV" sz="2000" u="sng" dirty="0">
              <a:sym typeface="Wingdings" panose="05000000000000000000" pitchFamily="2" charset="2"/>
            </a:endParaRPr>
          </a:p>
          <a:p>
            <a:pPr marL="0" indent="0" algn="ctr">
              <a:buNone/>
            </a:pPr>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grpSp>
        <p:nvGrpSpPr>
          <p:cNvPr id="7" name="Group 6"/>
          <p:cNvGrpSpPr/>
          <p:nvPr/>
        </p:nvGrpSpPr>
        <p:grpSpPr>
          <a:xfrm>
            <a:off x="2771800" y="4460060"/>
            <a:ext cx="3960440" cy="400110"/>
            <a:chOff x="2771800" y="4460060"/>
            <a:chExt cx="3960440" cy="40011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4535983"/>
              <a:ext cx="280921" cy="248264"/>
            </a:xfrm>
            <a:prstGeom prst="rect">
              <a:avLst/>
            </a:prstGeom>
          </p:spPr>
        </p:pic>
        <p:sp>
          <p:nvSpPr>
            <p:cNvPr id="5" name="TextBox 4"/>
            <p:cNvSpPr txBox="1"/>
            <p:nvPr/>
          </p:nvSpPr>
          <p:spPr>
            <a:xfrm>
              <a:off x="3070176" y="4460060"/>
              <a:ext cx="3662064" cy="400110"/>
            </a:xfrm>
            <a:prstGeom prst="rect">
              <a:avLst/>
            </a:prstGeom>
            <a:noFill/>
          </p:spPr>
          <p:txBody>
            <a:bodyPr wrap="square" rtlCol="0">
              <a:spAutoFit/>
            </a:bodyPr>
            <a:lstStyle/>
            <a:p>
              <a:r>
                <a:rPr lang="en-US" sz="2000" dirty="0">
                  <a:solidFill>
                    <a:srgbClr val="035682"/>
                  </a:solidFill>
                  <a:latin typeface="Arial" panose="020B0604020202020204" pitchFamily="34" charset="0"/>
                  <a:cs typeface="Arial" panose="020B0604020202020204" pitchFamily="34" charset="0"/>
                </a:rPr>
                <a:t>www.linkedin.com/in/dzelme</a:t>
              </a:r>
            </a:p>
          </p:txBody>
        </p:sp>
      </p:grpSp>
      <p:sp>
        <p:nvSpPr>
          <p:cNvPr id="6" name="TextBox 5"/>
          <p:cNvSpPr txBox="1"/>
          <p:nvPr/>
        </p:nvSpPr>
        <p:spPr>
          <a:xfrm>
            <a:off x="2123728" y="4090728"/>
            <a:ext cx="4824536" cy="400110"/>
          </a:xfrm>
          <a:prstGeom prst="rect">
            <a:avLst/>
          </a:prstGeom>
          <a:noFill/>
        </p:spPr>
        <p:txBody>
          <a:bodyPr wrap="square" rtlCol="0">
            <a:spAutoFit/>
          </a:bodyPr>
          <a:lstStyle/>
          <a:p>
            <a:pPr marL="0" indent="0" algn="ctr">
              <a:buNone/>
            </a:pPr>
            <a:r>
              <a:rPr lang="lv-LV" sz="2000" dirty="0">
                <a:solidFill>
                  <a:srgbClr val="035682"/>
                </a:solidFill>
                <a:sym typeface="Wingdings" panose="05000000000000000000" pitchFamily="2" charset="2"/>
              </a:rPr>
              <a:t> </a:t>
            </a:r>
            <a:r>
              <a:rPr lang="lv-LV" sz="2000" dirty="0">
                <a:solidFill>
                  <a:srgbClr val="035682"/>
                </a:solidFill>
              </a:rPr>
              <a:t>Marcis.Dzelme@chamber.lv</a:t>
            </a:r>
          </a:p>
        </p:txBody>
      </p:sp>
    </p:spTree>
    <p:extLst>
      <p:ext uri="{BB962C8B-B14F-4D97-AF65-F5344CB8AC3E}">
        <p14:creationId xmlns:p14="http://schemas.microsoft.com/office/powerpoint/2010/main" val="411594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02B"/>
                </a:solidFill>
                <a:hlinkClick r:id="rId3"/>
              </a:rPr>
              <a:t>Eastern Partnership</a:t>
            </a:r>
            <a:endParaRPr lang="en-US" dirty="0">
              <a:solidFill>
                <a:srgbClr val="00602B"/>
              </a:solidFill>
            </a:endParaRPr>
          </a:p>
        </p:txBody>
      </p:sp>
      <p:sp>
        <p:nvSpPr>
          <p:cNvPr id="3" name="Content Placeholder 2"/>
          <p:cNvSpPr>
            <a:spLocks noGrp="1"/>
          </p:cNvSpPr>
          <p:nvPr>
            <p:ph idx="1"/>
          </p:nvPr>
        </p:nvSpPr>
        <p:spPr>
          <a:xfrm>
            <a:off x="323528" y="2420938"/>
            <a:ext cx="7632848" cy="3632721"/>
          </a:xfrm>
        </p:spPr>
        <p:txBody>
          <a:bodyPr/>
          <a:lstStyle/>
          <a:p>
            <a:pPr marL="0" indent="0">
              <a:buNone/>
            </a:pPr>
            <a:r>
              <a:rPr lang="en-US" sz="2000" dirty="0"/>
              <a:t>launched in 2009, as a joint initiative between:</a:t>
            </a:r>
          </a:p>
          <a:p>
            <a:pPr lvl="1">
              <a:buFont typeface="Arial" panose="020B0604020202020204" pitchFamily="34" charset="0"/>
              <a:buChar char="•"/>
            </a:pPr>
            <a:r>
              <a:rPr lang="en-US" sz="2000" dirty="0">
                <a:solidFill>
                  <a:srgbClr val="035682"/>
                </a:solidFill>
              </a:rPr>
              <a:t>the EU</a:t>
            </a:r>
          </a:p>
          <a:p>
            <a:pPr lvl="1">
              <a:buFont typeface="Arial" panose="020B0604020202020204" pitchFamily="34" charset="0"/>
              <a:buChar char="•"/>
            </a:pPr>
            <a:r>
              <a:rPr lang="en-US" sz="2000" dirty="0">
                <a:solidFill>
                  <a:srgbClr val="035682"/>
                </a:solidFill>
              </a:rPr>
              <a:t>EU member states</a:t>
            </a:r>
          </a:p>
          <a:p>
            <a:pPr lvl="1">
              <a:buFont typeface="Arial" panose="020B0604020202020204" pitchFamily="34" charset="0"/>
              <a:buChar char="•"/>
            </a:pPr>
            <a:r>
              <a:rPr lang="en-US" sz="2000" dirty="0">
                <a:solidFill>
                  <a:srgbClr val="035682"/>
                </a:solidFill>
              </a:rPr>
              <a:t>6 Eastern European and South Caucasus partner countries: </a:t>
            </a:r>
          </a:p>
          <a:p>
            <a:pPr lvl="2"/>
            <a:r>
              <a:rPr lang="en-US" sz="1800" dirty="0">
                <a:hlinkClick r:id="rId4"/>
              </a:rPr>
              <a:t>Armenia</a:t>
            </a:r>
            <a:endParaRPr lang="en-US" sz="1800" dirty="0"/>
          </a:p>
          <a:p>
            <a:pPr lvl="2"/>
            <a:r>
              <a:rPr lang="en-US" sz="1800" dirty="0">
                <a:hlinkClick r:id="rId5"/>
              </a:rPr>
              <a:t>Azerbaijan</a:t>
            </a:r>
            <a:endParaRPr lang="en-US" sz="1800" dirty="0"/>
          </a:p>
          <a:p>
            <a:pPr lvl="2"/>
            <a:r>
              <a:rPr lang="en-US" sz="1800" dirty="0">
                <a:hlinkClick r:id="rId6"/>
              </a:rPr>
              <a:t>Belarus</a:t>
            </a:r>
            <a:endParaRPr lang="en-US" sz="1800" dirty="0"/>
          </a:p>
          <a:p>
            <a:pPr lvl="2"/>
            <a:r>
              <a:rPr lang="en-US" sz="1800" dirty="0">
                <a:hlinkClick r:id="rId7"/>
              </a:rPr>
              <a:t>Georgia </a:t>
            </a:r>
            <a:endParaRPr lang="en-US" sz="1800" dirty="0"/>
          </a:p>
          <a:p>
            <a:pPr lvl="2"/>
            <a:r>
              <a:rPr lang="en-US" sz="1800" dirty="0">
                <a:hlinkClick r:id="rId8"/>
              </a:rPr>
              <a:t>Moldova</a:t>
            </a:r>
            <a:endParaRPr lang="en-US" sz="1800" dirty="0"/>
          </a:p>
          <a:p>
            <a:pPr lvl="2"/>
            <a:r>
              <a:rPr lang="en-US" sz="1800" dirty="0">
                <a:hlinkClick r:id="rId9"/>
              </a:rPr>
              <a:t>Ukraine</a:t>
            </a:r>
            <a:endParaRPr lang="en-US" sz="1800" dirty="0"/>
          </a:p>
          <a:p>
            <a:endParaRPr lang="en-US" dirty="0"/>
          </a:p>
        </p:txBody>
      </p:sp>
      <p:sp>
        <p:nvSpPr>
          <p:cNvPr id="4" name="Footer Placeholder 3"/>
          <p:cNvSpPr>
            <a:spLocks noGrp="1"/>
          </p:cNvSpPr>
          <p:nvPr>
            <p:ph type="ftr" sz="quarter" idx="10"/>
          </p:nvPr>
        </p:nvSpPr>
        <p:spPr/>
        <p:txBody>
          <a:bodyPr/>
          <a:lstStyle/>
          <a:p>
            <a:pPr>
              <a:defRPr/>
            </a:pPr>
            <a:r>
              <a:rPr lang="en-GB"/>
              <a:t>www.east-invest.eu</a:t>
            </a:r>
          </a:p>
        </p:txBody>
      </p:sp>
      <p:pic>
        <p:nvPicPr>
          <p:cNvPr id="2050" name="Picture 2" descr="mapEastern Partnershi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3861048"/>
            <a:ext cx="4200401" cy="24954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4268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799"/>
            <a:ext cx="8229600" cy="5040561"/>
          </a:xfrm>
        </p:spPr>
        <p:txBody>
          <a:bodyPr/>
          <a:lstStyle/>
          <a:p>
            <a:pPr marL="0" indent="0">
              <a:buNone/>
            </a:pPr>
            <a:r>
              <a:rPr lang="en-US" sz="2000" dirty="0" err="1">
                <a:hlinkClick r:id="rId3"/>
              </a:rPr>
              <a:t>EaP</a:t>
            </a:r>
            <a:r>
              <a:rPr lang="en-US" sz="2000" dirty="0">
                <a:hlinkClick r:id="rId3"/>
              </a:rPr>
              <a:t> Summit in Prague, 2009</a:t>
            </a:r>
            <a:endParaRPr lang="en-US" sz="2000" dirty="0"/>
          </a:p>
          <a:p>
            <a:pPr marL="0" indent="0">
              <a:buNone/>
            </a:pPr>
            <a:r>
              <a:rPr lang="en-US" sz="1600" i="1" dirty="0">
                <a:solidFill>
                  <a:srgbClr val="035682"/>
                </a:solidFill>
              </a:rPr>
              <a:t>Establishing bilateral DCFTAs areas could grow into a network of deep and comprehensive free trade areas</a:t>
            </a:r>
          </a:p>
          <a:p>
            <a:pPr marL="0" indent="0">
              <a:buNone/>
            </a:pPr>
            <a:r>
              <a:rPr lang="en-US" sz="2000" dirty="0" err="1">
                <a:hlinkClick r:id="rId4"/>
              </a:rPr>
              <a:t>EaP</a:t>
            </a:r>
            <a:r>
              <a:rPr lang="en-US" sz="2000" dirty="0">
                <a:hlinkClick r:id="rId4"/>
              </a:rPr>
              <a:t> Summit in Warsaw, 2011</a:t>
            </a:r>
            <a:endParaRPr lang="en-US" sz="2000" dirty="0"/>
          </a:p>
          <a:p>
            <a:pPr marL="0" indent="0">
              <a:buNone/>
            </a:pPr>
            <a:r>
              <a:rPr lang="en-US" sz="1600" i="1" dirty="0">
                <a:solidFill>
                  <a:srgbClr val="035682"/>
                </a:solidFill>
              </a:rPr>
              <a:t>AA with comprehensive reform agendas and, where appropriate, with DCFTAs as an integral part, are the cornerstones of relations under the </a:t>
            </a:r>
            <a:r>
              <a:rPr lang="en-US" sz="1600" i="1" dirty="0" err="1">
                <a:solidFill>
                  <a:srgbClr val="035682"/>
                </a:solidFill>
              </a:rPr>
              <a:t>EaP</a:t>
            </a:r>
            <a:endParaRPr lang="en-US" sz="1600" i="1" dirty="0">
              <a:solidFill>
                <a:srgbClr val="035682"/>
              </a:solidFill>
            </a:endParaRPr>
          </a:p>
          <a:p>
            <a:pPr marL="0" indent="0">
              <a:buNone/>
            </a:pPr>
            <a:r>
              <a:rPr lang="en-US" sz="2000" dirty="0" err="1">
                <a:hlinkClick r:id="rId5"/>
              </a:rPr>
              <a:t>EaP</a:t>
            </a:r>
            <a:r>
              <a:rPr lang="en-US" sz="2000" dirty="0">
                <a:hlinkClick r:id="rId5"/>
              </a:rPr>
              <a:t> Summit in </a:t>
            </a:r>
            <a:r>
              <a:rPr lang="en-US" sz="2000" dirty="0" err="1">
                <a:hlinkClick r:id="rId5"/>
              </a:rPr>
              <a:t>Vilnus</a:t>
            </a:r>
            <a:r>
              <a:rPr lang="en-US" sz="2000" dirty="0">
                <a:hlinkClick r:id="rId5"/>
              </a:rPr>
              <a:t>, 2013</a:t>
            </a:r>
            <a:endParaRPr lang="en-US" sz="2000" dirty="0"/>
          </a:p>
          <a:p>
            <a:pPr marL="0" indent="0">
              <a:buNone/>
            </a:pPr>
            <a:r>
              <a:rPr lang="en-US" sz="1600" i="1" dirty="0">
                <a:solidFill>
                  <a:srgbClr val="035682"/>
                </a:solidFill>
              </a:rPr>
              <a:t>the EU-Republic of Moldova and EU-Georgia AA/DCFTAs have been initialed. …the decision by the Ukrainian Government to suspend temporarily the process of preparations for signature of the AA/DCFTA; announcement by Armenia to join EEU</a:t>
            </a:r>
          </a:p>
          <a:p>
            <a:pPr marL="0" indent="0">
              <a:buNone/>
            </a:pPr>
            <a:r>
              <a:rPr lang="en-US" sz="2000" dirty="0" err="1">
                <a:hlinkClick r:id="rId6"/>
              </a:rPr>
              <a:t>EaP</a:t>
            </a:r>
            <a:r>
              <a:rPr lang="en-US" sz="2000" dirty="0">
                <a:hlinkClick r:id="rId6"/>
              </a:rPr>
              <a:t> Summit in Riga, 2015</a:t>
            </a:r>
            <a:endParaRPr lang="en-US" sz="2000" dirty="0"/>
          </a:p>
          <a:p>
            <a:pPr marL="0" indent="0">
              <a:buNone/>
            </a:pPr>
            <a:r>
              <a:rPr lang="en-US" sz="1600" i="1" dirty="0">
                <a:solidFill>
                  <a:srgbClr val="035682"/>
                </a:solidFill>
              </a:rPr>
              <a:t>…the provisional application with Ukraine starting on 1 January 2016. …increase in trade between the EU and Georgia and the Republic of Moldova respectively since the application of the DCFTAs. …steps taken in </a:t>
            </a:r>
            <a:r>
              <a:rPr lang="en-US" sz="1600" b="1" i="1" dirty="0">
                <a:solidFill>
                  <a:srgbClr val="035682"/>
                </a:solidFill>
              </a:rPr>
              <a:t>developing differentiated bilateral relations between the EU and each of its partners. DCFTA Facility for SMEs</a:t>
            </a:r>
          </a:p>
          <a:p>
            <a:pPr marL="0" indent="0">
              <a:buNone/>
            </a:pPr>
            <a:r>
              <a:rPr lang="en-US" sz="2000" u="sng" dirty="0" err="1"/>
              <a:t>EaP</a:t>
            </a:r>
            <a:r>
              <a:rPr lang="en-US" sz="2000" u="sng" dirty="0"/>
              <a:t> Summit in Brussels, 2017 </a:t>
            </a:r>
            <a:r>
              <a:rPr lang="en-US" sz="2000" dirty="0"/>
              <a:t>…still to come</a:t>
            </a:r>
          </a:p>
        </p:txBody>
      </p:sp>
      <p:sp>
        <p:nvSpPr>
          <p:cNvPr id="4" name="Footer Placeholder 3"/>
          <p:cNvSpPr>
            <a:spLocks noGrp="1"/>
          </p:cNvSpPr>
          <p:nvPr>
            <p:ph type="ftr" sz="quarter" idx="10"/>
          </p:nvPr>
        </p:nvSpPr>
        <p:spPr/>
        <p:txBody>
          <a:bodyPr/>
          <a:lstStyle/>
          <a:p>
            <a:pPr>
              <a:defRPr/>
            </a:pPr>
            <a:r>
              <a:rPr lang="en-GB"/>
              <a:t>www.east-invest.eu</a:t>
            </a:r>
          </a:p>
        </p:txBody>
      </p:sp>
    </p:spTree>
    <p:extLst>
      <p:ext uri="{BB962C8B-B14F-4D97-AF65-F5344CB8AC3E}">
        <p14:creationId xmlns:p14="http://schemas.microsoft.com/office/powerpoint/2010/main" val="277747112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11741</TotalTime>
  <Words>7505</Words>
  <Application>Microsoft Office PowerPoint</Application>
  <PresentationFormat>On-screen Show (4:3)</PresentationFormat>
  <Paragraphs>943</Paragraphs>
  <Slides>71</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Arial Narrow</vt:lpstr>
      <vt:lpstr>Wingdings</vt:lpstr>
      <vt:lpstr>Default Design</vt:lpstr>
      <vt:lpstr>+</vt:lpstr>
      <vt:lpstr>Content</vt:lpstr>
      <vt:lpstr>European Neighborhood Policy</vt:lpstr>
      <vt:lpstr>ENP Action Plans</vt:lpstr>
      <vt:lpstr>ENP Action Plans</vt:lpstr>
      <vt:lpstr>PowerPoint Presentation</vt:lpstr>
      <vt:lpstr>Content</vt:lpstr>
      <vt:lpstr>Eastern Partnership</vt:lpstr>
      <vt:lpstr>PowerPoint Presentation</vt:lpstr>
      <vt:lpstr>EaP - Armenia</vt:lpstr>
      <vt:lpstr>EU Trade in Goods with EaP Countries</vt:lpstr>
      <vt:lpstr>EU Trade in Goods with EaP Countries</vt:lpstr>
      <vt:lpstr>Content</vt:lpstr>
      <vt:lpstr> Acquis Communautaire </vt:lpstr>
      <vt:lpstr>Acquis Communautaire (2)</vt:lpstr>
      <vt:lpstr>Acquis Communautaire (3)</vt:lpstr>
      <vt:lpstr>Content</vt:lpstr>
      <vt:lpstr>Free Trade Agreements are to: </vt:lpstr>
      <vt:lpstr>PowerPoint Presentation</vt:lpstr>
      <vt:lpstr>Preferential Trade Agreement* in Place</vt:lpstr>
      <vt:lpstr>Free Trade Agreements </vt:lpstr>
      <vt:lpstr>Free Trade Agreements - DCFTA</vt:lpstr>
      <vt:lpstr>PowerPoint Presentation</vt:lpstr>
      <vt:lpstr>DCFTA legal base</vt:lpstr>
      <vt:lpstr>DCFTA: provisions and obligations</vt:lpstr>
      <vt:lpstr>DCFTA elements</vt:lpstr>
      <vt:lpstr>DCFTA elements (2)</vt:lpstr>
      <vt:lpstr>DCFTA elements (3)</vt:lpstr>
      <vt:lpstr>DCFTA elements (4)</vt:lpstr>
      <vt:lpstr>Implications at national level</vt:lpstr>
      <vt:lpstr>Implications at national level (2)</vt:lpstr>
      <vt:lpstr>Implications at national level (3)</vt:lpstr>
      <vt:lpstr>Market Access for Goods</vt:lpstr>
      <vt:lpstr>Customs and Trade Facilitation</vt:lpstr>
      <vt:lpstr>Procurement</vt:lpstr>
      <vt:lpstr>Geographical Indications </vt:lpstr>
      <vt:lpstr>Implications at national level</vt:lpstr>
      <vt:lpstr>Sanitary and Phytosanitary Measures</vt:lpstr>
      <vt:lpstr>Technical Regulations </vt:lpstr>
      <vt:lpstr>Free Trade Agreements</vt:lpstr>
      <vt:lpstr>Free Trade Agreements</vt:lpstr>
      <vt:lpstr>Content:</vt:lpstr>
      <vt:lpstr>Support instruments</vt:lpstr>
      <vt:lpstr>Technical Assistance Instruments</vt:lpstr>
      <vt:lpstr>Technical Assistance Instruments (2)</vt:lpstr>
      <vt:lpstr>Twinning</vt:lpstr>
      <vt:lpstr>TAIEX</vt:lpstr>
      <vt:lpstr>TAIEX tools</vt:lpstr>
      <vt:lpstr>Financial Instruments</vt:lpstr>
      <vt:lpstr>Financial Instruments (2)</vt:lpstr>
      <vt:lpstr>Content</vt:lpstr>
      <vt:lpstr>+</vt:lpstr>
      <vt:lpstr>Free Trade Agreements</vt:lpstr>
      <vt:lpstr>TRADE: Import into the EU</vt:lpstr>
      <vt:lpstr>Export Helpdesk</vt:lpstr>
      <vt:lpstr>EU Tariff</vt:lpstr>
      <vt:lpstr>Armenia, Top Trading Partners</vt:lpstr>
      <vt:lpstr>EU - Armenia Trading</vt:lpstr>
      <vt:lpstr>EU Trade in Goods with Armenia  </vt:lpstr>
      <vt:lpstr>EU Financial Aid</vt:lpstr>
      <vt:lpstr>EBRD: Project Summary</vt:lpstr>
      <vt:lpstr>EIB: Finance Contracts Signed</vt:lpstr>
      <vt:lpstr>DCFTA Facility for SMEs</vt:lpstr>
      <vt:lpstr> DCFTA Facility for SMEs (2)</vt:lpstr>
      <vt:lpstr>PowerPoint Presentation</vt:lpstr>
      <vt:lpstr>DCFTA Facility for SMEs (3)</vt:lpstr>
      <vt:lpstr> Armenia joins the Europe’s COSME programme for SMEs </vt:lpstr>
      <vt:lpstr> Armenia joins the Europe’s COSME programme for SMEs </vt:lpstr>
      <vt:lpstr> Armenia joins Horizon 2020 to work with EU in research and innovation </vt:lpstr>
      <vt:lpstr> Armenia joins Horizon 2020 to work with EU in research and innovation </vt:lpstr>
      <vt:lpstr>PowerPoint Presentation</vt:lpstr>
    </vt:vector>
  </TitlesOfParts>
  <Company>NETiKA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dc:creator>
  <cp:lastModifiedBy>Vincent Chilot</cp:lastModifiedBy>
  <cp:revision>606</cp:revision>
  <dcterms:created xsi:type="dcterms:W3CDTF">2011-03-08T11:46:31Z</dcterms:created>
  <dcterms:modified xsi:type="dcterms:W3CDTF">2017-07-05T13:43:23Z</dcterms:modified>
</cp:coreProperties>
</file>