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7.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2" r:id="rId2"/>
  </p:sldMasterIdLst>
  <p:notesMasterIdLst>
    <p:notesMasterId r:id="rId285"/>
  </p:notesMasterIdLst>
  <p:sldIdLst>
    <p:sldId id="629" r:id="rId3"/>
    <p:sldId id="630" r:id="rId4"/>
    <p:sldId id="281" r:id="rId5"/>
    <p:sldId id="282" r:id="rId6"/>
    <p:sldId id="283" r:id="rId7"/>
    <p:sldId id="284" r:id="rId8"/>
    <p:sldId id="286" r:id="rId9"/>
    <p:sldId id="287" r:id="rId10"/>
    <p:sldId id="531" r:id="rId11"/>
    <p:sldId id="532" r:id="rId12"/>
    <p:sldId id="289" r:id="rId13"/>
    <p:sldId id="462" r:id="rId14"/>
    <p:sldId id="513" r:id="rId15"/>
    <p:sldId id="529" r:id="rId16"/>
    <p:sldId id="530" r:id="rId17"/>
    <p:sldId id="495" r:id="rId18"/>
    <p:sldId id="496" r:id="rId19"/>
    <p:sldId id="497" r:id="rId20"/>
    <p:sldId id="499" r:id="rId21"/>
    <p:sldId id="514" r:id="rId22"/>
    <p:sldId id="509" r:id="rId23"/>
    <p:sldId id="500" r:id="rId24"/>
    <p:sldId id="290" r:id="rId25"/>
    <p:sldId id="291" r:id="rId26"/>
    <p:sldId id="292" r:id="rId27"/>
    <p:sldId id="293" r:id="rId28"/>
    <p:sldId id="493" r:id="rId29"/>
    <p:sldId id="494" r:id="rId30"/>
    <p:sldId id="294" r:id="rId31"/>
    <p:sldId id="295" r:id="rId32"/>
    <p:sldId id="611" r:id="rId33"/>
    <p:sldId id="501" r:id="rId34"/>
    <p:sldId id="612" r:id="rId35"/>
    <p:sldId id="296" r:id="rId36"/>
    <p:sldId id="613" r:id="rId37"/>
    <p:sldId id="615" r:id="rId38"/>
    <p:sldId id="614" r:id="rId39"/>
    <p:sldId id="297" r:id="rId40"/>
    <p:sldId id="298" r:id="rId41"/>
    <p:sldId id="299" r:id="rId42"/>
    <p:sldId id="300" r:id="rId43"/>
    <p:sldId id="301" r:id="rId44"/>
    <p:sldId id="302" r:id="rId45"/>
    <p:sldId id="303" r:id="rId46"/>
    <p:sldId id="304" r:id="rId47"/>
    <p:sldId id="305" r:id="rId48"/>
    <p:sldId id="306" r:id="rId49"/>
    <p:sldId id="533" r:id="rId50"/>
    <p:sldId id="307" r:id="rId51"/>
    <p:sldId id="308" r:id="rId52"/>
    <p:sldId id="309" r:id="rId53"/>
    <p:sldId id="310" r:id="rId54"/>
    <p:sldId id="311" r:id="rId55"/>
    <p:sldId id="312" r:id="rId56"/>
    <p:sldId id="515" r:id="rId57"/>
    <p:sldId id="516" r:id="rId58"/>
    <p:sldId id="517" r:id="rId59"/>
    <p:sldId id="313" r:id="rId60"/>
    <p:sldId id="518" r:id="rId61"/>
    <p:sldId id="519" r:id="rId62"/>
    <p:sldId id="634" r:id="rId63"/>
    <p:sldId id="635" r:id="rId64"/>
    <p:sldId id="314" r:id="rId65"/>
    <p:sldId id="616" r:id="rId66"/>
    <p:sldId id="315" r:id="rId67"/>
    <p:sldId id="316" r:id="rId68"/>
    <p:sldId id="317" r:id="rId69"/>
    <p:sldId id="521" r:id="rId70"/>
    <p:sldId id="318" r:id="rId71"/>
    <p:sldId id="520" r:id="rId72"/>
    <p:sldId id="319" r:id="rId73"/>
    <p:sldId id="320" r:id="rId74"/>
    <p:sldId id="321" r:id="rId75"/>
    <p:sldId id="322" r:id="rId76"/>
    <p:sldId id="323" r:id="rId77"/>
    <p:sldId id="324" r:id="rId78"/>
    <p:sldId id="325" r:id="rId79"/>
    <p:sldId id="326" r:id="rId80"/>
    <p:sldId id="617" r:id="rId81"/>
    <p:sldId id="327" r:id="rId82"/>
    <p:sldId id="618" r:id="rId83"/>
    <p:sldId id="328" r:id="rId84"/>
    <p:sldId id="329" r:id="rId85"/>
    <p:sldId id="330" r:id="rId86"/>
    <p:sldId id="331" r:id="rId87"/>
    <p:sldId id="562" r:id="rId88"/>
    <p:sldId id="421" r:id="rId89"/>
    <p:sldId id="427" r:id="rId90"/>
    <p:sldId id="423" r:id="rId91"/>
    <p:sldId id="424" r:id="rId92"/>
    <p:sldId id="534" r:id="rId93"/>
    <p:sldId id="535" r:id="rId94"/>
    <p:sldId id="340" r:id="rId95"/>
    <p:sldId id="346" r:id="rId96"/>
    <p:sldId id="347" r:id="rId97"/>
    <p:sldId id="348" r:id="rId98"/>
    <p:sldId id="349" r:id="rId99"/>
    <p:sldId id="350" r:id="rId100"/>
    <p:sldId id="619" r:id="rId101"/>
    <p:sldId id="620" r:id="rId102"/>
    <p:sldId id="621" r:id="rId103"/>
    <p:sldId id="351" r:id="rId104"/>
    <p:sldId id="625" r:id="rId105"/>
    <p:sldId id="626" r:id="rId106"/>
    <p:sldId id="522" r:id="rId107"/>
    <p:sldId id="352" r:id="rId108"/>
    <p:sldId id="353" r:id="rId109"/>
    <p:sldId id="563" r:id="rId110"/>
    <p:sldId id="565" r:id="rId111"/>
    <p:sldId id="566" r:id="rId112"/>
    <p:sldId id="575" r:id="rId113"/>
    <p:sldId id="564" r:id="rId114"/>
    <p:sldId id="502" r:id="rId115"/>
    <p:sldId id="504" r:id="rId116"/>
    <p:sldId id="503" r:id="rId117"/>
    <p:sldId id="567" r:id="rId118"/>
    <p:sldId id="586" r:id="rId119"/>
    <p:sldId id="561" r:id="rId120"/>
    <p:sldId id="569" r:id="rId121"/>
    <p:sldId id="568" r:id="rId122"/>
    <p:sldId id="588" r:id="rId123"/>
    <p:sldId id="570" r:id="rId124"/>
    <p:sldId id="571" r:id="rId125"/>
    <p:sldId id="587" r:id="rId126"/>
    <p:sldId id="574" r:id="rId127"/>
    <p:sldId id="576" r:id="rId128"/>
    <p:sldId id="577" r:id="rId129"/>
    <p:sldId id="589" r:id="rId130"/>
    <p:sldId id="578" r:id="rId131"/>
    <p:sldId id="579" r:id="rId132"/>
    <p:sldId id="580" r:id="rId133"/>
    <p:sldId id="581" r:id="rId134"/>
    <p:sldId id="582" r:id="rId135"/>
    <p:sldId id="583" r:id="rId136"/>
    <p:sldId id="584" r:id="rId137"/>
    <p:sldId id="585" r:id="rId138"/>
    <p:sldId id="572" r:id="rId139"/>
    <p:sldId id="590" r:id="rId140"/>
    <p:sldId id="591" r:id="rId141"/>
    <p:sldId id="592" r:id="rId142"/>
    <p:sldId id="593" r:id="rId143"/>
    <p:sldId id="594" r:id="rId144"/>
    <p:sldId id="595" r:id="rId145"/>
    <p:sldId id="596" r:id="rId146"/>
    <p:sldId id="597" r:id="rId147"/>
    <p:sldId id="598" r:id="rId148"/>
    <p:sldId id="599" r:id="rId149"/>
    <p:sldId id="600" r:id="rId150"/>
    <p:sldId id="601" r:id="rId151"/>
    <p:sldId id="602" r:id="rId152"/>
    <p:sldId id="603" r:id="rId153"/>
    <p:sldId id="604" r:id="rId154"/>
    <p:sldId id="605" r:id="rId155"/>
    <p:sldId id="606" r:id="rId156"/>
    <p:sldId id="607" r:id="rId157"/>
    <p:sldId id="608" r:id="rId158"/>
    <p:sldId id="609" r:id="rId159"/>
    <p:sldId id="610" r:id="rId160"/>
    <p:sldId id="354" r:id="rId161"/>
    <p:sldId id="622" r:id="rId162"/>
    <p:sldId id="355" r:id="rId163"/>
    <p:sldId id="356" r:id="rId164"/>
    <p:sldId id="523" r:id="rId165"/>
    <p:sldId id="525" r:id="rId166"/>
    <p:sldId id="524" r:id="rId167"/>
    <p:sldId id="357" r:id="rId168"/>
    <p:sldId id="358" r:id="rId169"/>
    <p:sldId id="623" r:id="rId170"/>
    <p:sldId id="359" r:id="rId171"/>
    <p:sldId id="360" r:id="rId172"/>
    <p:sldId id="361" r:id="rId173"/>
    <p:sldId id="362" r:id="rId174"/>
    <p:sldId id="363" r:id="rId175"/>
    <p:sldId id="364" r:id="rId176"/>
    <p:sldId id="463" r:id="rId177"/>
    <p:sldId id="365" r:id="rId178"/>
    <p:sldId id="366" r:id="rId179"/>
    <p:sldId id="367" r:id="rId180"/>
    <p:sldId id="368" r:id="rId181"/>
    <p:sldId id="492" r:id="rId182"/>
    <p:sldId id="491" r:id="rId183"/>
    <p:sldId id="490" r:id="rId184"/>
    <p:sldId id="489" r:id="rId185"/>
    <p:sldId id="488" r:id="rId186"/>
    <p:sldId id="487" r:id="rId187"/>
    <p:sldId id="370" r:id="rId188"/>
    <p:sldId id="369" r:id="rId189"/>
    <p:sldId id="371" r:id="rId190"/>
    <p:sldId id="536" r:id="rId191"/>
    <p:sldId id="372" r:id="rId192"/>
    <p:sldId id="373" r:id="rId193"/>
    <p:sldId id="374" r:id="rId194"/>
    <p:sldId id="375" r:id="rId195"/>
    <p:sldId id="376" r:id="rId196"/>
    <p:sldId id="377" r:id="rId197"/>
    <p:sldId id="378" r:id="rId198"/>
    <p:sldId id="379" r:id="rId199"/>
    <p:sldId id="380" r:id="rId200"/>
    <p:sldId id="381" r:id="rId201"/>
    <p:sldId id="382" r:id="rId202"/>
    <p:sldId id="383" r:id="rId203"/>
    <p:sldId id="384" r:id="rId204"/>
    <p:sldId id="385" r:id="rId205"/>
    <p:sldId id="624" r:id="rId206"/>
    <p:sldId id="464" r:id="rId207"/>
    <p:sldId id="465" r:id="rId208"/>
    <p:sldId id="466" r:id="rId209"/>
    <p:sldId id="386" r:id="rId210"/>
    <p:sldId id="479" r:id="rId211"/>
    <p:sldId id="480" r:id="rId212"/>
    <p:sldId id="481" r:id="rId213"/>
    <p:sldId id="387" r:id="rId214"/>
    <p:sldId id="388" r:id="rId215"/>
    <p:sldId id="526" r:id="rId216"/>
    <p:sldId id="389" r:id="rId217"/>
    <p:sldId id="527" r:id="rId218"/>
    <p:sldId id="390" r:id="rId219"/>
    <p:sldId id="391" r:id="rId220"/>
    <p:sldId id="392" r:id="rId221"/>
    <p:sldId id="393" r:id="rId222"/>
    <p:sldId id="394" r:id="rId223"/>
    <p:sldId id="395" r:id="rId224"/>
    <p:sldId id="396" r:id="rId225"/>
    <p:sldId id="397" r:id="rId226"/>
    <p:sldId id="285" r:id="rId227"/>
    <p:sldId id="398" r:id="rId228"/>
    <p:sldId id="428" r:id="rId229"/>
    <p:sldId id="546" r:id="rId230"/>
    <p:sldId id="547" r:id="rId231"/>
    <p:sldId id="548" r:id="rId232"/>
    <p:sldId id="549" r:id="rId233"/>
    <p:sldId id="550" r:id="rId234"/>
    <p:sldId id="551" r:id="rId235"/>
    <p:sldId id="552" r:id="rId236"/>
    <p:sldId id="553" r:id="rId237"/>
    <p:sldId id="554" r:id="rId238"/>
    <p:sldId id="555" r:id="rId239"/>
    <p:sldId id="557" r:id="rId240"/>
    <p:sldId id="556" r:id="rId241"/>
    <p:sldId id="559" r:id="rId242"/>
    <p:sldId id="560" r:id="rId243"/>
    <p:sldId id="631" r:id="rId244"/>
    <p:sldId id="632" r:id="rId245"/>
    <p:sldId id="633" r:id="rId246"/>
    <p:sldId id="482" r:id="rId247"/>
    <p:sldId id="636" r:id="rId248"/>
    <p:sldId id="544" r:id="rId249"/>
    <p:sldId id="399" r:id="rId250"/>
    <p:sldId id="470" r:id="rId251"/>
    <p:sldId id="441" r:id="rId252"/>
    <p:sldId id="442" r:id="rId253"/>
    <p:sldId id="443" r:id="rId254"/>
    <p:sldId id="444" r:id="rId255"/>
    <p:sldId id="445" r:id="rId256"/>
    <p:sldId id="400" r:id="rId257"/>
    <p:sldId id="401" r:id="rId258"/>
    <p:sldId id="446" r:id="rId259"/>
    <p:sldId id="407" r:id="rId260"/>
    <p:sldId id="408" r:id="rId261"/>
    <p:sldId id="539" r:id="rId262"/>
    <p:sldId id="409" r:id="rId263"/>
    <p:sldId id="410" r:id="rId264"/>
    <p:sldId id="447" r:id="rId265"/>
    <p:sldId id="448" r:id="rId266"/>
    <p:sldId id="541" r:id="rId267"/>
    <p:sldId id="540" r:id="rId268"/>
    <p:sldId id="627" r:id="rId269"/>
    <p:sldId id="637" r:id="rId270"/>
    <p:sldId id="558" r:id="rId271"/>
    <p:sldId id="628" r:id="rId272"/>
    <p:sldId id="414" r:id="rId273"/>
    <p:sldId id="415" r:id="rId274"/>
    <p:sldId id="416" r:id="rId275"/>
    <p:sldId id="510" r:id="rId276"/>
    <p:sldId id="511" r:id="rId277"/>
    <p:sldId id="512" r:id="rId278"/>
    <p:sldId id="417" r:id="rId279"/>
    <p:sldId id="452" r:id="rId280"/>
    <p:sldId id="453" r:id="rId281"/>
    <p:sldId id="454" r:id="rId282"/>
    <p:sldId id="418" r:id="rId283"/>
    <p:sldId id="419" r:id="rId284"/>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 Van Looveren" initials="LVL" lastIdx="1" clrIdx="0">
    <p:extLst>
      <p:ext uri="{19B8F6BF-5375-455C-9EA6-DF929625EA0E}">
        <p15:presenceInfo xmlns:p15="http://schemas.microsoft.com/office/powerpoint/2012/main" userId="S-1-5-21-2549513693-3581015805-891677646-11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35682"/>
    <a:srgbClr val="006666"/>
    <a:srgbClr val="000000"/>
    <a:srgbClr val="FFCC00"/>
    <a:srgbClr val="FFFF99"/>
    <a:srgbClr val="00B4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17" autoAdjust="0"/>
  </p:normalViewPr>
  <p:slideViewPr>
    <p:cSldViewPr>
      <p:cViewPr varScale="1">
        <p:scale>
          <a:sx n="99" d="100"/>
          <a:sy n="99" d="100"/>
        </p:scale>
        <p:origin x="121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tableStyles" Target="tableStyles.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commentAuthors" Target="commentAuthors.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presProps" Target="pres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viewProps" Target="viewProps.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theme" Target="theme/theme1.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1-13T15:46:04.106" idx="1">
    <p:pos x="5760" y="9"/>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108FD36-1A29-475C-B64B-60008F317DA0}" type="slidenum">
              <a:rPr lang="en-GB"/>
              <a:pPr>
                <a:defRPr/>
              </a:pPr>
              <a:t>‹nr.›</a:t>
            </a:fld>
            <a:endParaRPr lang="en-GB"/>
          </a:p>
        </p:txBody>
      </p:sp>
    </p:spTree>
    <p:extLst>
      <p:ext uri="{BB962C8B-B14F-4D97-AF65-F5344CB8AC3E}">
        <p14:creationId xmlns:p14="http://schemas.microsoft.com/office/powerpoint/2010/main" val="2494165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2457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2458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DF544C-0C0B-4B60-B417-FD16306738A3}" type="slidenum">
              <a:rPr lang="en-GB" altLang="nl-BE" smtClean="0"/>
              <a:pPr/>
              <a:t>34</a:t>
            </a:fld>
            <a:endParaRPr lang="en-GB" altLang="nl-BE"/>
          </a:p>
        </p:txBody>
      </p:sp>
    </p:spTree>
    <p:extLst>
      <p:ext uri="{BB962C8B-B14F-4D97-AF65-F5344CB8AC3E}">
        <p14:creationId xmlns:p14="http://schemas.microsoft.com/office/powerpoint/2010/main" val="425238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9108FD36-1A29-475C-B64B-60008F317DA0}" type="slidenum">
              <a:rPr lang="en-GB" smtClean="0"/>
              <a:pPr>
                <a:defRPr/>
              </a:pPr>
              <a:t>240</a:t>
            </a:fld>
            <a:endParaRPr lang="en-GB"/>
          </a:p>
        </p:txBody>
      </p:sp>
    </p:spTree>
    <p:extLst>
      <p:ext uri="{BB962C8B-B14F-4D97-AF65-F5344CB8AC3E}">
        <p14:creationId xmlns:p14="http://schemas.microsoft.com/office/powerpoint/2010/main" val="406939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jdelijke aanduiding voor dia-afbeelding 1"/>
          <p:cNvSpPr>
            <a:spLocks noGrp="1" noRot="1" noChangeAspect="1" noTextEdit="1"/>
          </p:cNvSpPr>
          <p:nvPr>
            <p:ph type="sldImg"/>
          </p:nvPr>
        </p:nvSpPr>
        <p:spPr>
          <a:ln/>
        </p:spPr>
      </p:sp>
      <p:sp>
        <p:nvSpPr>
          <p:cNvPr id="13517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dirty="0">
              <a:latin typeface="Arial" panose="020B0604020202020204" pitchFamily="34" charset="0"/>
              <a:cs typeface="Arial" panose="020B0604020202020204" pitchFamily="34" charset="0"/>
            </a:endParaRPr>
          </a:p>
        </p:txBody>
      </p:sp>
      <p:sp>
        <p:nvSpPr>
          <p:cNvPr id="13517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EAE8702-BDDD-4307-96FA-EB2C7FF79E93}" type="slidenum">
              <a:rPr lang="en-US" altLang="nl-BE" smtClean="0"/>
              <a:pPr>
                <a:spcBef>
                  <a:spcPct val="0"/>
                </a:spcBef>
              </a:pPr>
              <a:t>256</a:t>
            </a:fld>
            <a:endParaRPr lang="en-US" altLang="nl-BE"/>
          </a:p>
        </p:txBody>
      </p:sp>
    </p:spTree>
    <p:extLst>
      <p:ext uri="{BB962C8B-B14F-4D97-AF65-F5344CB8AC3E}">
        <p14:creationId xmlns:p14="http://schemas.microsoft.com/office/powerpoint/2010/main" val="450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jdelijke aanduiding voor dia-afbeelding 1"/>
          <p:cNvSpPr>
            <a:spLocks noGrp="1" noRot="1" noChangeAspect="1" noTextEdit="1"/>
          </p:cNvSpPr>
          <p:nvPr>
            <p:ph type="sldImg"/>
          </p:nvPr>
        </p:nvSpPr>
        <p:spPr>
          <a:ln/>
        </p:spPr>
      </p:sp>
      <p:sp>
        <p:nvSpPr>
          <p:cNvPr id="14745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4746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9E1E6D-319D-416D-BBD9-2AF24B367590}" type="slidenum">
              <a:rPr lang="en-US" altLang="nl-BE" smtClean="0"/>
              <a:pPr>
                <a:spcBef>
                  <a:spcPct val="0"/>
                </a:spcBef>
              </a:pPr>
              <a:t>258</a:t>
            </a:fld>
            <a:endParaRPr lang="en-US" altLang="nl-BE"/>
          </a:p>
        </p:txBody>
      </p:sp>
    </p:spTree>
    <p:extLst>
      <p:ext uri="{BB962C8B-B14F-4D97-AF65-F5344CB8AC3E}">
        <p14:creationId xmlns:p14="http://schemas.microsoft.com/office/powerpoint/2010/main" val="608729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jdelijke aanduiding voor dia-afbeelding 1"/>
          <p:cNvSpPr>
            <a:spLocks noGrp="1" noRot="1" noChangeAspect="1" noTextEdit="1"/>
          </p:cNvSpPr>
          <p:nvPr>
            <p:ph type="sldImg"/>
          </p:nvPr>
        </p:nvSpPr>
        <p:spPr>
          <a:ln/>
        </p:spPr>
      </p:sp>
      <p:sp>
        <p:nvSpPr>
          <p:cNvPr id="14950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4950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96F5179-B04F-4EBB-9085-C3EF41E422E1}" type="slidenum">
              <a:rPr lang="en-US" altLang="nl-BE" smtClean="0"/>
              <a:pPr>
                <a:spcBef>
                  <a:spcPct val="0"/>
                </a:spcBef>
              </a:pPr>
              <a:t>259</a:t>
            </a:fld>
            <a:endParaRPr lang="en-US" altLang="nl-BE"/>
          </a:p>
        </p:txBody>
      </p:sp>
    </p:spTree>
    <p:extLst>
      <p:ext uri="{BB962C8B-B14F-4D97-AF65-F5344CB8AC3E}">
        <p14:creationId xmlns:p14="http://schemas.microsoft.com/office/powerpoint/2010/main" val="426766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jdelijke aanduiding voor dia-afbeelding 1"/>
          <p:cNvSpPr>
            <a:spLocks noGrp="1" noRot="1" noChangeAspect="1" noTextEdit="1"/>
          </p:cNvSpPr>
          <p:nvPr>
            <p:ph type="sldImg"/>
          </p:nvPr>
        </p:nvSpPr>
        <p:spPr>
          <a:ln/>
        </p:spPr>
      </p:sp>
      <p:sp>
        <p:nvSpPr>
          <p:cNvPr id="15155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5155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AE21863-FF38-4D9E-9679-E778642DFA64}" type="slidenum">
              <a:rPr lang="en-US" altLang="nl-BE" smtClean="0"/>
              <a:pPr>
                <a:spcBef>
                  <a:spcPct val="0"/>
                </a:spcBef>
              </a:pPr>
              <a:t>261</a:t>
            </a:fld>
            <a:endParaRPr lang="en-US" altLang="nl-BE"/>
          </a:p>
        </p:txBody>
      </p:sp>
    </p:spTree>
    <p:extLst>
      <p:ext uri="{BB962C8B-B14F-4D97-AF65-F5344CB8AC3E}">
        <p14:creationId xmlns:p14="http://schemas.microsoft.com/office/powerpoint/2010/main" val="3695615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a:ln/>
        </p:spPr>
      </p:sp>
      <p:sp>
        <p:nvSpPr>
          <p:cNvPr id="15360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5360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E9584F8-52B5-4CC5-AA8E-544DDFED8B36}" type="slidenum">
              <a:rPr lang="en-US" altLang="nl-BE" smtClean="0"/>
              <a:pPr>
                <a:spcBef>
                  <a:spcPct val="0"/>
                </a:spcBef>
              </a:pPr>
              <a:t>262</a:t>
            </a:fld>
            <a:endParaRPr lang="en-US" altLang="nl-BE"/>
          </a:p>
        </p:txBody>
      </p:sp>
    </p:spTree>
    <p:extLst>
      <p:ext uri="{BB962C8B-B14F-4D97-AF65-F5344CB8AC3E}">
        <p14:creationId xmlns:p14="http://schemas.microsoft.com/office/powerpoint/2010/main" val="383368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jdelijke aanduiding voor dia-afbeelding 1"/>
          <p:cNvSpPr>
            <a:spLocks noGrp="1" noRot="1" noChangeAspect="1" noTextEdit="1"/>
          </p:cNvSpPr>
          <p:nvPr>
            <p:ph type="sldImg"/>
          </p:nvPr>
        </p:nvSpPr>
        <p:spPr>
          <a:ln/>
        </p:spPr>
      </p:sp>
      <p:sp>
        <p:nvSpPr>
          <p:cNvPr id="16179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6179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C2DFBC8-EE3A-4AE8-981D-01DB5F0C796C}" type="slidenum">
              <a:rPr lang="en-US" altLang="nl-BE" smtClean="0"/>
              <a:pPr>
                <a:spcBef>
                  <a:spcPct val="0"/>
                </a:spcBef>
              </a:pPr>
              <a:t>271</a:t>
            </a:fld>
            <a:endParaRPr lang="en-US" altLang="nl-BE"/>
          </a:p>
        </p:txBody>
      </p:sp>
    </p:spTree>
    <p:extLst>
      <p:ext uri="{BB962C8B-B14F-4D97-AF65-F5344CB8AC3E}">
        <p14:creationId xmlns:p14="http://schemas.microsoft.com/office/powerpoint/2010/main" val="3152887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jdelijke aanduiding voor dia-afbeelding 1"/>
          <p:cNvSpPr>
            <a:spLocks noGrp="1" noRot="1" noChangeAspect="1" noTextEdit="1"/>
          </p:cNvSpPr>
          <p:nvPr>
            <p:ph type="sldImg"/>
          </p:nvPr>
        </p:nvSpPr>
        <p:spPr>
          <a:ln/>
        </p:spPr>
      </p:sp>
      <p:sp>
        <p:nvSpPr>
          <p:cNvPr id="16384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dirty="0">
              <a:latin typeface="Arial" panose="020B0604020202020204" pitchFamily="34" charset="0"/>
              <a:cs typeface="Arial" panose="020B0604020202020204" pitchFamily="34" charset="0"/>
            </a:endParaRPr>
          </a:p>
        </p:txBody>
      </p:sp>
      <p:sp>
        <p:nvSpPr>
          <p:cNvPr id="16384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8D2863C-2AD0-40D4-AA59-CACE77658620}" type="slidenum">
              <a:rPr lang="en-US" altLang="nl-BE" smtClean="0"/>
              <a:pPr>
                <a:spcBef>
                  <a:spcPct val="0"/>
                </a:spcBef>
              </a:pPr>
              <a:t>272</a:t>
            </a:fld>
            <a:endParaRPr lang="en-US" altLang="nl-BE"/>
          </a:p>
        </p:txBody>
      </p:sp>
    </p:spTree>
    <p:extLst>
      <p:ext uri="{BB962C8B-B14F-4D97-AF65-F5344CB8AC3E}">
        <p14:creationId xmlns:p14="http://schemas.microsoft.com/office/powerpoint/2010/main" val="358356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jdelijke aanduiding voor dia-afbeelding 1"/>
          <p:cNvSpPr>
            <a:spLocks noGrp="1" noRot="1" noChangeAspect="1" noTextEdit="1"/>
          </p:cNvSpPr>
          <p:nvPr>
            <p:ph type="sldImg"/>
          </p:nvPr>
        </p:nvSpPr>
        <p:spPr>
          <a:ln/>
        </p:spPr>
      </p:sp>
      <p:sp>
        <p:nvSpPr>
          <p:cNvPr id="16384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6384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8D2863C-2AD0-40D4-AA59-CACE77658620}" type="slidenum">
              <a:rPr lang="en-US" altLang="nl-BE" smtClean="0"/>
              <a:pPr>
                <a:spcBef>
                  <a:spcPct val="0"/>
                </a:spcBef>
              </a:pPr>
              <a:t>278</a:t>
            </a:fld>
            <a:endParaRPr lang="en-US" altLang="nl-BE"/>
          </a:p>
        </p:txBody>
      </p:sp>
    </p:spTree>
    <p:extLst>
      <p:ext uri="{BB962C8B-B14F-4D97-AF65-F5344CB8AC3E}">
        <p14:creationId xmlns:p14="http://schemas.microsoft.com/office/powerpoint/2010/main" val="389974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2457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2458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DF544C-0C0B-4B60-B417-FD16306738A3}" type="slidenum">
              <a:rPr lang="en-GB" altLang="nl-BE" smtClean="0"/>
              <a:pPr/>
              <a:t>37</a:t>
            </a:fld>
            <a:endParaRPr lang="en-GB" altLang="nl-BE"/>
          </a:p>
        </p:txBody>
      </p:sp>
    </p:spTree>
    <p:extLst>
      <p:ext uri="{BB962C8B-B14F-4D97-AF65-F5344CB8AC3E}">
        <p14:creationId xmlns:p14="http://schemas.microsoft.com/office/powerpoint/2010/main" val="393676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jdelijke aanduiding voor dia-afbeelding 1"/>
          <p:cNvSpPr>
            <a:spLocks noGrp="1" noRot="1" noChangeAspect="1" noTextEdit="1"/>
          </p:cNvSpPr>
          <p:nvPr>
            <p:ph type="sldImg"/>
          </p:nvPr>
        </p:nvSpPr>
        <p:spPr>
          <a:ln/>
        </p:spPr>
      </p:sp>
      <p:sp>
        <p:nvSpPr>
          <p:cNvPr id="8294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8294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BA10B2B-5959-44BA-832A-3CC52CEB8BFB}" type="slidenum">
              <a:rPr lang="nl-BE" altLang="nl-BE" smtClean="0"/>
              <a:pPr>
                <a:spcBef>
                  <a:spcPct val="0"/>
                </a:spcBef>
              </a:pPr>
              <a:t>106</a:t>
            </a:fld>
            <a:endParaRPr lang="nl-BE" altLang="nl-BE"/>
          </a:p>
        </p:txBody>
      </p:sp>
    </p:spTree>
    <p:extLst>
      <p:ext uri="{BB962C8B-B14F-4D97-AF65-F5344CB8AC3E}">
        <p14:creationId xmlns:p14="http://schemas.microsoft.com/office/powerpoint/2010/main" val="139070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9108FD36-1A29-475C-B64B-60008F317DA0}" type="slidenum">
              <a:rPr lang="en-GB" smtClean="0"/>
              <a:pPr>
                <a:defRPr/>
              </a:pPr>
              <a:t>159</a:t>
            </a:fld>
            <a:endParaRPr lang="en-GB"/>
          </a:p>
        </p:txBody>
      </p:sp>
    </p:spTree>
    <p:extLst>
      <p:ext uri="{BB962C8B-B14F-4D97-AF65-F5344CB8AC3E}">
        <p14:creationId xmlns:p14="http://schemas.microsoft.com/office/powerpoint/2010/main" val="297588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9108FD36-1A29-475C-B64B-60008F317DA0}" type="slidenum">
              <a:rPr lang="en-GB" smtClean="0"/>
              <a:pPr>
                <a:defRPr/>
              </a:pPr>
              <a:t>186</a:t>
            </a:fld>
            <a:endParaRPr lang="en-GB"/>
          </a:p>
        </p:txBody>
      </p:sp>
    </p:spTree>
    <p:extLst>
      <p:ext uri="{BB962C8B-B14F-4D97-AF65-F5344CB8AC3E}">
        <p14:creationId xmlns:p14="http://schemas.microsoft.com/office/powerpoint/2010/main" val="241152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9108FD36-1A29-475C-B64B-60008F317DA0}" type="slidenum">
              <a:rPr lang="en-GB" smtClean="0"/>
              <a:pPr>
                <a:defRPr/>
              </a:pPr>
              <a:t>188</a:t>
            </a:fld>
            <a:endParaRPr lang="en-GB"/>
          </a:p>
        </p:txBody>
      </p:sp>
    </p:spTree>
    <p:extLst>
      <p:ext uri="{BB962C8B-B14F-4D97-AF65-F5344CB8AC3E}">
        <p14:creationId xmlns:p14="http://schemas.microsoft.com/office/powerpoint/2010/main" val="264731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jdelijke aanduiding voor dia-afbeelding 1"/>
          <p:cNvSpPr>
            <a:spLocks noGrp="1" noRot="1" noChangeAspect="1" noTextEdit="1"/>
          </p:cNvSpPr>
          <p:nvPr>
            <p:ph type="sldImg"/>
          </p:nvPr>
        </p:nvSpPr>
        <p:spPr>
          <a:ln/>
        </p:spPr>
      </p:sp>
      <p:sp>
        <p:nvSpPr>
          <p:cNvPr id="11366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1366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DEC1B7D-574C-43C2-9982-897E09E3E685}" type="slidenum">
              <a:rPr lang="nl-BE" altLang="nl-BE" smtClean="0"/>
              <a:pPr>
                <a:spcBef>
                  <a:spcPct val="0"/>
                </a:spcBef>
              </a:pPr>
              <a:t>199</a:t>
            </a:fld>
            <a:endParaRPr lang="nl-BE" altLang="nl-BE"/>
          </a:p>
        </p:txBody>
      </p:sp>
    </p:spTree>
    <p:extLst>
      <p:ext uri="{BB962C8B-B14F-4D97-AF65-F5344CB8AC3E}">
        <p14:creationId xmlns:p14="http://schemas.microsoft.com/office/powerpoint/2010/main" val="64993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9108FD36-1A29-475C-B64B-60008F317DA0}" type="slidenum">
              <a:rPr lang="en-GB" smtClean="0"/>
              <a:pPr>
                <a:defRPr/>
              </a:pPr>
              <a:t>220</a:t>
            </a:fld>
            <a:endParaRPr lang="en-GB"/>
          </a:p>
        </p:txBody>
      </p:sp>
    </p:spTree>
    <p:extLst>
      <p:ext uri="{BB962C8B-B14F-4D97-AF65-F5344CB8AC3E}">
        <p14:creationId xmlns:p14="http://schemas.microsoft.com/office/powerpoint/2010/main" val="103835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p:cNvSpPr>
            <a:spLocks noGrp="1" noRot="1" noChangeAspect="1" noTextEdit="1"/>
          </p:cNvSpPr>
          <p:nvPr>
            <p:ph type="sldImg"/>
          </p:nvPr>
        </p:nvSpPr>
        <p:spPr>
          <a:ln/>
        </p:spPr>
      </p:sp>
      <p:sp>
        <p:nvSpPr>
          <p:cNvPr id="1229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cs typeface="Arial" panose="020B0604020202020204" pitchFamily="34" charset="0"/>
            </a:endParaRPr>
          </a:p>
        </p:txBody>
      </p:sp>
      <p:sp>
        <p:nvSpPr>
          <p:cNvPr id="1229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9DA9B6-EECD-44EF-945B-F45090DDE5B1}" type="slidenum">
              <a:rPr lang="en-GB" altLang="nl-BE" smtClean="0"/>
              <a:pPr/>
              <a:t>225</a:t>
            </a:fld>
            <a:endParaRPr lang="en-GB" altLang="nl-BE"/>
          </a:p>
        </p:txBody>
      </p:sp>
    </p:spTree>
    <p:extLst>
      <p:ext uri="{BB962C8B-B14F-4D97-AF65-F5344CB8AC3E}">
        <p14:creationId xmlns:p14="http://schemas.microsoft.com/office/powerpoint/2010/main" val="145677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10E5610-611D-41C5-8E8B-66F2367FAD83}" type="slidenum">
              <a:rPr lang="en-GB"/>
              <a:pPr>
                <a:defRPr/>
              </a:pPr>
              <a:t>‹nr.›</a:t>
            </a:fld>
            <a:endParaRPr lang="en-GB"/>
          </a:p>
        </p:txBody>
      </p:sp>
    </p:spTree>
    <p:extLst>
      <p:ext uri="{BB962C8B-B14F-4D97-AF65-F5344CB8AC3E}">
        <p14:creationId xmlns:p14="http://schemas.microsoft.com/office/powerpoint/2010/main" val="1162828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20E8C36-E775-411A-95F2-3180A1533A26}" type="slidenum">
              <a:rPr lang="en-GB"/>
              <a:pPr>
                <a:defRPr/>
              </a:pPr>
              <a:t>‹nr.›</a:t>
            </a:fld>
            <a:endParaRPr lang="en-GB"/>
          </a:p>
        </p:txBody>
      </p:sp>
    </p:spTree>
    <p:extLst>
      <p:ext uri="{BB962C8B-B14F-4D97-AF65-F5344CB8AC3E}">
        <p14:creationId xmlns:p14="http://schemas.microsoft.com/office/powerpoint/2010/main" val="147663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156BAE7D-E509-4D51-A2A3-620089F29597}" type="slidenum">
              <a:rPr lang="en-GB"/>
              <a:pPr>
                <a:defRPr/>
              </a:pPr>
              <a:t>‹nr.›</a:t>
            </a:fld>
            <a:endParaRPr lang="en-GB"/>
          </a:p>
        </p:txBody>
      </p:sp>
    </p:spTree>
    <p:extLst>
      <p:ext uri="{BB962C8B-B14F-4D97-AF65-F5344CB8AC3E}">
        <p14:creationId xmlns:p14="http://schemas.microsoft.com/office/powerpoint/2010/main" val="3830446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dia">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Klik om de stijl te bewerken</a:t>
            </a:r>
            <a:endParaRPr lang="nl-BE"/>
          </a:p>
        </p:txBody>
      </p:sp>
      <p:sp>
        <p:nvSpPr>
          <p:cNvPr id="3" name="Rectangle 5"/>
          <p:cNvSpPr>
            <a:spLocks noGrp="1" noChangeArrowheads="1"/>
          </p:cNvSpPr>
          <p:nvPr>
            <p:ph type="ftr" sz="quarter" idx="10"/>
          </p:nvPr>
        </p:nvSpPr>
        <p:spPr/>
        <p:txBody>
          <a:bodyPr/>
          <a:lstStyle>
            <a:lvl1pPr>
              <a:defRPr/>
            </a:lvl1pPr>
          </a:lstStyle>
          <a:p>
            <a:pPr>
              <a:defRPr/>
            </a:pPr>
            <a:r>
              <a:rPr lang="en-GB"/>
              <a:t>www.east-invest2.eu</a:t>
            </a:r>
            <a:endParaRPr lang="en-GB" dirty="0"/>
          </a:p>
        </p:txBody>
      </p:sp>
      <p:sp>
        <p:nvSpPr>
          <p:cNvPr id="4" name="Rectangle 6"/>
          <p:cNvSpPr>
            <a:spLocks noGrp="1" noChangeArrowheads="1"/>
          </p:cNvSpPr>
          <p:nvPr>
            <p:ph type="sldNum" sz="quarter" idx="11"/>
          </p:nvPr>
        </p:nvSpPr>
        <p:spPr>
          <a:xfrm>
            <a:off x="6553200" y="6245225"/>
            <a:ext cx="2133600" cy="476250"/>
          </a:xfrm>
          <a:prstGeom prst="rect">
            <a:avLst/>
          </a:prstGeom>
        </p:spPr>
        <p:txBody>
          <a:bodyPr/>
          <a:lstStyle>
            <a:lvl1pPr>
              <a:defRPr/>
            </a:lvl1pPr>
          </a:lstStyle>
          <a:p>
            <a:pPr>
              <a:defRPr/>
            </a:pPr>
            <a:r>
              <a:rPr lang="en-GB" altLang="nl-BE" dirty="0"/>
              <a:t>1</a:t>
            </a:r>
          </a:p>
        </p:txBody>
      </p:sp>
    </p:spTree>
    <p:extLst>
      <p:ext uri="{BB962C8B-B14F-4D97-AF65-F5344CB8AC3E}">
        <p14:creationId xmlns:p14="http://schemas.microsoft.com/office/powerpoint/2010/main" val="3438876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tel 6"/>
          <p:cNvSpPr>
            <a:spLocks noGrp="1"/>
          </p:cNvSpPr>
          <p:nvPr>
            <p:ph type="title"/>
          </p:nvPr>
        </p:nvSpPr>
        <p:spPr/>
        <p:txBody>
          <a:bodyPr/>
          <a:lstStyle/>
          <a:p>
            <a:r>
              <a:rPr lang="nl-NL"/>
              <a:t>Klik om de stijl te bewerken</a:t>
            </a:r>
            <a:endParaRPr lang="nl-BE"/>
          </a:p>
        </p:txBody>
      </p:sp>
      <p:sp>
        <p:nvSpPr>
          <p:cNvPr id="4" name="Rectangle 5"/>
          <p:cNvSpPr>
            <a:spLocks noGrp="1" noChangeArrowheads="1"/>
          </p:cNvSpPr>
          <p:nvPr>
            <p:ph type="ftr" sz="quarter" idx="10"/>
          </p:nvPr>
        </p:nvSpPr>
        <p:spPr/>
        <p:txBody>
          <a:bodyPr/>
          <a:lstStyle>
            <a:lvl1pPr>
              <a:defRPr/>
            </a:lvl1pPr>
          </a:lstStyle>
          <a:p>
            <a:pPr>
              <a:defRPr/>
            </a:pPr>
            <a:r>
              <a:rPr lang="en-GB"/>
              <a:t>www.east-invest2.eu</a:t>
            </a:r>
          </a:p>
        </p:txBody>
      </p:sp>
      <p:sp>
        <p:nvSpPr>
          <p:cNvPr id="5" name="Rectangle 6"/>
          <p:cNvSpPr>
            <a:spLocks noGrp="1" noChangeArrowheads="1"/>
          </p:cNvSpPr>
          <p:nvPr>
            <p:ph type="sldNum" sz="quarter" idx="11"/>
          </p:nvPr>
        </p:nvSpPr>
        <p:spPr>
          <a:xfrm>
            <a:off x="6553200" y="6245225"/>
            <a:ext cx="2133600" cy="476250"/>
          </a:xfrm>
          <a:prstGeom prst="rect">
            <a:avLst/>
          </a:prstGeom>
        </p:spPr>
        <p:txBody>
          <a:bodyPr/>
          <a:lstStyle>
            <a:lvl1pPr>
              <a:defRPr/>
            </a:lvl1pPr>
          </a:lstStyle>
          <a:p>
            <a:pPr>
              <a:defRPr/>
            </a:pPr>
            <a:endParaRPr lang="en-GB" altLang="nl-BE" dirty="0"/>
          </a:p>
        </p:txBody>
      </p:sp>
    </p:spTree>
    <p:extLst>
      <p:ext uri="{BB962C8B-B14F-4D97-AF65-F5344CB8AC3E}">
        <p14:creationId xmlns:p14="http://schemas.microsoft.com/office/powerpoint/2010/main" val="620162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r>
              <a:rPr lang="nl-BE"/>
              <a:t>www.east-invest2.eu</a:t>
            </a:r>
          </a:p>
        </p:txBody>
      </p:sp>
      <p:sp>
        <p:nvSpPr>
          <p:cNvPr id="6" name="Tijdelijke aanduiding voor dianummer 5"/>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3234476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r>
              <a:rPr lang="nl-BE"/>
              <a:t>www.east-invest2.eu</a:t>
            </a:r>
          </a:p>
        </p:txBody>
      </p:sp>
      <p:sp>
        <p:nvSpPr>
          <p:cNvPr id="6" name="Tijdelijke aanduiding voor dianummer 5"/>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3156667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r>
              <a:rPr lang="nl-BE"/>
              <a:t>www.east-invest2.eu</a:t>
            </a:r>
          </a:p>
        </p:txBody>
      </p:sp>
      <p:sp>
        <p:nvSpPr>
          <p:cNvPr id="6" name="Tijdelijke aanduiding voor dianummer 5"/>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1729918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628650" y="1825625"/>
            <a:ext cx="386715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825625"/>
            <a:ext cx="386715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r>
              <a:rPr lang="nl-BE"/>
              <a:t>www.east-invest2.eu</a:t>
            </a:r>
          </a:p>
        </p:txBody>
      </p:sp>
      <p:sp>
        <p:nvSpPr>
          <p:cNvPr id="7" name="Tijdelijke aanduiding voor dianummer 6"/>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104640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endParaRPr lang="nl-BE"/>
          </a:p>
        </p:txBody>
      </p:sp>
      <p:sp>
        <p:nvSpPr>
          <p:cNvPr id="8" name="Tijdelijke aanduiding voor voettekst 7"/>
          <p:cNvSpPr>
            <a:spLocks noGrp="1"/>
          </p:cNvSpPr>
          <p:nvPr>
            <p:ph type="ftr" sz="quarter" idx="11"/>
          </p:nvPr>
        </p:nvSpPr>
        <p:spPr/>
        <p:txBody>
          <a:bodyPr/>
          <a:lstStyle/>
          <a:p>
            <a:r>
              <a:rPr lang="nl-BE"/>
              <a:t>www.east-invest2.eu</a:t>
            </a:r>
          </a:p>
        </p:txBody>
      </p:sp>
      <p:sp>
        <p:nvSpPr>
          <p:cNvPr id="9" name="Tijdelijke aanduiding voor dianummer 8"/>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4125357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endParaRPr lang="nl-BE"/>
          </a:p>
        </p:txBody>
      </p:sp>
      <p:sp>
        <p:nvSpPr>
          <p:cNvPr id="4" name="Tijdelijke aanduiding voor voettekst 3"/>
          <p:cNvSpPr>
            <a:spLocks noGrp="1"/>
          </p:cNvSpPr>
          <p:nvPr>
            <p:ph type="ftr" sz="quarter" idx="11"/>
          </p:nvPr>
        </p:nvSpPr>
        <p:spPr/>
        <p:txBody>
          <a:bodyPr/>
          <a:lstStyle/>
          <a:p>
            <a:r>
              <a:rPr lang="nl-BE"/>
              <a:t>www.east-invest2.eu</a:t>
            </a:r>
          </a:p>
        </p:txBody>
      </p:sp>
      <p:sp>
        <p:nvSpPr>
          <p:cNvPr id="5" name="Tijdelijke aanduiding voor dianummer 4"/>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287076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9" y="1628775"/>
            <a:ext cx="8280920" cy="792163"/>
          </a:xfrm>
        </p:spPr>
        <p:txBody>
          <a:bodyPr/>
          <a:lstStyle>
            <a:lvl1pPr>
              <a:defRPr sz="3600" b="1">
                <a:solidFill>
                  <a:srgbClr val="03568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23528" y="2492896"/>
            <a:ext cx="8229600" cy="3560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2EFFBF4C-CAD3-4629-B664-6AB1E0AC5093}" type="slidenum">
              <a:rPr lang="en-GB"/>
              <a:pPr>
                <a:defRPr/>
              </a:pPr>
              <a:t>‹nr.›</a:t>
            </a:fld>
            <a:endParaRPr lang="en-GB"/>
          </a:p>
        </p:txBody>
      </p:sp>
    </p:spTree>
    <p:extLst>
      <p:ext uri="{BB962C8B-B14F-4D97-AF65-F5344CB8AC3E}">
        <p14:creationId xmlns:p14="http://schemas.microsoft.com/office/powerpoint/2010/main" val="2880540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BE"/>
          </a:p>
        </p:txBody>
      </p:sp>
      <p:sp>
        <p:nvSpPr>
          <p:cNvPr id="3" name="Tijdelijke aanduiding voor voettekst 2"/>
          <p:cNvSpPr>
            <a:spLocks noGrp="1"/>
          </p:cNvSpPr>
          <p:nvPr>
            <p:ph type="ftr" sz="quarter" idx="11"/>
          </p:nvPr>
        </p:nvSpPr>
        <p:spPr/>
        <p:txBody>
          <a:bodyPr/>
          <a:lstStyle/>
          <a:p>
            <a:r>
              <a:rPr lang="nl-BE"/>
              <a:t>www.east-invest2.eu</a:t>
            </a:r>
          </a:p>
        </p:txBody>
      </p:sp>
      <p:sp>
        <p:nvSpPr>
          <p:cNvPr id="4" name="Tijdelijke aanduiding voor dianummer 3"/>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129659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r>
              <a:rPr lang="nl-BE"/>
              <a:t>www.east-invest2.eu</a:t>
            </a:r>
          </a:p>
        </p:txBody>
      </p:sp>
      <p:sp>
        <p:nvSpPr>
          <p:cNvPr id="7" name="Tijdelijke aanduiding voor dianummer 6"/>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2207148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r>
              <a:rPr lang="nl-BE"/>
              <a:t>www.east-invest2.eu</a:t>
            </a:r>
          </a:p>
        </p:txBody>
      </p:sp>
      <p:sp>
        <p:nvSpPr>
          <p:cNvPr id="7" name="Tijdelijke aanduiding voor dianummer 6"/>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2952208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r>
              <a:rPr lang="nl-BE"/>
              <a:t>www.east-invest2.eu</a:t>
            </a:r>
          </a:p>
        </p:txBody>
      </p:sp>
      <p:sp>
        <p:nvSpPr>
          <p:cNvPr id="6" name="Tijdelijke aanduiding voor dianummer 5"/>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911155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628650" y="365125"/>
            <a:ext cx="5762625"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r>
              <a:rPr lang="nl-BE"/>
              <a:t>www.east-invest2.eu</a:t>
            </a:r>
          </a:p>
        </p:txBody>
      </p:sp>
      <p:sp>
        <p:nvSpPr>
          <p:cNvPr id="6" name="Tijdelijke aanduiding voor dianummer 5"/>
          <p:cNvSpPr>
            <a:spLocks noGrp="1"/>
          </p:cNvSpPr>
          <p:nvPr>
            <p:ph type="sldNum" sz="quarter" idx="12"/>
          </p:nvPr>
        </p:nvSpPr>
        <p:spPr/>
        <p:txBody>
          <a:bodyPr/>
          <a:lstStyle/>
          <a:p>
            <a:fld id="{D694BB07-B930-4EB6-8370-1CC1071716E4}" type="slidenum">
              <a:rPr lang="nl-BE" smtClean="0"/>
              <a:t>‹nr.›</a:t>
            </a:fld>
            <a:endParaRPr lang="nl-BE"/>
          </a:p>
        </p:txBody>
      </p:sp>
    </p:spTree>
    <p:extLst>
      <p:ext uri="{BB962C8B-B14F-4D97-AF65-F5344CB8AC3E}">
        <p14:creationId xmlns:p14="http://schemas.microsoft.com/office/powerpoint/2010/main" val="381025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D520CD86-CADA-479C-97A7-F08715364594}" type="slidenum">
              <a:rPr lang="en-GB"/>
              <a:pPr>
                <a:defRPr/>
              </a:pPr>
              <a:t>‹nr.›</a:t>
            </a:fld>
            <a:endParaRPr lang="en-GB"/>
          </a:p>
        </p:txBody>
      </p:sp>
    </p:spTree>
    <p:extLst>
      <p:ext uri="{BB962C8B-B14F-4D97-AF65-F5344CB8AC3E}">
        <p14:creationId xmlns:p14="http://schemas.microsoft.com/office/powerpoint/2010/main" val="256468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850" y="2565400"/>
            <a:ext cx="4038600"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14850" y="2565400"/>
            <a:ext cx="4038600"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94541F52-0637-48A5-B6CE-D97406B23F62}" type="slidenum">
              <a:rPr lang="en-GB"/>
              <a:pPr>
                <a:defRPr/>
              </a:pPr>
              <a:t>‹nr.›</a:t>
            </a:fld>
            <a:endParaRPr lang="en-GB"/>
          </a:p>
        </p:txBody>
      </p:sp>
    </p:spTree>
    <p:extLst>
      <p:ext uri="{BB962C8B-B14F-4D97-AF65-F5344CB8AC3E}">
        <p14:creationId xmlns:p14="http://schemas.microsoft.com/office/powerpoint/2010/main" val="398613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8"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C43DD07B-A334-43A4-9A0B-B0EA3CCFF5C1}" type="slidenum">
              <a:rPr lang="en-GB"/>
              <a:pPr>
                <a:defRPr/>
              </a:pPr>
              <a:t>‹nr.›</a:t>
            </a:fld>
            <a:endParaRPr lang="en-GB"/>
          </a:p>
        </p:txBody>
      </p:sp>
    </p:spTree>
    <p:extLst>
      <p:ext uri="{BB962C8B-B14F-4D97-AF65-F5344CB8AC3E}">
        <p14:creationId xmlns:p14="http://schemas.microsoft.com/office/powerpoint/2010/main" val="94138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4"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94402B02-7385-4816-97E8-1AAB65312021}" type="slidenum">
              <a:rPr lang="en-GB"/>
              <a:pPr>
                <a:defRPr/>
              </a:pPr>
              <a:t>‹nr.›</a:t>
            </a:fld>
            <a:endParaRPr lang="en-GB"/>
          </a:p>
        </p:txBody>
      </p:sp>
    </p:spTree>
    <p:extLst>
      <p:ext uri="{BB962C8B-B14F-4D97-AF65-F5344CB8AC3E}">
        <p14:creationId xmlns:p14="http://schemas.microsoft.com/office/powerpoint/2010/main" val="81540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www.east-invest2.eu</a:t>
            </a:r>
          </a:p>
        </p:txBody>
      </p:sp>
      <p:sp>
        <p:nvSpPr>
          <p:cNvPr id="3"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75E428F9-3124-4A55-BFF1-2C5D616C8CAC}" type="slidenum">
              <a:rPr lang="en-GB"/>
              <a:pPr>
                <a:defRPr/>
              </a:pPr>
              <a:t>‹nr.›</a:t>
            </a:fld>
            <a:endParaRPr lang="en-GB"/>
          </a:p>
        </p:txBody>
      </p:sp>
    </p:spTree>
    <p:extLst>
      <p:ext uri="{BB962C8B-B14F-4D97-AF65-F5344CB8AC3E}">
        <p14:creationId xmlns:p14="http://schemas.microsoft.com/office/powerpoint/2010/main" val="2023498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oettekst 2"/>
          <p:cNvSpPr>
            <a:spLocks noGrp="1"/>
          </p:cNvSpPr>
          <p:nvPr>
            <p:ph type="ftr" sz="quarter" idx="10"/>
          </p:nvPr>
        </p:nvSpPr>
        <p:spPr/>
        <p:txBody>
          <a:bodyPr/>
          <a:lstStyle/>
          <a:p>
            <a:pPr>
              <a:defRPr/>
            </a:pPr>
            <a:r>
              <a:rPr lang="en-GB"/>
              <a:t>www.east-invest2.eu</a:t>
            </a:r>
            <a:endParaRPr lang="en-GB" dirty="0"/>
          </a:p>
        </p:txBody>
      </p:sp>
    </p:spTree>
    <p:extLst>
      <p:ext uri="{BB962C8B-B14F-4D97-AF65-F5344CB8AC3E}">
        <p14:creationId xmlns:p14="http://schemas.microsoft.com/office/powerpoint/2010/main" val="59195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oettekst 2"/>
          <p:cNvSpPr>
            <a:spLocks noGrp="1"/>
          </p:cNvSpPr>
          <p:nvPr>
            <p:ph type="ftr" sz="quarter" idx="10"/>
          </p:nvPr>
        </p:nvSpPr>
        <p:spPr/>
        <p:txBody>
          <a:bodyPr/>
          <a:lstStyle/>
          <a:p>
            <a:pPr>
              <a:defRPr/>
            </a:pPr>
            <a:r>
              <a:rPr lang="en-GB"/>
              <a:t>www.east-invest2.eu</a:t>
            </a:r>
            <a:endParaRPr lang="en-GB" dirty="0"/>
          </a:p>
        </p:txBody>
      </p:sp>
    </p:spTree>
    <p:extLst>
      <p:ext uri="{BB962C8B-B14F-4D97-AF65-F5344CB8AC3E}">
        <p14:creationId xmlns:p14="http://schemas.microsoft.com/office/powerpoint/2010/main" val="413965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6228184" y="6381328"/>
            <a:ext cx="2751137"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000" b="1">
                <a:solidFill>
                  <a:schemeClr val="bg1"/>
                </a:solidFill>
              </a:defRPr>
            </a:lvl1pPr>
          </a:lstStyle>
          <a:p>
            <a:pPr>
              <a:defRPr/>
            </a:pPr>
            <a:r>
              <a:rPr lang="en-GB"/>
              <a:t>www.east-invest2.eu</a:t>
            </a:r>
            <a:endParaRPr lang="en-GB" dirty="0"/>
          </a:p>
        </p:txBody>
      </p:sp>
      <p:sp>
        <p:nvSpPr>
          <p:cNvPr id="2" name="Rectangle 3"/>
          <p:cNvSpPr>
            <a:spLocks noGrp="1" noChangeArrowheads="1"/>
          </p:cNvSpPr>
          <p:nvPr>
            <p:ph type="body" idx="1"/>
          </p:nvPr>
        </p:nvSpPr>
        <p:spPr bwMode="auto">
          <a:xfrm>
            <a:off x="323850" y="2565400"/>
            <a:ext cx="82296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3" name="Title Placeholder 2"/>
          <p:cNvSpPr>
            <a:spLocks noGrp="1" noChangeArrowheads="1"/>
          </p:cNvSpPr>
          <p:nvPr>
            <p:ph type="title"/>
          </p:nvPr>
        </p:nvSpPr>
        <p:spPr bwMode="auto">
          <a:xfrm>
            <a:off x="2124075" y="1628775"/>
            <a:ext cx="67691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pic>
        <p:nvPicPr>
          <p:cNvPr id="1031" name="Picture 19" descr="EC flag jaune"/>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492895" y="260347"/>
            <a:ext cx="1060497" cy="71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7420887" y="930786"/>
            <a:ext cx="1183561" cy="553998"/>
          </a:xfrm>
          <a:prstGeom prst="rect">
            <a:avLst/>
          </a:prstGeom>
          <a:noFill/>
        </p:spPr>
        <p:txBody>
          <a:bodyPr wrap="square" rtlCol="0">
            <a:spAutoFit/>
          </a:bodyPr>
          <a:lstStyle/>
          <a:p>
            <a:pPr algn="ctr"/>
            <a:r>
              <a:rPr lang="fr-BE" sz="1000" dirty="0">
                <a:solidFill>
                  <a:srgbClr val="035682"/>
                </a:solidFill>
              </a:rPr>
              <a:t>This</a:t>
            </a:r>
            <a:r>
              <a:rPr lang="fr-BE" sz="1000" baseline="0" dirty="0">
                <a:solidFill>
                  <a:srgbClr val="035682"/>
                </a:solidFill>
              </a:rPr>
              <a:t> </a:t>
            </a:r>
            <a:r>
              <a:rPr lang="fr-BE" sz="1000" baseline="0" dirty="0" err="1">
                <a:solidFill>
                  <a:srgbClr val="035682"/>
                </a:solidFill>
              </a:rPr>
              <a:t>project</a:t>
            </a:r>
            <a:r>
              <a:rPr lang="fr-BE" sz="1000" baseline="0" dirty="0">
                <a:solidFill>
                  <a:srgbClr val="035682"/>
                </a:solidFill>
              </a:rPr>
              <a:t> </a:t>
            </a:r>
            <a:r>
              <a:rPr lang="fr-BE" sz="1000" baseline="0" dirty="0" err="1">
                <a:solidFill>
                  <a:srgbClr val="035682"/>
                </a:solidFill>
              </a:rPr>
              <a:t>is</a:t>
            </a:r>
            <a:r>
              <a:rPr lang="fr-BE" sz="1000" baseline="0" dirty="0">
                <a:solidFill>
                  <a:srgbClr val="035682"/>
                </a:solidFill>
              </a:rPr>
              <a:t> </a:t>
            </a:r>
            <a:r>
              <a:rPr lang="fr-BE" sz="1000" baseline="0" dirty="0" err="1">
                <a:solidFill>
                  <a:srgbClr val="035682"/>
                </a:solidFill>
              </a:rPr>
              <a:t>funded</a:t>
            </a:r>
            <a:r>
              <a:rPr lang="fr-BE" sz="1000" baseline="0" dirty="0">
                <a:solidFill>
                  <a:srgbClr val="035682"/>
                </a:solidFill>
              </a:rPr>
              <a:t> by the </a:t>
            </a:r>
            <a:r>
              <a:rPr lang="fr-BE" sz="1000" baseline="0" dirty="0" err="1">
                <a:solidFill>
                  <a:srgbClr val="035682"/>
                </a:solidFill>
              </a:rPr>
              <a:t>European</a:t>
            </a:r>
            <a:r>
              <a:rPr lang="fr-BE" sz="1000" baseline="0" dirty="0">
                <a:solidFill>
                  <a:srgbClr val="035682"/>
                </a:solidFill>
              </a:rPr>
              <a:t> Union</a:t>
            </a:r>
            <a:endParaRPr lang="en-GB" sz="1000" dirty="0">
              <a:solidFill>
                <a:srgbClr val="035682"/>
              </a:solidFill>
            </a:endParaRPr>
          </a:p>
        </p:txBody>
      </p:sp>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9513" y="175432"/>
            <a:ext cx="3430365" cy="1224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4" r:id="rId8"/>
    <p:sldLayoutId id="2147483675" r:id="rId9"/>
    <p:sldLayoutId id="2147483656" r:id="rId10"/>
    <p:sldLayoutId id="2147483658" r:id="rId11"/>
    <p:sldLayoutId id="2147483660" r:id="rId12"/>
    <p:sldLayoutId id="2147483661" r:id="rId13"/>
  </p:sldLayoutIdLst>
  <p:hf sldNum="0" hd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cs typeface="Arial" charset="0"/>
        </a:defRPr>
      </a:lvl2pPr>
      <a:lvl3pPr algn="l" rtl="0" eaLnBrk="0" fontAlgn="base" hangingPunct="0">
        <a:spcBef>
          <a:spcPct val="0"/>
        </a:spcBef>
        <a:spcAft>
          <a:spcPct val="0"/>
        </a:spcAft>
        <a:defRPr sz="4000">
          <a:solidFill>
            <a:schemeClr val="tx2"/>
          </a:solidFill>
          <a:latin typeface="Arial" charset="0"/>
          <a:cs typeface="Arial" charset="0"/>
        </a:defRPr>
      </a:lvl3pPr>
      <a:lvl4pPr algn="l" rtl="0" eaLnBrk="0" fontAlgn="base" hangingPunct="0">
        <a:spcBef>
          <a:spcPct val="0"/>
        </a:spcBef>
        <a:spcAft>
          <a:spcPct val="0"/>
        </a:spcAft>
        <a:defRPr sz="4000">
          <a:solidFill>
            <a:schemeClr val="tx2"/>
          </a:solidFill>
          <a:latin typeface="Arial" charset="0"/>
          <a:cs typeface="Arial" charset="0"/>
        </a:defRPr>
      </a:lvl4pPr>
      <a:lvl5pPr algn="l" rtl="0" eaLnBrk="0" fontAlgn="base" hangingPunct="0">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35682"/>
          </a:solidFill>
          <a:latin typeface="+mn-lt"/>
          <a:ea typeface="+mn-ea"/>
          <a:cs typeface="+mn-cs"/>
        </a:defRPr>
      </a:lvl1pPr>
      <a:lvl2pPr marL="742950" indent="-285750" algn="l" rtl="0" eaLnBrk="0" fontAlgn="base" hangingPunct="0">
        <a:spcBef>
          <a:spcPct val="20000"/>
        </a:spcBef>
        <a:spcAft>
          <a:spcPct val="0"/>
        </a:spcAft>
        <a:buChar char="–"/>
        <a:defRPr sz="2800">
          <a:solidFill>
            <a:srgbClr val="00B4F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5" name="Tijdelijke aanduiding voor voettekst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a:t>www.east-invest2.eu</a:t>
            </a:r>
          </a:p>
        </p:txBody>
      </p:sp>
      <p:sp>
        <p:nvSpPr>
          <p:cNvPr id="6" name="Tijdelijke aanduiding voor dianumm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4BB07-B930-4EB6-8370-1CC1071716E4}" type="slidenum">
              <a:rPr lang="nl-BE" smtClean="0"/>
              <a:t>‹nr.›</a:t>
            </a:fld>
            <a:endParaRPr lang="nl-BE"/>
          </a:p>
        </p:txBody>
      </p:sp>
    </p:spTree>
    <p:extLst>
      <p:ext uri="{BB962C8B-B14F-4D97-AF65-F5344CB8AC3E}">
        <p14:creationId xmlns:p14="http://schemas.microsoft.com/office/powerpoint/2010/main" val="41660170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hyperlink" Target="http://www.iso.org/iso/home/store/catalogue_tc/catalogue_detail.htm?csnumber=60969" TargetMode="External"/><Relationship Id="rId3" Type="http://schemas.openxmlformats.org/officeDocument/2006/relationships/hyperlink" Target="http://www.iso.org/iso/home/store/catalogue_tc/catalogue_detail.htm?csnumber=60992" TargetMode="External"/><Relationship Id="rId7" Type="http://schemas.openxmlformats.org/officeDocument/2006/relationships/hyperlink" Target="http://www.iso.org/iso/home/store/catalogue_tc/catalogue_detail.htm?csnumber=57389" TargetMode="External"/><Relationship Id="rId12" Type="http://schemas.openxmlformats.org/officeDocument/2006/relationships/image" Target="../media/image10.jpeg"/><Relationship Id="rId2" Type="http://schemas.openxmlformats.org/officeDocument/2006/relationships/hyperlink" Target="http://www.iso.org/iso/home/store/catalogue_tc/catalogue_detail.htm?csnumber=35466" TargetMode="External"/><Relationship Id="rId1" Type="http://schemas.openxmlformats.org/officeDocument/2006/relationships/slideLayout" Target="../slideLayouts/slideLayout1.xml"/><Relationship Id="rId6" Type="http://schemas.openxmlformats.org/officeDocument/2006/relationships/hyperlink" Target="http://www.iso.org/iso/home/store/catalogue_tc/catalogue_detail.htm?csnumber=53493" TargetMode="External"/><Relationship Id="rId11" Type="http://schemas.openxmlformats.org/officeDocument/2006/relationships/image" Target="../media/image8.png"/><Relationship Id="rId5" Type="http://schemas.openxmlformats.org/officeDocument/2006/relationships/hyperlink" Target="http://www.iso.org/iso/home/store/catalogue_tc/catalogue_detail.htm?csnumber=44001" TargetMode="External"/><Relationship Id="rId10" Type="http://schemas.openxmlformats.org/officeDocument/2006/relationships/hyperlink" Target="http://www.iso.org/iso/home/standards/management-standards/iso22000.htm" TargetMode="External"/><Relationship Id="rId4" Type="http://schemas.openxmlformats.org/officeDocument/2006/relationships/hyperlink" Target="http://www.iso.org/iso/home/store/catalogue_tc/catalogue_detail.htm?csnumber=36297" TargetMode="External"/><Relationship Id="rId9" Type="http://schemas.openxmlformats.org/officeDocument/2006/relationships/hyperlink" Target="http://www.iso.org/iso/home/store/catalogue_tc/catalogue_detail.htm?csnumber=60605"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0.xml"/><Relationship Id="rId4" Type="http://schemas.openxmlformats.org/officeDocument/2006/relationships/hyperlink" Target="http://eur-lex.europa.eu/legal-content/EN/TXT/?uri=celex:32016R0759"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3" Type="http://schemas.openxmlformats.org/officeDocument/2006/relationships/hyperlink" Target="http://ec.europa.eu/food/animals/vet-border-control/index_en.htm" TargetMode="External"/><Relationship Id="rId2" Type="http://schemas.openxmlformats.org/officeDocument/2006/relationships/image" Target="../media/image122.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ur-lex.europa.eu/search.html?DTN=0275&amp;DTA=2007&amp;qid=1475071756264&amp;DB_TYPE_OF_ACT=decision&amp;CASE_LAW_SUMMARY=false&amp;DTS_DOM=ALL&amp;excConsLeg=true&amp;typeOfActStatus=DECISION&amp;type=advanced&amp;SUBDOM_INIT=ALL_ALL&amp;DTS_SUBDOM=ALL_ALL" TargetMode="Externa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ur-lex.europa.eu/legal-content/EN/TXT/PDF/?uri=CELEX:32015D1338&amp;from=EN" TargetMode="Externa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31.xml.rels><?xml version="1.0" encoding="UTF-8" standalone="yes"?>
<Relationships xmlns="http://schemas.openxmlformats.org/package/2006/relationships"><Relationship Id="rId3" Type="http://schemas.openxmlformats.org/officeDocument/2006/relationships/hyperlink" Target="http://eur-lex.europa.eu/LexUriServ/LexUriServ.do?uri=OJ:L:2012:144:0001:0014:EN:PDF" TargetMode="External"/><Relationship Id="rId2" Type="http://schemas.openxmlformats.org/officeDocument/2006/relationships/hyperlink" Target="http://eur-lex.europa.eu/LexUriServ/LexUriServ.do?uri=OJ:L:2012:012:0001:0013:EN:PDF"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ur-lex.europa.eu/legal-content/EN/TXT/PDF/?uri=CELEX:02012R0028-20130701&amp;qid=1417198226486&amp;from=EN" TargetMode="Externa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134.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8.png"/><Relationship Id="rId7" Type="http://schemas.openxmlformats.org/officeDocument/2006/relationships/image" Target="../media/image136.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png"/><Relationship Id="rId9" Type="http://schemas.openxmlformats.org/officeDocument/2006/relationships/image" Target="../media/image138.jpeg"/></Relationships>
</file>

<file path=ppt/slides/_rels/slide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hyperlink" Target="http://ec.europa.eu/food/safety/biosafety/food_hygiene/guidance/index_en.htm" TargetMode="External"/><Relationship Id="rId2" Type="http://schemas.openxmlformats.org/officeDocument/2006/relationships/image" Target="../media/image139.png"/><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0.xml"/></Relationships>
</file>

<file path=ppt/slides/_rels/slide1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hyperlink" Target="http://ec.europa.eu/food/safety/chemical_safety/contaminants/legislation_en" TargetMode="External"/><Relationship Id="rId2" Type="http://schemas.openxmlformats.org/officeDocument/2006/relationships/image" Target="../media/image165.png"/><Relationship Id="rId1" Type="http://schemas.openxmlformats.org/officeDocument/2006/relationships/slideLayout" Target="../slideLayouts/slideLayout20.xml"/></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hyperlink" Target="http://ec.europa.eu/food/plant/pesticides/max_residue_levels/eu_rules_en.htm" TargetMode="External"/><Relationship Id="rId2" Type="http://schemas.openxmlformats.org/officeDocument/2006/relationships/image" Target="../media/image166.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0.xml"/></Relationships>
</file>

<file path=ppt/slides/_rels/slide164.xml.rels><?xml version="1.0" encoding="UTF-8" standalone="yes"?>
<Relationships xmlns="http://schemas.openxmlformats.org/package/2006/relationships"><Relationship Id="rId3" Type="http://schemas.openxmlformats.org/officeDocument/2006/relationships/hyperlink" Target="http://www.ema.europa.eu/ema/index.jsp?curl=pages/regulation/document_listing/document_listing_000165.jsp" TargetMode="External"/><Relationship Id="rId2" Type="http://schemas.openxmlformats.org/officeDocument/2006/relationships/image" Target="../media/image168.png"/><Relationship Id="rId1" Type="http://schemas.openxmlformats.org/officeDocument/2006/relationships/slideLayout" Target="../slideLayouts/slideLayout20.xml"/><Relationship Id="rId4" Type="http://schemas.openxmlformats.org/officeDocument/2006/relationships/image" Target="../media/image169.png"/></Relationships>
</file>

<file path=ppt/slides/_rels/slide16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0.xml"/></Relationships>
</file>

<file path=ppt/slides/_rels/slide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hyperlink" Target="http://ec.europa.eu/food/safety_en" TargetMode="External"/><Relationship Id="rId2" Type="http://schemas.openxmlformats.org/officeDocument/2006/relationships/image" Target="../media/image171.png"/><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7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6.pn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8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6.jpeg"/><Relationship Id="rId5" Type="http://schemas.openxmlformats.org/officeDocument/2006/relationships/hyperlink" Target="http://www.google.be/imgres?imgurl=http://images.teamsugar.com/files/upl0/1/12981/04_2008/low-fat.jpg&amp;imgrefurl=http://www.fitsugar.com/Label-Able-Label-Claims-975644&amp;usg=__zwz8zuueW-UgUMC-PInQ6DZ4agA=&amp;h=290&amp;w=250&amp;sz=22&amp;hl=nl&amp;start=19&amp;zoom=1&amp;tbnid=aFnH-ZqNoHqUVM:&amp;tbnh=115&amp;tbnw=99&amp;ei=4N8mTrzKI8rrOdTF8agK&amp;prev=/search?q=picture+nutrition+claims&amp;hl=nl&amp;biw=1600&amp;bih=805&amp;tbm=isch&amp;chk=sbg&amp;itbs=1" TargetMode="External"/><Relationship Id="rId4" Type="http://schemas.openxmlformats.org/officeDocument/2006/relationships/image" Target="../media/image185.jpeg"/></Relationships>
</file>

<file path=ppt/slides/_rels/slide187.xml.rels><?xml version="1.0" encoding="UTF-8" standalone="yes"?>
<Relationships xmlns="http://schemas.openxmlformats.org/package/2006/relationships"><Relationship Id="rId3" Type="http://schemas.openxmlformats.org/officeDocument/2006/relationships/hyperlink" Target="http://ec.europa.eu/food/safety/labelling_nutrition/claims_en" TargetMode="External"/><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hyperlink" Target="http://ec.europa.eu/food/safety/labelling_nutrition/claims/health_claims/index_en.htm" TargetMode="External"/><Relationship Id="rId2" Type="http://schemas.openxmlformats.org/officeDocument/2006/relationships/image" Target="../media/image187.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9.jpeg"/><Relationship Id="rId7" Type="http://schemas.openxmlformats.org/officeDocument/2006/relationships/hyperlink" Target="http://www.google.be/imgres?imgurl=http://cf.mp-cdn.net/d8/32/a429015422cb86691ac176375409.jpg&amp;imgrefurl=http://www.monstermarketplace.com/fine-wines-and-spirits/cinzano-bianco-vermouth&amp;usg=__tX5NB9AWL8kiXuOT990xrXrm-KM=&amp;h=398&amp;w=106&amp;sz=17&amp;hl=nl&amp;start=10&amp;zoom=1&amp;tbnid=90VSf2fL_Dg_yM:&amp;tbnh=124&amp;tbnw=33&amp;ei=o-cmTsmfBIuWOs305MsK&amp;prev=/search?q=picture+aromatized+wines&amp;hl=nl&amp;biw=1600&amp;bih=805&amp;tbm=isch&amp;itbs=1" TargetMode="External"/><Relationship Id="rId2" Type="http://schemas.openxmlformats.org/officeDocument/2006/relationships/image" Target="../media/image188.jpeg"/><Relationship Id="rId1" Type="http://schemas.openxmlformats.org/officeDocument/2006/relationships/slideLayout" Target="../slideLayouts/slideLayout13.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hyperlink" Target="http://www.google.be/imgres?imgurl=http://www.allmoldova.com/uimg/Euroalco/1euroalco090107.jpg&amp;imgrefurl=http://www.allmoldova.com/en/manufacturing/wine-spirits/euro-alco/assortment.html&amp;usg=__IcS7Mr6WKzYb4jEQ6OISVjxFvA0=&amp;h=400&amp;w=239&amp;sz=41&amp;hl=nl&amp;start=40&amp;zoom=1&amp;tbnid=-WBawkP-IATBWM:&amp;tbnh=140&amp;tbnw=84&amp;ei=VuUmTvXqOcSaOs34iMUK&amp;prev=/search?q=picture+aromatized+wines&amp;hl=nl&amp;biw=1600&amp;bih=805&amp;tbm=isch&amp;itbs=1&amp;iact=rc&amp;dur=376&amp;page=2&amp;ndsp=38&amp;ved=1t:429,r:6,s:40&amp;tx=24&amp;ty=78" TargetMode="External"/><Relationship Id="rId9" Type="http://schemas.openxmlformats.org/officeDocument/2006/relationships/image" Target="../media/image10.jpeg"/></Relationships>
</file>

<file path=ppt/slides/_rels/slide19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static.mijnwebwinkel.nl/winkel/wijnkoeriermilenko/full7059205.jpg"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1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9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6.jpeg"/><Relationship Id="rId7" Type="http://schemas.openxmlformats.org/officeDocument/2006/relationships/image" Target="../media/image10.jpeg"/><Relationship Id="rId2" Type="http://schemas.openxmlformats.org/officeDocument/2006/relationships/image" Target="../media/image195.jpeg"/><Relationship Id="rId1" Type="http://schemas.openxmlformats.org/officeDocument/2006/relationships/slideLayout" Target="../slideLayouts/slideLayout13.xml"/><Relationship Id="rId6" Type="http://schemas.openxmlformats.org/officeDocument/2006/relationships/image" Target="../media/image198.jpeg"/><Relationship Id="rId5" Type="http://schemas.openxmlformats.org/officeDocument/2006/relationships/hyperlink" Target="http://www.flickr.com/photos/annehufflepuffs/4375589280/" TargetMode="External"/><Relationship Id="rId4" Type="http://schemas.openxmlformats.org/officeDocument/2006/relationships/image" Target="../media/image197.jpeg"/></Relationships>
</file>

<file path=ppt/slides/_rels/slide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99.jpg"/><Relationship Id="rId4" Type="http://schemas.openxmlformats.org/officeDocument/2006/relationships/hyperlink" Target="http://ec.europa.eu/agriculture/gi-international_en" TargetMode="External"/></Relationships>
</file>

<file path=ppt/slides/_rels/slide19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1.jpeg"/><Relationship Id="rId7" Type="http://schemas.openxmlformats.org/officeDocument/2006/relationships/image" Target="../media/image10.jpeg"/><Relationship Id="rId2" Type="http://schemas.openxmlformats.org/officeDocument/2006/relationships/image" Target="../media/image200.jpeg"/><Relationship Id="rId1" Type="http://schemas.openxmlformats.org/officeDocument/2006/relationships/slideLayout" Target="../slideLayouts/slideLayout13.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199.xml.rels><?xml version="1.0" encoding="UTF-8" standalone="yes"?>
<Relationships xmlns="http://schemas.openxmlformats.org/package/2006/relationships"><Relationship Id="rId8" Type="http://schemas.openxmlformats.org/officeDocument/2006/relationships/image" Target="http://ec.europa.eu/agriculture/quality/images/logos/stg1_en.gif" TargetMode="External"/><Relationship Id="rId3" Type="http://schemas.openxmlformats.org/officeDocument/2006/relationships/image" Target="../media/image205.gif"/><Relationship Id="rId7" Type="http://schemas.openxmlformats.org/officeDocument/2006/relationships/image" Target="../media/image207.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http://ec.europa.eu/agriculture/quality/images/logos/aop1_en.png" TargetMode="External"/><Relationship Id="rId11" Type="http://schemas.openxmlformats.org/officeDocument/2006/relationships/image" Target="../media/image8.png"/><Relationship Id="rId5" Type="http://schemas.openxmlformats.org/officeDocument/2006/relationships/image" Target="../media/image206.png"/><Relationship Id="rId10" Type="http://schemas.openxmlformats.org/officeDocument/2006/relationships/image" Target="../media/image10.jpeg"/><Relationship Id="rId4" Type="http://schemas.openxmlformats.org/officeDocument/2006/relationships/image" Target="http://ec.europa.eu/agriculture/quality/images/logos/igp1_en.gif" TargetMode="External"/><Relationship Id="rId9" Type="http://schemas.openxmlformats.org/officeDocument/2006/relationships/image" Target="../media/image208.jpeg"/></Relationships>
</file>

<file path=ppt/slides/_rels/slide2.xml.rels><?xml version="1.0" encoding="UTF-8" standalone="yes"?>
<Relationships xmlns="http://schemas.openxmlformats.org/package/2006/relationships"><Relationship Id="rId3" Type="http://schemas.openxmlformats.org/officeDocument/2006/relationships/hyperlink" Target="mailto:Luc.vanlooveren@voka.be" TargetMode="External"/><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00.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209.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http://ec.europa.eu/agriculture/quality/images/logos/stg1_en.gif"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http://ec.europa.eu/agriculture/quality/images/logos/aop1_en.png" TargetMode="External"/><Relationship Id="rId7" Type="http://schemas.openxmlformats.org/officeDocument/2006/relationships/image" Target="../media/image8.png"/><Relationship Id="rId2" Type="http://schemas.openxmlformats.org/officeDocument/2006/relationships/image" Target="../media/image206.pn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http://ec.europa.eu/agriculture/quality/images/logos/igp1_en.gif" TargetMode="External"/><Relationship Id="rId4" Type="http://schemas.openxmlformats.org/officeDocument/2006/relationships/image" Target="../media/image205.gif"/></Relationships>
</file>

<file path=ppt/slides/_rels/slide20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en.wikipedia.org/wiki/Image:Champagne.jpg" TargetMode="Externa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206.png"/></Relationships>
</file>

<file path=ppt/slides/_rels/slide20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hyperlink" Target="http://www.spain-recipes.com/tarta-santiago.html" TargetMode="Externa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212.png"/></Relationships>
</file>

<file path=ppt/slides/_rels/slide204.xml.rels><?xml version="1.0" encoding="UTF-8" standalone="yes"?>
<Relationships xmlns="http://schemas.openxmlformats.org/package/2006/relationships"><Relationship Id="rId3" Type="http://schemas.openxmlformats.org/officeDocument/2006/relationships/hyperlink" Target="http://ec.europa.eu/agriculture/gi-international_en" TargetMode="External"/><Relationship Id="rId2" Type="http://schemas.openxmlformats.org/officeDocument/2006/relationships/image" Target="../media/image213.png"/><Relationship Id="rId1" Type="http://schemas.openxmlformats.org/officeDocument/2006/relationships/slideLayout" Target="../slideLayouts/slideLayout20.xml"/></Relationships>
</file>

<file path=ppt/slides/_rels/slide20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0.xml"/></Relationships>
</file>

<file path=ppt/slides/_rels/slide206.xml.rels><?xml version="1.0" encoding="UTF-8" standalone="yes"?>
<Relationships xmlns="http://schemas.openxmlformats.org/package/2006/relationships"><Relationship Id="rId3" Type="http://schemas.openxmlformats.org/officeDocument/2006/relationships/hyperlink" Target="http://ec.europa.eu/agriculture/markets/wine/e-bacchus/index.cfm?event=pwelcome&amp;language=EN" TargetMode="External"/><Relationship Id="rId2" Type="http://schemas.openxmlformats.org/officeDocument/2006/relationships/hyperlink" Target="http://ec.europa.eu/agriculture/quality/door/list.html;jsessionid=pL0hLqqLXhNmFQyFl1b24mY3t9dJQPflg3xbL2YphGT4k6zdWn34!-370879141" TargetMode="External"/><Relationship Id="rId1" Type="http://schemas.openxmlformats.org/officeDocument/2006/relationships/slideLayout" Target="../slideLayouts/slideLayout20.xml"/><Relationship Id="rId4" Type="http://schemas.openxmlformats.org/officeDocument/2006/relationships/image" Target="../media/image215.png"/></Relationships>
</file>

<file path=ppt/slides/_rels/slide20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0.xml"/></Relationships>
</file>

<file path=ppt/slides/_rels/slide20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en.wikipedia.org/wiki/Image:Pepperseggplants.jpg" TargetMode="Externa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208.jpeg"/></Relationships>
</file>

<file path=ppt/slides/_rels/slide20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30.jpg"/></Relationships>
</file>

<file path=ppt/slides/_rels/slide21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0.xml"/></Relationships>
</file>

<file path=ppt/slides/_rels/slide21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0.xml"/></Relationships>
</file>

<file path=ppt/slides/_rels/slide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hyperlink" Target="http://ec.europa.eu/growth/single-market/goods/building-blocks/legal-metrology/pack-sizes_en"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1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0.xml"/></Relationships>
</file>

<file path=ppt/slides/_rels/slide21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3.xml"/><Relationship Id="rId6" Type="http://schemas.openxmlformats.org/officeDocument/2006/relationships/hyperlink" Target="http://ec.europa.eu/growth/single-market/goods/building-blocks/legal-metrology/pre-packaging_en" TargetMode="External"/><Relationship Id="rId5" Type="http://schemas.openxmlformats.org/officeDocument/2006/relationships/image" Target="../media/image10.jpeg"/><Relationship Id="rId4" Type="http://schemas.openxmlformats.org/officeDocument/2006/relationships/image" Target="../media/image224.png"/></Relationships>
</file>

<file path=ppt/slides/_rels/slide21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0.xml"/></Relationships>
</file>

<file path=ppt/slides/_rels/slide2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27.png"/><Relationship Id="rId7" Type="http://schemas.openxmlformats.org/officeDocument/2006/relationships/image" Target="../media/image229.jpeg"/><Relationship Id="rId2" Type="http://schemas.openxmlformats.org/officeDocument/2006/relationships/hyperlink" Target="http://pro-e.org/" TargetMode="External"/><Relationship Id="rId1" Type="http://schemas.openxmlformats.org/officeDocument/2006/relationships/slideLayout" Target="../slideLayouts/slideLayout13.xml"/><Relationship Id="rId6" Type="http://schemas.openxmlformats.org/officeDocument/2006/relationships/hyperlink" Target="http://en.wikipedia.org/wiki/File:4_PAO_12M_2007-07-12.jpg" TargetMode="External"/><Relationship Id="rId5" Type="http://schemas.openxmlformats.org/officeDocument/2006/relationships/image" Target="../media/image228.png"/><Relationship Id="rId4" Type="http://schemas.openxmlformats.org/officeDocument/2006/relationships/hyperlink" Target="http://en.wikipedia.org/wiki/File:Green_dot_logo.svg" TargetMode="External"/><Relationship Id="rId9" Type="http://schemas.openxmlformats.org/officeDocument/2006/relationships/hyperlink" Target="https://ec.europa.eu/growth/single-market/european-standards/harmonised-standards/packaging_en"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en.wikipedia.org/wiki/File:Green_dot_logo.svg" TargetMode="External"/><Relationship Id="rId2" Type="http://schemas.openxmlformats.org/officeDocument/2006/relationships/image" Target="../media/image230.jpe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228.png"/></Relationships>
</file>

<file path=ppt/slides/_rels/slide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4" Type="http://schemas.openxmlformats.org/officeDocument/2006/relationships/image" Target="../media/image33.jpeg"/></Relationships>
</file>

<file path=ppt/slides/_rels/slide22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ebgate.ec.europa.eu/foods_system/main/?sector=FCM&amp;auth=SANCAS" TargetMode="External"/><Relationship Id="rId5" Type="http://schemas.openxmlformats.org/officeDocument/2006/relationships/hyperlink" Target="https://ec.europa.eu/food/safety/chemical_safety/food_contact_materials_en" TargetMode="External"/><Relationship Id="rId4" Type="http://schemas.openxmlformats.org/officeDocument/2006/relationships/image" Target="../media/image10.jpeg"/></Relationships>
</file>

<file path=ppt/slides/_rels/slide2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2.jpe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3.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234.jpg"/></Relationships>
</file>

<file path=ppt/slides/_rels/slide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hyperlink" Target="https://www.efsa.europa.eu/en/topics/topic/active_intelligent_packaging"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hyperlink" Target="http://exporthelp.europa.eu/thdapp/index.htm"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2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0.xml"/></Relationships>
</file>

<file path=ppt/slides/_rels/slide22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0.xml"/></Relationships>
</file>

<file path=ppt/slides/_rels/slide23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0.xml"/></Relationships>
</file>

<file path=ppt/slides/_rels/slide23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0.xml"/></Relationships>
</file>

<file path=ppt/slides/_rels/slide23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0.xml"/></Relationships>
</file>

<file path=ppt/slides/_rels/slide23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0.xml"/></Relationships>
</file>

<file path=ppt/slides/_rels/slide23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0.xml"/></Relationships>
</file>

<file path=ppt/slides/_rels/slide23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0.xml"/></Relationships>
</file>

<file path=ppt/slides/_rels/slide23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0.xml"/></Relationships>
</file>

<file path=ppt/slides/_rels/slide23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0.xml"/></Relationships>
</file>

<file path=ppt/slides/_rels/slide23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4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0.xml"/></Relationships>
</file>

<file path=ppt/slides/_rels/slide24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0.xml"/></Relationships>
</file>

<file path=ppt/slides/_rels/slide24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0.xml"/></Relationships>
</file>

<file path=ppt/slides/_rels/slide24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0.xml"/></Relationships>
</file>

<file path=ppt/slides/_rels/slide2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c.europa.eu/taxation_customs/dds2/taric/taric_consultation.jsp?Lang=en"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4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0.xml"/></Relationships>
</file>

<file path=ppt/slides/_rels/slide24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0.xml"/></Relationships>
</file>

<file path=ppt/slides/_rels/slide24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hyperlink" Target="http://eur-lex.europa.eu/en/index.htm" TargetMode="External"/><Relationship Id="rId1" Type="http://schemas.openxmlformats.org/officeDocument/2006/relationships/slideLayout" Target="../slideLayouts/slideLayout13.xml"/><Relationship Id="rId6" Type="http://schemas.openxmlformats.org/officeDocument/2006/relationships/image" Target="../media/image258.png"/><Relationship Id="rId5" Type="http://schemas.openxmlformats.org/officeDocument/2006/relationships/image" Target="../media/image8.png"/><Relationship Id="rId4" Type="http://schemas.openxmlformats.org/officeDocument/2006/relationships/image" Target="../media/image10.jpeg"/></Relationships>
</file>

<file path=ppt/slides/_rels/slide24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10.jpeg"/></Relationships>
</file>

<file path=ppt/slides/_rels/slide25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hyperlink" Target="http://ec.europa.eu/food/safety/index_en.htm"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2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8.png"/><Relationship Id="rId4" Type="http://schemas.openxmlformats.org/officeDocument/2006/relationships/image" Target="../media/image267.jpeg"/></Relationships>
</file>

<file path=ppt/slides/_rels/slide25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hyperlink" Target="http://ec.europa.eu/food/food/index_en.htm"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hyperlink" Target="http://ec.europa.eu/food/animal/diseases/traces/index_en.htm"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ec.europa.eu/food/food/index_en.htm"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hyperlink" Target="http://ec.europa.eu/food/animal/diseases/traces/index_en.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8.png"/></Relationships>
</file>

<file path=ppt/slides/_rels/slide260.xml.rels><?xml version="1.0" encoding="UTF-8" standalone="yes"?>
<Relationships xmlns="http://schemas.openxmlformats.org/package/2006/relationships"><Relationship Id="rId3" Type="http://schemas.openxmlformats.org/officeDocument/2006/relationships/hyperlink" Target="http://ec.europa.eu/food/animals/traces/index_en.htm" TargetMode="External"/><Relationship Id="rId2" Type="http://schemas.openxmlformats.org/officeDocument/2006/relationships/image" Target="../media/image270.png"/><Relationship Id="rId1" Type="http://schemas.openxmlformats.org/officeDocument/2006/relationships/slideLayout" Target="../slideLayouts/slideLayout20.xml"/></Relationships>
</file>

<file path=ppt/slides/_rels/slide261.xml.rels><?xml version="1.0" encoding="UTF-8" standalone="yes"?>
<Relationships xmlns="http://schemas.openxmlformats.org/package/2006/relationships"><Relationship Id="rId3" Type="http://schemas.openxmlformats.org/officeDocument/2006/relationships/hyperlink" Target="http://ec.europa.eu/food/food/index_en.ht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1.jpeg"/><Relationship Id="rId4" Type="http://schemas.openxmlformats.org/officeDocument/2006/relationships/hyperlink" Target="http://ec.europa.eu/food/animal/diseases/traces/index_en.htm"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ec.europa.eu/food/safety/international_affairs/trade/index_en.htm"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263.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0.xml"/></Relationships>
</file>

<file path=ppt/slides/_rels/slide266.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0.xml"/></Relationships>
</file>

<file path=ppt/slides/_rels/slide267.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0.xml"/></Relationships>
</file>

<file path=ppt/slides/_rels/slide268.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0.xml"/></Relationships>
</file>

<file path=ppt/slides/_rels/slide269.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70.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0.xml"/></Relationships>
</file>

<file path=ppt/slides/_rels/slide271.xml.rels><?xml version="1.0" encoding="UTF-8" standalone="yes"?>
<Relationships xmlns="http://schemas.openxmlformats.org/package/2006/relationships"><Relationship Id="rId3" Type="http://schemas.openxmlformats.org/officeDocument/2006/relationships/hyperlink" Target="http://www.codexalimentarius.net/web/index_en.jsp"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280.png"/></Relationships>
</file>

<file path=ppt/slides/_rels/slide272.xml.rels><?xml version="1.0" encoding="UTF-8" standalone="yes"?>
<Relationships xmlns="http://schemas.openxmlformats.org/package/2006/relationships"><Relationship Id="rId3" Type="http://schemas.openxmlformats.org/officeDocument/2006/relationships/hyperlink" Target="http://www.fao.org/fao-who-codexalimentarius/e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hyperlink" Target="ftp://ftp.fao.org/codex/Publications/Booklets/Hygiene/FoodHygiene_2009e.pdf" TargetMode="External"/></Relationships>
</file>

<file path=ppt/slides/_rels/slide273.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0.xml"/><Relationship Id="rId5" Type="http://schemas.openxmlformats.org/officeDocument/2006/relationships/image" Target="../media/image285.png"/><Relationship Id="rId4" Type="http://schemas.openxmlformats.org/officeDocument/2006/relationships/image" Target="../media/image284.png"/></Relationships>
</file>

<file path=ppt/slides/_rels/slide275.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0.xml"/></Relationships>
</file>

<file path=ppt/slides/_rels/slide276.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0.xml"/></Relationships>
</file>

<file path=ppt/slides/_rels/slide277.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hyperlink" Target="http://ec.europa.eu/enlargement/tenders/taiex/index_en.ht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279.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ec.europa.eu/food/plant/plant_propagation_material/index_en.htm" TargetMode="External"/><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9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1.xml.rels><?xml version="1.0" encoding="UTF-8" standalone="yes"?>
<Relationships xmlns="http://schemas.openxmlformats.org/package/2006/relationships"><Relationship Id="rId8" Type="http://schemas.openxmlformats.org/officeDocument/2006/relationships/hyperlink" Target="http://ec.europa.eu/agriculture/quality/door/list.htm" TargetMode="External"/><Relationship Id="rId13" Type="http://schemas.openxmlformats.org/officeDocument/2006/relationships/hyperlink" Target="http://www.ebrd.com/" TargetMode="External"/><Relationship Id="rId3" Type="http://schemas.openxmlformats.org/officeDocument/2006/relationships/hyperlink" Target="http://eur-lex.europa.eu/en/index.htm" TargetMode="External"/><Relationship Id="rId7" Type="http://schemas.openxmlformats.org/officeDocument/2006/relationships/hyperlink" Target="http://ec.europa.eu/agriculture/quality/schemes/logos/index_en.htm" TargetMode="External"/><Relationship Id="rId12" Type="http://schemas.openxmlformats.org/officeDocument/2006/relationships/hyperlink" Target="http://www.eib.org/" TargetMode="External"/><Relationship Id="rId2" Type="http://schemas.openxmlformats.org/officeDocument/2006/relationships/hyperlink" Target="http://exporthelp.europa.eu/thdapp/index.htm" TargetMode="External"/><Relationship Id="rId16"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hyperlink" Target="http://www.codexalimentarius.org/" TargetMode="External"/><Relationship Id="rId11" Type="http://schemas.openxmlformats.org/officeDocument/2006/relationships/hyperlink" Target="http://www.pro-e.org/" TargetMode="External"/><Relationship Id="rId5" Type="http://schemas.openxmlformats.org/officeDocument/2006/relationships/hyperlink" Target="http://ec.europa.eu/food/plant/pesticides/max_residue_levels/eu_rules_en.htm" TargetMode="External"/><Relationship Id="rId15" Type="http://schemas.openxmlformats.org/officeDocument/2006/relationships/image" Target="../media/image10.jpeg"/><Relationship Id="rId10" Type="http://schemas.openxmlformats.org/officeDocument/2006/relationships/hyperlink" Target="http://ec.europa.eu/nuhclaims/" TargetMode="External"/><Relationship Id="rId4" Type="http://schemas.openxmlformats.org/officeDocument/2006/relationships/hyperlink" Target="http://ec.europa.eu/food/food/index_en.htm" TargetMode="External"/><Relationship Id="rId9" Type="http://schemas.openxmlformats.org/officeDocument/2006/relationships/hyperlink" Target="http://ec.europa.eu/agriculture/organic/index_en.htm" TargetMode="External"/><Relationship Id="rId14" Type="http://schemas.openxmlformats.org/officeDocument/2006/relationships/hyperlink" Target="https://ec.europa.eu/europeaid/regions/eu-neighbourhood-region-and-russia/interregional-cooperation/neighbourhood-investment_en" TargetMode="External"/></Relationships>
</file>

<file path=ppt/slides/_rels/slide2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Luc.vanlooveren@voka.be" TargetMode="Externa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ec.europa.eu/food/safety/novel_food_en" TargetMode="External"/><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ec.europa.eu/food/safety/novel_food/authorisations_en" TargetMode="External"/><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hyperlink" Target="http://ec.europa.eu/food/dyna/gm_register/index_en.cfm" TargetMode="External"/><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hyperlink" Target="https://ec.europa.eu/food/safety/labelling_nutrition/special_groups_food/medical_e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hyperlink" Target="https://ec.europa.eu/food/safety/labelling_nutrition/special_groups_food/children_en"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hyperlink" Target="https://ec.europa.eu/food/safety/labelling_nutrition/special_groups_food/gluten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hyperlink" Target="https://ec.europa.eu/food/safety/labelling_nutrition/supplements_e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hyperlink" Target="https://ec.europa.eu/food/safety/labelling_nutrition/vitamins_minerals_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hyperlink" Target="https://ec.europa.eu/food/safety/food_improvement_agents/additives_en" TargetMode="Externa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hyperlink" Target="https://webgate.ec.europa.eu/foods_system/main/?event=display" TargetMode="External"/><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cookiecottage.nl/media/catalog/product/cache/1/image/500x500/9df78eab33525d08d6e5fb8d27136e95/d/r/dro_flavouringvanilla_pp.jpg" TargetMode="External"/><Relationship Id="rId1" Type="http://schemas.openxmlformats.org/officeDocument/2006/relationships/slideLayout" Target="../slideLayouts/slideLayout13.xml"/><Relationship Id="rId5" Type="http://schemas.openxmlformats.org/officeDocument/2006/relationships/hyperlink" Target="https://ec.europa.eu/food/safety/food_improvement_agents/flavourings_en" TargetMode="External"/><Relationship Id="rId4" Type="http://schemas.openxmlformats.org/officeDocument/2006/relationships/image" Target="../media/image1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ebgate.ec.europa.eu/sanco_foods/main/?sector=FFL" TargetMode="Externa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vitallife.ncpweb.com/Products/ProductDetails.aspx?prodid=138&amp;cid=104"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3" Type="http://schemas.openxmlformats.org/officeDocument/2006/relationships/hyperlink" Target="http://ec.europa.eu/food/safety/food_improvement_agents/enzymes_en" TargetMode="External"/><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hyperlink" Target="http://ec.europa.eu/food/safety/food_improvement_agents/extraction-solvents_e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hiwtc.com/photo/products/14/02/55/25558.jpg" TargetMode="External"/><Relationship Id="rId1" Type="http://schemas.openxmlformats.org/officeDocument/2006/relationships/slideLayout" Target="../slideLayouts/slideLayout13.xml"/><Relationship Id="rId5" Type="http://schemas.openxmlformats.org/officeDocument/2006/relationships/hyperlink" Target="http://ec.europa.eu/food/safety/chemical_safety/contaminants/catalogue/plant_toxins_en" TargetMode="External"/><Relationship Id="rId4" Type="http://schemas.openxmlformats.org/officeDocument/2006/relationships/image" Target="../media/image10.jpe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0.jpe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hyperlink" Target="http://europa.eu/legislation_summaries/agriculture/agricultural_products_markets/l11090_en.htm" TargetMode="External"/><Relationship Id="rId13" Type="http://schemas.openxmlformats.org/officeDocument/2006/relationships/hyperlink" Target="http://europa.eu/legislation_summaries/agriculture/agricultural_products_markets/l60031_en.htm" TargetMode="External"/><Relationship Id="rId18" Type="http://schemas.openxmlformats.org/officeDocument/2006/relationships/hyperlink" Target="http://europa.eu/legislation_summaries/agriculture/agricultural_products_markets/l11046_en.htm" TargetMode="External"/><Relationship Id="rId3" Type="http://schemas.openxmlformats.org/officeDocument/2006/relationships/hyperlink" Target="http://europa.eu/legislation_summaries/agriculture/agricultural_products_markets/l11079_en.htm" TargetMode="External"/><Relationship Id="rId21" Type="http://schemas.openxmlformats.org/officeDocument/2006/relationships/hyperlink" Target="http://europa.eu/legislation_summaries/agriculture/agricultural_products_markets/l11057_en.htm" TargetMode="External"/><Relationship Id="rId7" Type="http://schemas.openxmlformats.org/officeDocument/2006/relationships/hyperlink" Target="http://europa.eu/legislation_summaries/agriculture/agricultural_products_markets/l66045_en.htm" TargetMode="External"/><Relationship Id="rId12" Type="http://schemas.openxmlformats.org/officeDocument/2006/relationships/hyperlink" Target="http://europa.eu/legislation_summaries/agriculture/agricultural_products_markets/l11026_en.htm" TargetMode="External"/><Relationship Id="rId17" Type="http://schemas.openxmlformats.org/officeDocument/2006/relationships/hyperlink" Target="http://europa.eu/legislation_summaries/agriculture/agricultural_products_markets/l11091_en.htm" TargetMode="External"/><Relationship Id="rId25" Type="http://schemas.openxmlformats.org/officeDocument/2006/relationships/image" Target="../media/image10.jpeg"/><Relationship Id="rId2" Type="http://schemas.openxmlformats.org/officeDocument/2006/relationships/hyperlink" Target="http://europa.eu/legislation_summaries/agriculture/agricultural_products_markets/l11078_en.htm" TargetMode="External"/><Relationship Id="rId16" Type="http://schemas.openxmlformats.org/officeDocument/2006/relationships/hyperlink" Target="http://europa.eu/legislation_summaries/agriculture/agricultural_products_markets/l60009_en.htm" TargetMode="External"/><Relationship Id="rId20" Type="http://schemas.openxmlformats.org/officeDocument/2006/relationships/hyperlink" Target="http://europa.eu/legislation_summaries/agriculture/agricultural_products_markets/l11056_en.htm" TargetMode="External"/><Relationship Id="rId1" Type="http://schemas.openxmlformats.org/officeDocument/2006/relationships/slideLayout" Target="../slideLayouts/slideLayout13.xml"/><Relationship Id="rId6" Type="http://schemas.openxmlformats.org/officeDocument/2006/relationships/hyperlink" Target="http://europa.eu/legislation_summaries/agriculture/agricultural_products_markets/l66046_en.htm" TargetMode="External"/><Relationship Id="rId11" Type="http://schemas.openxmlformats.org/officeDocument/2006/relationships/hyperlink" Target="http://europa.eu/legislation_summaries/agriculture/agricultural_products_markets/l11064_en.htm" TargetMode="External"/><Relationship Id="rId24" Type="http://schemas.openxmlformats.org/officeDocument/2006/relationships/image" Target="../media/image12.jpeg"/><Relationship Id="rId5" Type="http://schemas.openxmlformats.org/officeDocument/2006/relationships/hyperlink" Target="http://europa.eu/legislation_summaries/agriculture/agricultural_products_markets/l11080_en.htm" TargetMode="External"/><Relationship Id="rId15" Type="http://schemas.openxmlformats.org/officeDocument/2006/relationships/hyperlink" Target="http://europa.eu/legislation_summaries/agriculture/agricultural_products_markets/l11059_en.htm" TargetMode="External"/><Relationship Id="rId23" Type="http://schemas.openxmlformats.org/officeDocument/2006/relationships/hyperlink" Target="http://www.apographon.nl/afbeeldingen/gezonde-voeding-1.jpg" TargetMode="External"/><Relationship Id="rId10" Type="http://schemas.openxmlformats.org/officeDocument/2006/relationships/hyperlink" Target="http://europa.eu/legislation_summaries/agriculture/agricultural_products_markets/l11065_en.htm" TargetMode="External"/><Relationship Id="rId19" Type="http://schemas.openxmlformats.org/officeDocument/2006/relationships/hyperlink" Target="http://europa.eu/legislation_summaries/agriculture/agricultural_products_markets/l11067_en.htm" TargetMode="External"/><Relationship Id="rId4" Type="http://schemas.openxmlformats.org/officeDocument/2006/relationships/hyperlink" Target="http://europa.eu/legislation_summaries/agriculture/agricultural_products_markets/l60041_en.htm" TargetMode="External"/><Relationship Id="rId9" Type="http://schemas.openxmlformats.org/officeDocument/2006/relationships/hyperlink" Target="http://europa.eu/legislation_summaries/agriculture/agricultural_products_markets/l11061_en.htm" TargetMode="External"/><Relationship Id="rId14" Type="http://schemas.openxmlformats.org/officeDocument/2006/relationships/hyperlink" Target="http://europa.eu/legislation_summaries/agriculture/agricultural_products_markets/l11060_en.htm" TargetMode="External"/><Relationship Id="rId22" Type="http://schemas.openxmlformats.org/officeDocument/2006/relationships/hyperlink" Target="http://europa.eu/legislation_summaries/agriculture/agricultural_products_markets/l11058_en.htm"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thefind.com/buy-1k5CPbAL8?result_view_id=d7ce8133607252a6cccbfce3996b8f61:0000&amp;result_impression_id=d7ce8133607252a6cccbfce3996b8f61:0025&amp;srcquery=milk+powder"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7.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zong.com.pk/42.php?q=mineral-water-images&amp;page=4" TargetMode="Externa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zong.com.pk/42.php?q=mineral-water-images&amp;page=4"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0.jpeg"/></Relationships>
</file>

<file path=ppt/slides/_rels/slide79.xml.rels><?xml version="1.0" encoding="UTF-8" standalone="yes"?>
<Relationships xmlns="http://schemas.openxmlformats.org/package/2006/relationships"><Relationship Id="rId3" Type="http://schemas.openxmlformats.org/officeDocument/2006/relationships/hyperlink" Target="http://ec.europa.eu/food/safety/labelling_nutrition/mineral_waters_en" TargetMode="External"/><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ec.europa.eu/agriculture/fruit-and-vegetables/marketing-standards/index_en.htm"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2.jpe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hyperlink" Target="http://ec.europa.eu/environment/water/water-drink/legislation_en.html" TargetMode="External"/><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hyperlink" Target="http://ec.europa.eu/food/safety/biosafety/food_hygiene_e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www.globalgap.org/uk_en/what-we-do/" TargetMode="External"/><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p:cNvSpPr>
            <a:spLocks noGrp="1"/>
          </p:cNvSpPr>
          <p:nvPr>
            <p:ph type="ftr" sz="quarter" idx="10"/>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chemeClr val="bg1"/>
                </a:solidFill>
              </a:rPr>
              <a:t>www.east-invest2.eu</a:t>
            </a:r>
          </a:p>
        </p:txBody>
      </p:sp>
      <p:sp>
        <p:nvSpPr>
          <p:cNvPr id="2051" name="Rectangle 2"/>
          <p:cNvSpPr>
            <a:spLocks noGrp="1" noChangeArrowheads="1"/>
          </p:cNvSpPr>
          <p:nvPr>
            <p:ph type="ctrTitle" idx="4294967295"/>
          </p:nvPr>
        </p:nvSpPr>
        <p:spPr>
          <a:xfrm>
            <a:off x="685800" y="2130425"/>
            <a:ext cx="7772400" cy="1470025"/>
          </a:xfrm>
        </p:spPr>
        <p:txBody>
          <a:bodyPr/>
          <a:lstStyle/>
          <a:p>
            <a:pPr eaLnBrk="1" hangingPunct="1"/>
            <a:endParaRPr lang="en-US" altLang="en-US"/>
          </a:p>
        </p:txBody>
      </p:sp>
      <p:sp>
        <p:nvSpPr>
          <p:cNvPr id="2052" name="Rectangle 3"/>
          <p:cNvSpPr>
            <a:spLocks noGrp="1" noChangeArrowheads="1"/>
          </p:cNvSpPr>
          <p:nvPr>
            <p:ph type="subTitle" idx="1"/>
          </p:nvPr>
        </p:nvSpPr>
        <p:spPr/>
        <p:txBody>
          <a:bodyPr/>
          <a:lstStyle/>
          <a:p>
            <a:pPr eaLnBrk="1" hangingPunct="1"/>
            <a:endParaRPr lang="en-US" altLang="en-US"/>
          </a:p>
        </p:txBody>
      </p:sp>
      <p:pic>
        <p:nvPicPr>
          <p:cNvPr id="2053" name="Picture 4" descr="EastInvest-Leaflet-fond-sansLog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5"/>
          <p:cNvSpPr txBox="1">
            <a:spLocks noChangeArrowheads="1"/>
          </p:cNvSpPr>
          <p:nvPr/>
        </p:nvSpPr>
        <p:spPr bwMode="auto">
          <a:xfrm>
            <a:off x="179388" y="6508750"/>
            <a:ext cx="8785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BE" altLang="en-US" sz="1200" b="1" dirty="0">
                <a:solidFill>
                  <a:schemeClr val="bg1"/>
                </a:solidFill>
                <a:latin typeface="Arial Narrow" pitchFamily="34" charset="0"/>
              </a:rPr>
              <a:t>Project </a:t>
            </a:r>
            <a:r>
              <a:rPr lang="fr-BE" altLang="en-US" sz="1200" b="1" dirty="0" err="1">
                <a:solidFill>
                  <a:schemeClr val="bg1"/>
                </a:solidFill>
                <a:latin typeface="Arial Narrow" pitchFamily="34" charset="0"/>
              </a:rPr>
              <a:t>secretariat</a:t>
            </a:r>
            <a:r>
              <a:rPr lang="fr-BE" altLang="en-US" sz="1200" b="1" dirty="0">
                <a:solidFill>
                  <a:schemeClr val="bg1"/>
                </a:solidFill>
                <a:latin typeface="Arial Narrow" pitchFamily="34" charset="0"/>
              </a:rPr>
              <a:t>: EUROCHAMBRES in </a:t>
            </a:r>
            <a:r>
              <a:rPr lang="fr-BE" altLang="en-US" sz="1200" b="1" dirty="0" err="1">
                <a:solidFill>
                  <a:schemeClr val="bg1"/>
                </a:solidFill>
                <a:latin typeface="Arial Narrow" pitchFamily="34" charset="0"/>
              </a:rPr>
              <a:t>cooperation</a:t>
            </a:r>
            <a:r>
              <a:rPr lang="fr-BE" altLang="en-US" sz="1200" b="1" dirty="0">
                <a:solidFill>
                  <a:schemeClr val="bg1"/>
                </a:solidFill>
                <a:latin typeface="Arial Narrow" pitchFamily="34" charset="0"/>
              </a:rPr>
              <a:t> </a:t>
            </a:r>
            <a:r>
              <a:rPr lang="fr-BE" altLang="en-US" sz="1200" b="1" dirty="0" err="1">
                <a:solidFill>
                  <a:schemeClr val="bg1"/>
                </a:solidFill>
                <a:latin typeface="Arial Narrow" pitchFamily="34" charset="0"/>
              </a:rPr>
              <a:t>with</a:t>
            </a:r>
            <a:r>
              <a:rPr lang="fr-BE" altLang="en-US" sz="1200" b="1" dirty="0">
                <a:solidFill>
                  <a:schemeClr val="bg1"/>
                </a:solidFill>
                <a:latin typeface="Arial Narrow" pitchFamily="34" charset="0"/>
              </a:rPr>
              <a:t> UEAPME </a:t>
            </a:r>
            <a:endParaRPr lang="en-GB" altLang="en-US" sz="1200" b="1" dirty="0">
              <a:solidFill>
                <a:schemeClr val="bg1"/>
              </a:solidFill>
              <a:latin typeface="Arial Narrow" pitchFamily="34" charset="0"/>
            </a:endParaRPr>
          </a:p>
        </p:txBody>
      </p:sp>
      <p:pic>
        <p:nvPicPr>
          <p:cNvPr id="2057" name="Picture 9" descr="Logo EUROCHAMBRES_col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661248"/>
            <a:ext cx="20875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4750" y="2714144"/>
            <a:ext cx="5963474" cy="1938992"/>
          </a:xfrm>
          <a:prstGeom prst="rect">
            <a:avLst/>
          </a:prstGeom>
          <a:noFill/>
        </p:spPr>
        <p:txBody>
          <a:bodyPr wrap="square" rtlCol="0">
            <a:spAutoFit/>
          </a:bodyPr>
          <a:lstStyle/>
          <a:p>
            <a:r>
              <a:rPr lang="en-US" sz="2400" b="1" dirty="0">
                <a:solidFill>
                  <a:srgbClr val="006666"/>
                </a:solidFill>
              </a:rPr>
              <a:t>SME Academy</a:t>
            </a:r>
            <a:endParaRPr lang="nl-BE" sz="2400" dirty="0">
              <a:solidFill>
                <a:srgbClr val="006666"/>
              </a:solidFill>
            </a:endParaRPr>
          </a:p>
          <a:p>
            <a:endParaRPr lang="en-GB" sz="2400" b="1" dirty="0">
              <a:solidFill>
                <a:srgbClr val="006666"/>
              </a:solidFill>
            </a:endParaRPr>
          </a:p>
          <a:p>
            <a:r>
              <a:rPr lang="en-GB" sz="2400" b="1" dirty="0">
                <a:solidFill>
                  <a:srgbClr val="006666"/>
                </a:solidFill>
              </a:rPr>
              <a:t>May 10</a:t>
            </a:r>
            <a:r>
              <a:rPr lang="en-GB" sz="2400" b="1" baseline="30000" dirty="0">
                <a:solidFill>
                  <a:srgbClr val="006666"/>
                </a:solidFill>
              </a:rPr>
              <a:t>th</a:t>
            </a:r>
            <a:r>
              <a:rPr lang="en-GB" sz="2400" b="1" dirty="0">
                <a:solidFill>
                  <a:srgbClr val="006666"/>
                </a:solidFill>
              </a:rPr>
              <a:t> 2017 </a:t>
            </a:r>
          </a:p>
          <a:p>
            <a:endParaRPr lang="en-GB" sz="2400" b="1" dirty="0">
              <a:solidFill>
                <a:srgbClr val="006666"/>
              </a:solidFill>
            </a:endParaRPr>
          </a:p>
          <a:p>
            <a:r>
              <a:rPr lang="en-GB" sz="2400" b="1" dirty="0">
                <a:solidFill>
                  <a:srgbClr val="006666"/>
                </a:solidFill>
              </a:rPr>
              <a:t>Chisinau, Republic of Moldova</a:t>
            </a:r>
            <a:endParaRPr lang="nl-BE" sz="2400" dirty="0">
              <a:solidFill>
                <a:srgbClr val="006666"/>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88640"/>
            <a:ext cx="4035723" cy="144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159" y="5661304"/>
            <a:ext cx="947793" cy="504000"/>
          </a:xfrm>
          <a:prstGeom prst="rect">
            <a:avLst/>
          </a:prstGeom>
        </p:spPr>
      </p:pic>
      <p:pic>
        <p:nvPicPr>
          <p:cNvPr id="13" name="Picture 4"/>
          <p:cNvPicPr>
            <a:picLocks noChangeAspect="1"/>
          </p:cNvPicPr>
          <p:nvPr/>
        </p:nvPicPr>
        <p:blipFill>
          <a:blip r:embed="rId6"/>
          <a:stretch>
            <a:fillRect/>
          </a:stretch>
        </p:blipFill>
        <p:spPr>
          <a:xfrm>
            <a:off x="7452320" y="170263"/>
            <a:ext cx="1286367" cy="1201016"/>
          </a:xfrm>
          <a:prstGeom prst="rect">
            <a:avLst/>
          </a:prstGeom>
        </p:spPr>
      </p:pic>
    </p:spTree>
    <p:extLst>
      <p:ext uri="{BB962C8B-B14F-4D97-AF65-F5344CB8AC3E}">
        <p14:creationId xmlns:p14="http://schemas.microsoft.com/office/powerpoint/2010/main" val="726960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Afbeelding 3"/>
          <p:cNvPicPr>
            <a:picLocks noChangeAspect="1"/>
          </p:cNvPicPr>
          <p:nvPr/>
        </p:nvPicPr>
        <p:blipFill>
          <a:blip r:embed="rId2"/>
          <a:stretch>
            <a:fillRect/>
          </a:stretch>
        </p:blipFill>
        <p:spPr>
          <a:xfrm>
            <a:off x="1770752" y="511983"/>
            <a:ext cx="5125668" cy="4573201"/>
          </a:xfrm>
          <a:prstGeom prst="rect">
            <a:avLst/>
          </a:prstGeom>
        </p:spPr>
      </p:pic>
      <p:pic>
        <p:nvPicPr>
          <p:cNvPr id="5" name="Afbeelding 4"/>
          <p:cNvPicPr>
            <a:picLocks noChangeAspect="1"/>
          </p:cNvPicPr>
          <p:nvPr/>
        </p:nvPicPr>
        <p:blipFill>
          <a:blip r:embed="rId3"/>
          <a:stretch>
            <a:fillRect/>
          </a:stretch>
        </p:blipFill>
        <p:spPr>
          <a:xfrm>
            <a:off x="1774874" y="5229200"/>
            <a:ext cx="5930522" cy="1224136"/>
          </a:xfrm>
          <a:prstGeom prst="rect">
            <a:avLst/>
          </a:prstGeom>
        </p:spPr>
      </p:pic>
    </p:spTree>
    <p:extLst>
      <p:ext uri="{BB962C8B-B14F-4D97-AF65-F5344CB8AC3E}">
        <p14:creationId xmlns:p14="http://schemas.microsoft.com/office/powerpoint/2010/main" val="18803531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20985"/>
            <a:ext cx="9144000" cy="4077355"/>
          </a:xfrm>
          <a:prstGeom prst="rect">
            <a:avLst/>
          </a:prstGeom>
        </p:spPr>
      </p:pic>
      <p:pic>
        <p:nvPicPr>
          <p:cNvPr id="4" name="Afbeelding 3"/>
          <p:cNvPicPr>
            <a:picLocks noChangeAspect="1"/>
          </p:cNvPicPr>
          <p:nvPr/>
        </p:nvPicPr>
        <p:blipFill>
          <a:blip r:embed="rId3"/>
          <a:stretch>
            <a:fillRect/>
          </a:stretch>
        </p:blipFill>
        <p:spPr>
          <a:xfrm>
            <a:off x="1" y="4098340"/>
            <a:ext cx="9144000" cy="2210108"/>
          </a:xfrm>
          <a:prstGeom prst="rect">
            <a:avLst/>
          </a:prstGeom>
        </p:spPr>
      </p:pic>
    </p:spTree>
    <p:extLst>
      <p:ext uri="{BB962C8B-B14F-4D97-AF65-F5344CB8AC3E}">
        <p14:creationId xmlns:p14="http://schemas.microsoft.com/office/powerpoint/2010/main" val="4326563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4" name="Afbeelding 3"/>
          <p:cNvPicPr>
            <a:picLocks noChangeAspect="1"/>
          </p:cNvPicPr>
          <p:nvPr/>
        </p:nvPicPr>
        <p:blipFill>
          <a:blip r:embed="rId2"/>
          <a:stretch>
            <a:fillRect/>
          </a:stretch>
        </p:blipFill>
        <p:spPr>
          <a:xfrm>
            <a:off x="-1116" y="3248825"/>
            <a:ext cx="9144000" cy="4725059"/>
          </a:xfrm>
          <a:prstGeom prst="rect">
            <a:avLst/>
          </a:prstGeom>
        </p:spPr>
      </p:pic>
      <p:pic>
        <p:nvPicPr>
          <p:cNvPr id="5" name="Afbeelding 4"/>
          <p:cNvPicPr>
            <a:picLocks noChangeAspect="1"/>
          </p:cNvPicPr>
          <p:nvPr/>
        </p:nvPicPr>
        <p:blipFill>
          <a:blip r:embed="rId3"/>
          <a:stretch>
            <a:fillRect/>
          </a:stretch>
        </p:blipFill>
        <p:spPr>
          <a:xfrm>
            <a:off x="-1116" y="0"/>
            <a:ext cx="9145116" cy="3248478"/>
          </a:xfrm>
          <a:prstGeom prst="rect">
            <a:avLst/>
          </a:prstGeom>
        </p:spPr>
      </p:pic>
    </p:spTree>
    <p:extLst>
      <p:ext uri="{BB962C8B-B14F-4D97-AF65-F5344CB8AC3E}">
        <p14:creationId xmlns:p14="http://schemas.microsoft.com/office/powerpoint/2010/main" val="3950054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63025" cy="6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251520" y="4149080"/>
            <a:ext cx="475252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Example</a:t>
            </a:r>
            <a:r>
              <a:rPr lang="nl-BE" dirty="0">
                <a:solidFill>
                  <a:schemeClr val="tx1"/>
                </a:solidFill>
              </a:rPr>
              <a:t>: </a:t>
            </a:r>
            <a:r>
              <a:rPr lang="nl-BE" dirty="0" err="1">
                <a:solidFill>
                  <a:schemeClr val="tx1"/>
                </a:solidFill>
              </a:rPr>
              <a:t>the</a:t>
            </a:r>
            <a:r>
              <a:rPr lang="nl-BE" dirty="0">
                <a:solidFill>
                  <a:schemeClr val="tx1"/>
                </a:solidFill>
              </a:rPr>
              <a:t> company SGS is </a:t>
            </a:r>
            <a:r>
              <a:rPr lang="nl-BE" dirty="0" err="1">
                <a:solidFill>
                  <a:schemeClr val="tx1"/>
                </a:solidFill>
              </a:rPr>
              <a:t>one</a:t>
            </a:r>
            <a:r>
              <a:rPr lang="nl-BE" dirty="0">
                <a:solidFill>
                  <a:schemeClr val="tx1"/>
                </a:solidFill>
              </a:rPr>
              <a:t> of </a:t>
            </a:r>
            <a:r>
              <a:rPr lang="nl-BE" dirty="0" err="1">
                <a:solidFill>
                  <a:schemeClr val="tx1"/>
                </a:solidFill>
              </a:rPr>
              <a:t>the</a:t>
            </a:r>
            <a:r>
              <a:rPr lang="nl-BE" dirty="0">
                <a:solidFill>
                  <a:schemeClr val="tx1"/>
                </a:solidFill>
              </a:rPr>
              <a:t> </a:t>
            </a:r>
            <a:r>
              <a:rPr lang="nl-BE" dirty="0" err="1">
                <a:solidFill>
                  <a:schemeClr val="tx1"/>
                </a:solidFill>
              </a:rPr>
              <a:t>many</a:t>
            </a:r>
            <a:r>
              <a:rPr lang="nl-BE" dirty="0">
                <a:solidFill>
                  <a:schemeClr val="tx1"/>
                </a:solidFill>
              </a:rPr>
              <a:t> </a:t>
            </a:r>
            <a:r>
              <a:rPr lang="nl-BE" dirty="0" err="1">
                <a:solidFill>
                  <a:schemeClr val="tx1"/>
                </a:solidFill>
              </a:rPr>
              <a:t>approved</a:t>
            </a:r>
            <a:r>
              <a:rPr lang="nl-BE" dirty="0">
                <a:solidFill>
                  <a:schemeClr val="tx1"/>
                </a:solidFill>
              </a:rPr>
              <a:t> </a:t>
            </a:r>
            <a:r>
              <a:rPr lang="nl-BE" dirty="0" err="1">
                <a:solidFill>
                  <a:schemeClr val="tx1"/>
                </a:solidFill>
              </a:rPr>
              <a:t>certification</a:t>
            </a:r>
            <a:r>
              <a:rPr lang="nl-BE" dirty="0">
                <a:solidFill>
                  <a:schemeClr val="tx1"/>
                </a:solidFill>
              </a:rPr>
              <a:t> </a:t>
            </a:r>
            <a:r>
              <a:rPr lang="nl-BE" dirty="0" err="1">
                <a:solidFill>
                  <a:schemeClr val="tx1"/>
                </a:solidFill>
              </a:rPr>
              <a:t>bodies</a:t>
            </a:r>
            <a:r>
              <a:rPr lang="nl-BE" dirty="0">
                <a:solidFill>
                  <a:schemeClr val="tx1"/>
                </a:solidFill>
              </a:rPr>
              <a:t> </a:t>
            </a:r>
            <a:r>
              <a:rPr lang="nl-BE" dirty="0" err="1">
                <a:solidFill>
                  <a:schemeClr val="tx1"/>
                </a:solidFill>
              </a:rPr>
              <a:t>for</a:t>
            </a:r>
            <a:r>
              <a:rPr lang="nl-BE" dirty="0">
                <a:solidFill>
                  <a:schemeClr val="tx1"/>
                </a:solidFill>
              </a:rPr>
              <a:t> GLOBALGAP</a:t>
            </a:r>
          </a:p>
        </p:txBody>
      </p:sp>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9954679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467544" y="1556792"/>
            <a:ext cx="8208912" cy="432048"/>
          </a:xfrm>
        </p:spPr>
        <p:txBody>
          <a:bodyPr/>
          <a:lstStyle/>
          <a:p>
            <a:r>
              <a:rPr lang="nl-BE" sz="2400" dirty="0"/>
              <a:t>ISO 22000: a </a:t>
            </a:r>
            <a:r>
              <a:rPr lang="nl-BE" sz="2400" dirty="0" err="1"/>
              <a:t>voluntary</a:t>
            </a:r>
            <a:r>
              <a:rPr lang="nl-BE" sz="2400" dirty="0"/>
              <a:t> but important food </a:t>
            </a:r>
            <a:r>
              <a:rPr lang="nl-BE" sz="2400" dirty="0" err="1"/>
              <a:t>safety</a:t>
            </a:r>
            <a:r>
              <a:rPr lang="nl-BE" sz="2400" dirty="0"/>
              <a:t> standard</a:t>
            </a: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graphicFrame>
        <p:nvGraphicFramePr>
          <p:cNvPr id="4" name="Tabel 3"/>
          <p:cNvGraphicFramePr>
            <a:graphicFrameLocks noGrp="1"/>
          </p:cNvGraphicFramePr>
          <p:nvPr>
            <p:extLst/>
          </p:nvPr>
        </p:nvGraphicFramePr>
        <p:xfrm>
          <a:off x="611560" y="2204864"/>
          <a:ext cx="7848872" cy="4267200"/>
        </p:xfrm>
        <a:graphic>
          <a:graphicData uri="http://schemas.openxmlformats.org/drawingml/2006/table">
            <a:tbl>
              <a:tblPr firstRow="1" bandRow="1">
                <a:tableStyleId>{5C22544A-7EE6-4342-B048-85BDC9FD1C3A}</a:tableStyleId>
              </a:tblPr>
              <a:tblGrid>
                <a:gridCol w="7848872">
                  <a:extLst>
                    <a:ext uri="{9D8B030D-6E8A-4147-A177-3AD203B41FA5}">
                      <a16:colId xmlns:a16="http://schemas.microsoft.com/office/drawing/2014/main" val="20000"/>
                    </a:ext>
                  </a:extLst>
                </a:gridCol>
              </a:tblGrid>
              <a:tr h="1872208">
                <a:tc>
                  <a:txBody>
                    <a:bodyPr/>
                    <a:lstStyle/>
                    <a:p>
                      <a:r>
                        <a:rPr lang="en-US" sz="1600" b="0" u="none" dirty="0">
                          <a:solidFill>
                            <a:schemeClr val="tx1"/>
                          </a:solidFill>
                        </a:rPr>
                        <a:t>The</a:t>
                      </a:r>
                      <a:r>
                        <a:rPr lang="en-US" sz="1600" b="0" u="none" baseline="0" dirty="0">
                          <a:solidFill>
                            <a:schemeClr val="tx1"/>
                          </a:solidFill>
                        </a:rPr>
                        <a:t> ISO 22000 family of international standards addresses food safety management.</a:t>
                      </a:r>
                      <a:endParaRPr lang="en-US" sz="1600" b="0" u="none" dirty="0"/>
                    </a:p>
                    <a:p>
                      <a:r>
                        <a:rPr lang="en-US" sz="1600" b="0" dirty="0">
                          <a:solidFill>
                            <a:schemeClr val="tx1"/>
                          </a:solidFill>
                        </a:rPr>
                        <a:t>They</a:t>
                      </a:r>
                      <a:r>
                        <a:rPr lang="en-US" sz="1600" b="0" baseline="0" dirty="0">
                          <a:solidFill>
                            <a:schemeClr val="tx1"/>
                          </a:solidFill>
                        </a:rPr>
                        <a:t> help companies identify and control food safety hazards. The ISO 22000 family contains a number of standards each focusing on different aspects of food safety management.</a:t>
                      </a:r>
                      <a:endParaRPr lang="en-US" sz="1600" b="0" dirty="0"/>
                    </a:p>
                    <a:p>
                      <a:endParaRPr lang="en-US" sz="1600" b="0" dirty="0">
                        <a:hlinkClick r:id="rId2" tooltip="ISO 22000:2005, Food safety management systems - Requirements for any organization in the food chain"/>
                      </a:endParaRPr>
                    </a:p>
                    <a:p>
                      <a:r>
                        <a:rPr lang="en-US" sz="1600" b="0" dirty="0">
                          <a:hlinkClick r:id="rId2" tooltip="ISO 22000:2005, Food safety management systems - Requirements for any organization in the food chain"/>
                        </a:rPr>
                        <a:t>ISO 22000:2005 contains the overall guidelines for food safety </a:t>
                      </a:r>
                      <a:r>
                        <a:rPr lang="en-US" sz="1600" b="0" dirty="0" err="1">
                          <a:hlinkClick r:id="rId2" tooltip="ISO 22000:2005, Food safety management systems - Requirements for any organization in the food chain"/>
                        </a:rPr>
                        <a:t>management</a:t>
                      </a:r>
                      <a:r>
                        <a:rPr lang="en-US" sz="1600" b="0" dirty="0" err="1"/>
                        <a:t>SO</a:t>
                      </a:r>
                      <a:r>
                        <a:rPr lang="en-US" sz="1600" b="0" dirty="0"/>
                        <a:t> </a:t>
                      </a:r>
                    </a:p>
                    <a:p>
                      <a:r>
                        <a:rPr lang="en-US" sz="1600" b="0" dirty="0">
                          <a:hlinkClick r:id="rId3" tooltip="ISO 22004:2014, Food safety management systems - Guidance on the application of ISO 22000"/>
                        </a:rPr>
                        <a:t>ISO 22004:2014 provides generic advice on the application of ISO 22000</a:t>
                      </a:r>
                      <a:endParaRPr lang="en-US" sz="1600" b="0" dirty="0"/>
                    </a:p>
                    <a:p>
                      <a:r>
                        <a:rPr lang="en-US" sz="1600" b="0" dirty="0">
                          <a:hlinkClick r:id="rId4"/>
                        </a:rPr>
                        <a:t>ISO 22005:2007 focuses on traceability in the feed and food chain</a:t>
                      </a:r>
                      <a:endParaRPr lang="en-US" sz="1600" b="0" dirty="0"/>
                    </a:p>
                    <a:p>
                      <a:r>
                        <a:rPr lang="en-US" sz="1600" b="0" dirty="0">
                          <a:hlinkClick r:id="rId5" tooltip="ISO/TS 22002-1:2009, Prerequisite programmes on food safety - Part 1: Food manufacturing"/>
                        </a:rPr>
                        <a:t>ISO/TS 22002-1:2009 contains specific prerequisites for food manufacturing</a:t>
                      </a:r>
                      <a:endParaRPr lang="en-US" sz="1600" b="0" dirty="0"/>
                    </a:p>
                    <a:p>
                      <a:r>
                        <a:rPr lang="en-US" sz="1600" b="0" dirty="0">
                          <a:hlinkClick r:id="rId6"/>
                        </a:rPr>
                        <a:t>ISO/TS 22002-2:2013 contains specific prerequisites for catering</a:t>
                      </a:r>
                      <a:endParaRPr lang="en-US" sz="1600" b="0" dirty="0"/>
                    </a:p>
                    <a:p>
                      <a:r>
                        <a:rPr lang="en-US" sz="1600" b="0" dirty="0">
                          <a:hlinkClick r:id="rId7" tooltip="ISO/TS 22002-3:2011, Prerequisite programmes on food safety  Part 3: Farming"/>
                        </a:rPr>
                        <a:t>ISO/TS 22002-3:2011 contains specific prerequisites for farming</a:t>
                      </a:r>
                      <a:endParaRPr lang="en-US" sz="1600" b="0" dirty="0"/>
                    </a:p>
                    <a:p>
                      <a:r>
                        <a:rPr lang="en-US" sz="1600" b="0" dirty="0">
                          <a:hlinkClick r:id="rId8" tooltip="ISO/TS 22002-4:2013"/>
                        </a:rPr>
                        <a:t>ISO/TS 22002-4:2013 contains specific prerequisites for food packaging manufacturing</a:t>
                      </a:r>
                      <a:endParaRPr lang="en-US" sz="1600" b="0" dirty="0"/>
                    </a:p>
                    <a:p>
                      <a:r>
                        <a:rPr lang="en-US" sz="1600" b="0" dirty="0">
                          <a:hlinkClick r:id="rId9" tooltip="ISO/TS 22003:2013 Food safety management systems"/>
                        </a:rPr>
                        <a:t>ISO/TS 22003:2013 provides guidelines for audit and certification bodies</a:t>
                      </a:r>
                      <a:endParaRPr lang="en-US" sz="1600" b="0" dirty="0"/>
                    </a:p>
                    <a:p>
                      <a:endParaRPr lang="en-US" sz="1600" b="0" dirty="0"/>
                    </a:p>
                    <a:p>
                      <a:r>
                        <a:rPr lang="en-US" sz="1600" b="0" dirty="0">
                          <a:solidFill>
                            <a:schemeClr val="tx1"/>
                          </a:solidFill>
                        </a:rPr>
                        <a:t>More</a:t>
                      </a:r>
                      <a:r>
                        <a:rPr lang="en-US" sz="1600" b="0" baseline="0" dirty="0">
                          <a:solidFill>
                            <a:schemeClr val="tx1"/>
                          </a:solidFill>
                        </a:rPr>
                        <a:t> info:  </a:t>
                      </a:r>
                      <a:r>
                        <a:rPr lang="en-US" sz="1400" b="0" baseline="0" dirty="0">
                          <a:solidFill>
                            <a:schemeClr val="tx1"/>
                          </a:solidFill>
                          <a:hlinkClick r:id="rId10"/>
                        </a:rPr>
                        <a:t>http://www.iso.org/iso/home/standards/management-standards/iso22000.htm</a:t>
                      </a:r>
                      <a:endParaRPr lang="en-US" sz="1400" b="0" baseline="0" dirty="0">
                        <a:solidFill>
                          <a:schemeClr val="tx1"/>
                        </a:solidFill>
                      </a:endParaRPr>
                    </a:p>
                    <a:p>
                      <a:endParaRPr lang="nl-BE" b="0" dirty="0"/>
                    </a:p>
                  </a:txBody>
                  <a:tcPr>
                    <a:solidFill>
                      <a:schemeClr val="bg1"/>
                    </a:solid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a:blip r:embed="rId11"/>
          <a:stretch>
            <a:fillRect/>
          </a:stretch>
        </p:blipFill>
        <p:spPr>
          <a:xfrm>
            <a:off x="7757743" y="282146"/>
            <a:ext cx="1163609" cy="1086403"/>
          </a:xfrm>
          <a:prstGeom prst="rect">
            <a:avLst/>
          </a:prstGeom>
        </p:spPr>
      </p:pic>
      <p:pic>
        <p:nvPicPr>
          <p:cNvPr id="6"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Tree>
    <p:extLst>
      <p:ext uri="{BB962C8B-B14F-4D97-AF65-F5344CB8AC3E}">
        <p14:creationId xmlns:p14="http://schemas.microsoft.com/office/powerpoint/2010/main" val="27119760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dirty="0"/>
              <a:t>www.east-invest2.eu</a:t>
            </a:r>
          </a:p>
        </p:txBody>
      </p:sp>
      <p:sp>
        <p:nvSpPr>
          <p:cNvPr id="3" name="Rechthoek 2"/>
          <p:cNvSpPr/>
          <p:nvPr/>
        </p:nvSpPr>
        <p:spPr>
          <a:xfrm>
            <a:off x="323528" y="1556792"/>
            <a:ext cx="8424936" cy="4616648"/>
          </a:xfrm>
          <a:prstGeom prst="rect">
            <a:avLst/>
          </a:prstGeom>
        </p:spPr>
        <p:txBody>
          <a:bodyPr wrap="square">
            <a:spAutoFit/>
          </a:bodyPr>
          <a:lstStyle/>
          <a:p>
            <a:r>
              <a:rPr lang="en-US" sz="1400" dirty="0">
                <a:solidFill>
                  <a:srgbClr val="0000FF"/>
                </a:solidFill>
              </a:rPr>
              <a:t>ISO 22000:2005 </a:t>
            </a:r>
            <a:r>
              <a:rPr lang="en-US" sz="1400" dirty="0"/>
              <a:t>specifies requirements for a </a:t>
            </a:r>
            <a:r>
              <a:rPr lang="en-US" sz="1400" dirty="0">
                <a:solidFill>
                  <a:srgbClr val="0000FF"/>
                </a:solidFill>
              </a:rPr>
              <a:t>food safety management system </a:t>
            </a:r>
            <a:r>
              <a:rPr lang="en-US" sz="1400" dirty="0"/>
              <a:t>where an organization in the food chain needs to demonstrate its ability to control food safety hazards in order to ensure that food is safe at the time of human consumption.</a:t>
            </a:r>
          </a:p>
          <a:p>
            <a:r>
              <a:rPr lang="en-US" sz="1400" dirty="0"/>
              <a:t> </a:t>
            </a:r>
          </a:p>
          <a:p>
            <a:r>
              <a:rPr lang="en-US" sz="1400" dirty="0"/>
              <a:t>It is applicable to all organizations, regardless of size, which are involved in any aspect of the food chain and want to implement systems that consistently provide safe products. </a:t>
            </a:r>
            <a:r>
              <a:rPr lang="en-US" sz="1400" dirty="0">
                <a:solidFill>
                  <a:srgbClr val="0000FF"/>
                </a:solidFill>
              </a:rPr>
              <a:t>The means of meeting any requirements of ISO 22000:2005 can be accomplished through the use of internal and/or external resources</a:t>
            </a:r>
            <a:r>
              <a:rPr lang="en-US" sz="1400" dirty="0"/>
              <a:t>.</a:t>
            </a:r>
          </a:p>
          <a:p>
            <a:endParaRPr lang="en-US" sz="1400" dirty="0"/>
          </a:p>
          <a:p>
            <a:r>
              <a:rPr lang="en-US" sz="1400" dirty="0"/>
              <a:t>ISO 22000:2005 specifies requirements to enable an organization </a:t>
            </a:r>
          </a:p>
          <a:p>
            <a:r>
              <a:rPr lang="en-US" sz="1400" dirty="0"/>
              <a:t>- to plan, implement, operate, maintain and update a </a:t>
            </a:r>
            <a:r>
              <a:rPr lang="en-US" sz="1400" dirty="0">
                <a:solidFill>
                  <a:srgbClr val="0000FF"/>
                </a:solidFill>
              </a:rPr>
              <a:t>food safety management system </a:t>
            </a:r>
            <a:r>
              <a:rPr lang="en-US" sz="1400" dirty="0"/>
              <a:t>aimed at providing products that, according to their intended use, are safe for the consumer,</a:t>
            </a:r>
          </a:p>
          <a:p>
            <a:r>
              <a:rPr lang="en-US" sz="1400" dirty="0"/>
              <a:t>- to demonstrate </a:t>
            </a:r>
            <a:r>
              <a:rPr lang="en-US" sz="1400" dirty="0">
                <a:solidFill>
                  <a:srgbClr val="0000FF"/>
                </a:solidFill>
              </a:rPr>
              <a:t>compliance with applicable statutory and regulatory food safety requirements</a:t>
            </a:r>
            <a:r>
              <a:rPr lang="en-US" sz="1400" dirty="0"/>
              <a:t>, </a:t>
            </a:r>
          </a:p>
          <a:p>
            <a:r>
              <a:rPr lang="en-US" sz="1400" dirty="0"/>
              <a:t>- to evaluate and assess </a:t>
            </a:r>
            <a:r>
              <a:rPr lang="en-US" sz="1400" dirty="0">
                <a:solidFill>
                  <a:srgbClr val="0000FF"/>
                </a:solidFill>
              </a:rPr>
              <a:t>customer requirements </a:t>
            </a:r>
            <a:r>
              <a:rPr lang="en-US" sz="1400" dirty="0"/>
              <a:t>and demonstrate conformity with those mutually agreed customer requirements that relate to food safety, in order to enhance customer satisfaction,</a:t>
            </a:r>
          </a:p>
          <a:p>
            <a:r>
              <a:rPr lang="en-US" sz="1400" dirty="0"/>
              <a:t>- to effectively </a:t>
            </a:r>
            <a:r>
              <a:rPr lang="en-US" sz="1400" dirty="0">
                <a:solidFill>
                  <a:srgbClr val="0000FF"/>
                </a:solidFill>
              </a:rPr>
              <a:t>communicate food safety issues </a:t>
            </a:r>
            <a:r>
              <a:rPr lang="en-US" sz="1400" dirty="0"/>
              <a:t>to their suppliers, customers and relevant interested parties in the food chain,</a:t>
            </a:r>
          </a:p>
          <a:p>
            <a:r>
              <a:rPr lang="en-US" sz="1400" dirty="0"/>
              <a:t>- to ensure that the organization conforms to its stated </a:t>
            </a:r>
            <a:r>
              <a:rPr lang="en-US" sz="1400" dirty="0">
                <a:solidFill>
                  <a:srgbClr val="0000FF"/>
                </a:solidFill>
              </a:rPr>
              <a:t>food safety policy</a:t>
            </a:r>
            <a:r>
              <a:rPr lang="en-US" sz="1400" dirty="0"/>
              <a:t>,</a:t>
            </a:r>
          </a:p>
          <a:p>
            <a:r>
              <a:rPr lang="en-US" sz="1400" dirty="0"/>
              <a:t>- to demonstrate such conformity to relevant interested parties, and</a:t>
            </a:r>
          </a:p>
          <a:p>
            <a:r>
              <a:rPr lang="en-US" sz="1400" dirty="0"/>
              <a:t>- to seek </a:t>
            </a:r>
            <a:r>
              <a:rPr lang="en-US" sz="1400" dirty="0">
                <a:solidFill>
                  <a:srgbClr val="0000FF"/>
                </a:solidFill>
              </a:rPr>
              <a:t>certification or registration of its food safety management system </a:t>
            </a:r>
            <a:r>
              <a:rPr lang="en-US" sz="1400" dirty="0"/>
              <a:t>by an external organization, or make a self-assessment or self-declaration of conformity to ISO 22000:2005.</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2459095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9456"/>
            <a:ext cx="9144000" cy="6838544"/>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5796667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idx="1"/>
          </p:nvPr>
        </p:nvSpPr>
        <p:spPr>
          <a:xfrm>
            <a:off x="684213" y="1557338"/>
            <a:ext cx="7772400" cy="4538662"/>
          </a:xfrm>
        </p:spPr>
        <p:txBody>
          <a:bodyPr/>
          <a:lstStyle/>
          <a:p>
            <a:pPr marL="0" indent="0" defTabSz="1693863">
              <a:buFontTx/>
              <a:buNone/>
              <a:defRPr/>
            </a:pPr>
            <a:r>
              <a:rPr lang="nl-NL" sz="2000" i="1" dirty="0">
                <a:solidFill>
                  <a:srgbClr val="0000FF"/>
                </a:solidFill>
              </a:rPr>
              <a:t>II.5. </a:t>
            </a:r>
            <a:r>
              <a:rPr lang="nl-NL" sz="2000" i="1" u="sng" dirty="0" err="1">
                <a:solidFill>
                  <a:srgbClr val="0000FF"/>
                </a:solidFill>
              </a:rPr>
              <a:t>Hygiene</a:t>
            </a:r>
            <a:r>
              <a:rPr lang="nl-NL" sz="2000" i="1" u="sng" dirty="0">
                <a:solidFill>
                  <a:srgbClr val="0000FF"/>
                </a:solidFill>
              </a:rPr>
              <a:t> of  </a:t>
            </a:r>
            <a:r>
              <a:rPr lang="nl-NL" sz="2000" i="1" u="sng" dirty="0" err="1">
                <a:solidFill>
                  <a:srgbClr val="0000FF"/>
                </a:solidFill>
              </a:rPr>
              <a:t>foodstuffs</a:t>
            </a:r>
            <a:r>
              <a:rPr lang="nl-NL" sz="2000" i="1" u="sng" dirty="0">
                <a:solidFill>
                  <a:srgbClr val="0000FF"/>
                </a:solidFill>
              </a:rPr>
              <a:t> &amp; </a:t>
            </a:r>
            <a:r>
              <a:rPr lang="nl-NL" sz="2000" i="1" u="sng" dirty="0" err="1">
                <a:solidFill>
                  <a:srgbClr val="0000FF"/>
                </a:solidFill>
              </a:rPr>
              <a:t>other</a:t>
            </a:r>
            <a:r>
              <a:rPr lang="nl-NL" sz="2000" i="1" u="sng" dirty="0">
                <a:solidFill>
                  <a:srgbClr val="0000FF"/>
                </a:solidFill>
              </a:rPr>
              <a:t> </a:t>
            </a:r>
            <a:r>
              <a:rPr lang="nl-NL" sz="2000" i="1" u="sng" dirty="0" err="1">
                <a:solidFill>
                  <a:srgbClr val="0000FF"/>
                </a:solidFill>
              </a:rPr>
              <a:t>health</a:t>
            </a:r>
            <a:r>
              <a:rPr lang="nl-NL" sz="2000" i="1" u="sng" dirty="0">
                <a:solidFill>
                  <a:srgbClr val="0000FF"/>
                </a:solidFill>
              </a:rPr>
              <a:t> </a:t>
            </a:r>
            <a:r>
              <a:rPr lang="nl-NL" sz="2000" i="1" u="sng" dirty="0" err="1">
                <a:solidFill>
                  <a:srgbClr val="0000FF"/>
                </a:solidFill>
              </a:rPr>
              <a:t>aspects</a:t>
            </a:r>
            <a:br>
              <a:rPr lang="nl-NL" sz="2000" i="1" u="sng" dirty="0">
                <a:solidFill>
                  <a:srgbClr val="0000FF"/>
                </a:solidFill>
              </a:rPr>
            </a:br>
            <a:r>
              <a:rPr lang="nl-NL" sz="2000" i="1" dirty="0">
                <a:solidFill>
                  <a:srgbClr val="0000FF"/>
                </a:solidFill>
              </a:rPr>
              <a:t>II.5.1. </a:t>
            </a:r>
            <a:r>
              <a:rPr lang="nl-NL" sz="2000" i="1" dirty="0" err="1">
                <a:solidFill>
                  <a:srgbClr val="0000FF"/>
                </a:solidFill>
              </a:rPr>
              <a:t>Hygiene</a:t>
            </a:r>
            <a:r>
              <a:rPr lang="nl-NL" sz="2000" i="1" dirty="0">
                <a:solidFill>
                  <a:srgbClr val="0000FF"/>
                </a:solidFill>
              </a:rPr>
              <a:t> </a:t>
            </a:r>
            <a:r>
              <a:rPr lang="nl-NL" sz="2000" i="1" dirty="0" err="1">
                <a:solidFill>
                  <a:srgbClr val="0000FF"/>
                </a:solidFill>
              </a:rPr>
              <a:t>package</a:t>
            </a:r>
            <a:r>
              <a:rPr lang="nl-NL" sz="2000" i="1" dirty="0">
                <a:solidFill>
                  <a:srgbClr val="0000FF"/>
                </a:solidFill>
              </a:rPr>
              <a:t> (HACCP!)</a:t>
            </a:r>
            <a:endParaRPr lang="nl-NL" sz="2000" i="1" dirty="0"/>
          </a:p>
          <a:p>
            <a:pPr marL="0" indent="0" defTabSz="1693863">
              <a:buFontTx/>
              <a:buNone/>
              <a:defRPr/>
            </a:pPr>
            <a:r>
              <a:rPr lang="nl-NL" sz="1600" i="1" u="sng" dirty="0" err="1"/>
              <a:t>Traceability</a:t>
            </a:r>
            <a:endParaRPr lang="nl-NL" sz="1600" i="1" u="sng" dirty="0"/>
          </a:p>
          <a:p>
            <a:pPr marL="0" indent="0" defTabSz="1693863">
              <a:buFontTx/>
              <a:buNone/>
              <a:defRPr/>
            </a:pPr>
            <a:r>
              <a:rPr lang="nl-NL" sz="1600" i="1" dirty="0" err="1"/>
              <a:t>Some</a:t>
            </a:r>
            <a:r>
              <a:rPr lang="nl-NL" sz="1600" i="1" dirty="0"/>
              <a:t> </a:t>
            </a:r>
            <a:r>
              <a:rPr lang="nl-NL" sz="1600" i="1" dirty="0" err="1"/>
              <a:t>food</a:t>
            </a:r>
            <a:r>
              <a:rPr lang="nl-NL" sz="1600" i="1" dirty="0"/>
              <a:t> producers are </a:t>
            </a:r>
            <a:r>
              <a:rPr lang="nl-NL" sz="1600" i="1" dirty="0" err="1"/>
              <a:t>barcoding</a:t>
            </a:r>
            <a:r>
              <a:rPr lang="nl-NL" sz="1600" i="1" dirty="0"/>
              <a:t> </a:t>
            </a:r>
            <a:r>
              <a:rPr lang="nl-NL" sz="1600" i="1" dirty="0" err="1"/>
              <a:t>their</a:t>
            </a:r>
            <a:r>
              <a:rPr lang="nl-NL" sz="1600" i="1" dirty="0"/>
              <a:t> </a:t>
            </a:r>
            <a:r>
              <a:rPr lang="nl-NL" sz="1600" i="1" dirty="0" err="1"/>
              <a:t>food</a:t>
            </a:r>
            <a:r>
              <a:rPr lang="nl-NL" sz="1600" i="1" dirty="0"/>
              <a:t> </a:t>
            </a:r>
            <a:r>
              <a:rPr lang="nl-NL" sz="1600" i="1" dirty="0" err="1"/>
              <a:t>so</a:t>
            </a:r>
            <a:r>
              <a:rPr lang="nl-NL" sz="1600" i="1" dirty="0"/>
              <a:t> </a:t>
            </a:r>
            <a:r>
              <a:rPr lang="nl-NL" sz="1600" i="1" dirty="0" err="1"/>
              <a:t>that</a:t>
            </a:r>
            <a:r>
              <a:rPr lang="nl-NL" sz="1600" i="1" dirty="0"/>
              <a:t> </a:t>
            </a:r>
            <a:r>
              <a:rPr lang="nl-NL" sz="1600" i="1" dirty="0" err="1"/>
              <a:t>when</a:t>
            </a:r>
            <a:r>
              <a:rPr lang="nl-NL" sz="1600" i="1" dirty="0"/>
              <a:t> </a:t>
            </a:r>
            <a:r>
              <a:rPr lang="nl-NL" sz="1600" i="1" dirty="0" err="1"/>
              <a:t>it’s</a:t>
            </a:r>
            <a:r>
              <a:rPr lang="nl-NL" sz="1600" i="1" dirty="0"/>
              <a:t> </a:t>
            </a:r>
            <a:r>
              <a:rPr lang="nl-NL" sz="1600" i="1" dirty="0" err="1"/>
              <a:t>scanned</a:t>
            </a:r>
            <a:r>
              <a:rPr lang="nl-NL" sz="1600" i="1" dirty="0"/>
              <a:t> </a:t>
            </a:r>
            <a:r>
              <a:rPr lang="nl-NL" sz="1600" i="1" dirty="0" err="1"/>
              <a:t>by</a:t>
            </a:r>
            <a:r>
              <a:rPr lang="nl-NL" sz="1600" i="1" dirty="0"/>
              <a:t> a smart </a:t>
            </a:r>
            <a:r>
              <a:rPr lang="nl-NL" sz="1600" i="1" dirty="0" err="1"/>
              <a:t>phone</a:t>
            </a:r>
            <a:r>
              <a:rPr lang="nl-NL" sz="1600" i="1" dirty="0"/>
              <a:t> the </a:t>
            </a:r>
            <a:r>
              <a:rPr lang="nl-NL" sz="1600" i="1" dirty="0" err="1"/>
              <a:t>consumer</a:t>
            </a:r>
            <a:r>
              <a:rPr lang="nl-NL" sz="1600" i="1" dirty="0"/>
              <a:t> </a:t>
            </a:r>
            <a:r>
              <a:rPr lang="nl-NL" sz="1600" i="1" dirty="0" err="1"/>
              <a:t>can</a:t>
            </a:r>
            <a:r>
              <a:rPr lang="nl-NL" sz="1600" i="1" dirty="0"/>
              <a:t> </a:t>
            </a:r>
            <a:r>
              <a:rPr lang="nl-NL" sz="1600" i="1" dirty="0" err="1"/>
              <a:t>see</a:t>
            </a:r>
            <a:r>
              <a:rPr lang="nl-NL" sz="1600" i="1" dirty="0"/>
              <a:t> </a:t>
            </a:r>
            <a:r>
              <a:rPr lang="nl-NL" sz="1600" i="1" dirty="0" err="1"/>
              <a:t>where</a:t>
            </a:r>
            <a:r>
              <a:rPr lang="nl-NL" sz="1600" i="1" dirty="0"/>
              <a:t> </a:t>
            </a:r>
            <a:r>
              <a:rPr lang="nl-NL" sz="1600" i="1" dirty="0" err="1"/>
              <a:t>it’s</a:t>
            </a:r>
            <a:r>
              <a:rPr lang="nl-NL" sz="1600" i="1" dirty="0"/>
              <a:t> </a:t>
            </a:r>
            <a:r>
              <a:rPr lang="nl-NL" sz="1600" i="1" dirty="0" err="1"/>
              <a:t>from</a:t>
            </a:r>
            <a:r>
              <a:rPr lang="nl-NL" sz="1600" i="1" dirty="0"/>
              <a:t>, </a:t>
            </a:r>
            <a:r>
              <a:rPr lang="nl-NL" sz="1600" i="1" dirty="0" err="1"/>
              <a:t>if</a:t>
            </a:r>
            <a:r>
              <a:rPr lang="nl-NL" sz="1600" i="1" dirty="0"/>
              <a:t> </a:t>
            </a:r>
            <a:r>
              <a:rPr lang="nl-NL" sz="1600" i="1" dirty="0" err="1"/>
              <a:t>it’s</a:t>
            </a:r>
            <a:r>
              <a:rPr lang="nl-NL" sz="1600" i="1" dirty="0"/>
              <a:t> been </a:t>
            </a:r>
            <a:r>
              <a:rPr lang="nl-NL" sz="1600" i="1" dirty="0" err="1"/>
              <a:t>recalled</a:t>
            </a:r>
            <a:r>
              <a:rPr lang="nl-NL" sz="2000" i="1" dirty="0">
                <a:solidFill>
                  <a:srgbClr val="0000FF"/>
                </a:solidFill>
              </a:rPr>
              <a:t>.</a:t>
            </a:r>
          </a:p>
          <a:p>
            <a:pPr defTabSz="1693863">
              <a:buFontTx/>
              <a:buNone/>
              <a:defRPr/>
            </a:pPr>
            <a:endParaRPr lang="nl-NL" sz="2400" i="1" dirty="0"/>
          </a:p>
          <a:p>
            <a:pPr defTabSz="1693863">
              <a:buFontTx/>
              <a:buNone/>
              <a:defRPr/>
            </a:pPr>
            <a:endParaRPr lang="nl-NL" sz="2400" i="1" dirty="0"/>
          </a:p>
        </p:txBody>
      </p:sp>
      <p:pic>
        <p:nvPicPr>
          <p:cNvPr id="81923" name="Afbeelding 5" descr="barcodes on onions and green pep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213100"/>
            <a:ext cx="44624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hthoek 6"/>
          <p:cNvSpPr>
            <a:spLocks noChangeArrowheads="1"/>
          </p:cNvSpPr>
          <p:nvPr/>
        </p:nvSpPr>
        <p:spPr bwMode="auto">
          <a:xfrm>
            <a:off x="3492500" y="404813"/>
            <a:ext cx="518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6" name="Picture 4"/>
          <p:cNvPicPr>
            <a:picLocks noChangeAspect="1"/>
          </p:cNvPicPr>
          <p:nvPr/>
        </p:nvPicPr>
        <p:blipFill>
          <a:blip r:embed="rId5"/>
          <a:stretch>
            <a:fillRect/>
          </a:stretch>
        </p:blipFill>
        <p:spPr>
          <a:xfrm>
            <a:off x="7733520" y="52949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627830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idx="1"/>
          </p:nvPr>
        </p:nvSpPr>
        <p:spPr>
          <a:xfrm>
            <a:off x="685800" y="1557338"/>
            <a:ext cx="7772400" cy="4538662"/>
          </a:xfrm>
        </p:spPr>
        <p:txBody>
          <a:bodyPr/>
          <a:lstStyle/>
          <a:p>
            <a:pPr defTabSz="1693863">
              <a:lnSpc>
                <a:spcPct val="90000"/>
              </a:lnSpc>
              <a:buFontTx/>
              <a:buNone/>
              <a:defRPr/>
            </a:pPr>
            <a:r>
              <a:rPr lang="nl-NL" sz="2400" i="1" dirty="0">
                <a:solidFill>
                  <a:srgbClr val="0000FF"/>
                </a:solidFill>
              </a:rPr>
              <a:t>II.5. </a:t>
            </a:r>
            <a:r>
              <a:rPr lang="nl-NL" sz="2400" i="1" u="sng" dirty="0" err="1">
                <a:solidFill>
                  <a:srgbClr val="0000FF"/>
                </a:solidFill>
              </a:rPr>
              <a:t>Hygiene</a:t>
            </a:r>
            <a:r>
              <a:rPr lang="nl-NL" sz="2400" i="1" u="sng" dirty="0">
                <a:solidFill>
                  <a:srgbClr val="0000FF"/>
                </a:solidFill>
              </a:rPr>
              <a:t> of  </a:t>
            </a:r>
            <a:r>
              <a:rPr lang="nl-NL" sz="2400" i="1" u="sng" dirty="0" err="1">
                <a:solidFill>
                  <a:srgbClr val="0000FF"/>
                </a:solidFill>
              </a:rPr>
              <a:t>foodstuffs</a:t>
            </a:r>
            <a:r>
              <a:rPr lang="nl-NL" sz="2400" i="1" u="sng" dirty="0">
                <a:solidFill>
                  <a:srgbClr val="0000FF"/>
                </a:solidFill>
              </a:rPr>
              <a:t> &amp; </a:t>
            </a:r>
            <a:r>
              <a:rPr lang="nl-NL" sz="2400" i="1" u="sng" dirty="0" err="1">
                <a:solidFill>
                  <a:srgbClr val="0000FF"/>
                </a:solidFill>
              </a:rPr>
              <a:t>other</a:t>
            </a:r>
            <a:r>
              <a:rPr lang="nl-NL" sz="2400" i="1" u="sng" dirty="0">
                <a:solidFill>
                  <a:srgbClr val="0000FF"/>
                </a:solidFill>
              </a:rPr>
              <a:t> </a:t>
            </a:r>
            <a:r>
              <a:rPr lang="nl-NL" sz="2400" i="1" u="sng" dirty="0" err="1">
                <a:solidFill>
                  <a:srgbClr val="0000FF"/>
                </a:solidFill>
              </a:rPr>
              <a:t>health</a:t>
            </a:r>
            <a:r>
              <a:rPr lang="nl-NL" sz="2400" i="1" u="sng" dirty="0">
                <a:solidFill>
                  <a:srgbClr val="0000FF"/>
                </a:solidFill>
              </a:rPr>
              <a:t> </a:t>
            </a:r>
            <a:r>
              <a:rPr lang="nl-NL" sz="2400" i="1" u="sng" dirty="0" err="1">
                <a:solidFill>
                  <a:srgbClr val="0000FF"/>
                </a:solidFill>
              </a:rPr>
              <a:t>aspects</a:t>
            </a:r>
            <a:endParaRPr lang="nl-NL" sz="2400" i="1" u="sng" dirty="0">
              <a:solidFill>
                <a:srgbClr val="0000FF"/>
              </a:solidFill>
            </a:endParaRPr>
          </a:p>
          <a:p>
            <a:pPr defTabSz="1693863">
              <a:lnSpc>
                <a:spcPct val="90000"/>
              </a:lnSpc>
              <a:buFontTx/>
              <a:buNone/>
              <a:defRPr/>
            </a:pPr>
            <a:r>
              <a:rPr lang="nl-NL" sz="2000" i="1" dirty="0">
                <a:solidFill>
                  <a:srgbClr val="0000FF"/>
                </a:solidFill>
              </a:rPr>
              <a:t>II.5.2. </a:t>
            </a:r>
            <a:r>
              <a:rPr lang="nl-NL" sz="2000" i="1" dirty="0" err="1">
                <a:solidFill>
                  <a:srgbClr val="0000FF"/>
                </a:solidFill>
              </a:rPr>
              <a:t>Foodstuffs</a:t>
            </a:r>
            <a:r>
              <a:rPr lang="nl-NL" sz="2000" i="1" dirty="0">
                <a:solidFill>
                  <a:srgbClr val="0000FF"/>
                </a:solidFill>
              </a:rPr>
              <a: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ingredients</a:t>
            </a:r>
            <a:r>
              <a:rPr lang="nl-NL" sz="2000" i="1" dirty="0">
                <a:solidFill>
                  <a:srgbClr val="0000FF"/>
                </a:solidFill>
              </a:rPr>
              <a:t> of </a:t>
            </a:r>
            <a:r>
              <a:rPr lang="nl-NL" sz="2000" i="1" dirty="0" err="1">
                <a:solidFill>
                  <a:srgbClr val="0000FF"/>
                </a:solidFill>
              </a:rPr>
              <a:t>animal</a:t>
            </a:r>
            <a:r>
              <a:rPr lang="nl-NL" sz="2000" i="1" dirty="0">
                <a:solidFill>
                  <a:srgbClr val="0000FF"/>
                </a:solidFill>
              </a:rPr>
              <a:t> </a:t>
            </a:r>
            <a:r>
              <a:rPr lang="nl-NL" sz="2000" i="1" dirty="0" err="1">
                <a:solidFill>
                  <a:srgbClr val="0000FF"/>
                </a:solidFill>
              </a:rPr>
              <a:t>origin</a:t>
            </a:r>
            <a:endParaRPr lang="nl-NL" sz="2000" i="1" dirty="0">
              <a:solidFill>
                <a:srgbClr val="0000FF"/>
              </a:solidFill>
            </a:endParaRPr>
          </a:p>
          <a:p>
            <a:pPr defTabSz="1693863">
              <a:lnSpc>
                <a:spcPct val="90000"/>
              </a:lnSpc>
              <a:buFontTx/>
              <a:buNone/>
              <a:defRPr/>
            </a:pPr>
            <a:r>
              <a:rPr lang="nl-BE" sz="1800" i="1" dirty="0">
                <a:solidFill>
                  <a:srgbClr val="0000FF"/>
                </a:solidFill>
              </a:rPr>
              <a:t>II.5.2.1. </a:t>
            </a:r>
            <a:r>
              <a:rPr lang="nl-BE" sz="1800" i="1" dirty="0" err="1">
                <a:solidFill>
                  <a:srgbClr val="0000FF"/>
                </a:solidFill>
              </a:rPr>
              <a:t>Specific</a:t>
            </a:r>
            <a:r>
              <a:rPr lang="nl-BE" sz="1800" i="1" dirty="0">
                <a:solidFill>
                  <a:srgbClr val="0000FF"/>
                </a:solidFill>
              </a:rPr>
              <a:t> </a:t>
            </a:r>
            <a:r>
              <a:rPr lang="nl-BE" sz="1800" i="1" dirty="0" err="1">
                <a:solidFill>
                  <a:srgbClr val="0000FF"/>
                </a:solidFill>
              </a:rPr>
              <a:t>hygiene</a:t>
            </a:r>
            <a:r>
              <a:rPr lang="nl-BE" sz="1800" i="1" dirty="0">
                <a:solidFill>
                  <a:srgbClr val="0000FF"/>
                </a:solidFill>
              </a:rPr>
              <a:t> </a:t>
            </a:r>
            <a:r>
              <a:rPr lang="nl-BE" sz="1800" i="1" dirty="0" err="1">
                <a:solidFill>
                  <a:srgbClr val="0000FF"/>
                </a:solidFill>
              </a:rPr>
              <a:t>rules</a:t>
            </a:r>
            <a:r>
              <a:rPr lang="nl-BE" sz="1800" i="1" dirty="0">
                <a:solidFill>
                  <a:srgbClr val="0000FF"/>
                </a:solidFill>
              </a:rPr>
              <a:t> </a:t>
            </a:r>
            <a:r>
              <a:rPr lang="nl-BE" sz="1800" i="1" dirty="0" err="1">
                <a:solidFill>
                  <a:srgbClr val="0000FF"/>
                </a:solidFill>
              </a:rPr>
              <a:t>for</a:t>
            </a:r>
            <a:r>
              <a:rPr lang="nl-BE" sz="1800" i="1" dirty="0">
                <a:solidFill>
                  <a:srgbClr val="0000FF"/>
                </a:solidFill>
              </a:rPr>
              <a:t> </a:t>
            </a:r>
            <a:r>
              <a:rPr lang="nl-BE" sz="1800" i="1" dirty="0" err="1">
                <a:solidFill>
                  <a:srgbClr val="0000FF"/>
                </a:solidFill>
              </a:rPr>
              <a:t>food</a:t>
            </a:r>
            <a:r>
              <a:rPr lang="nl-BE" sz="1800" i="1" dirty="0">
                <a:solidFill>
                  <a:srgbClr val="0000FF"/>
                </a:solidFill>
              </a:rPr>
              <a:t> of </a:t>
            </a:r>
            <a:r>
              <a:rPr lang="nl-BE" sz="1800" i="1" dirty="0" err="1">
                <a:solidFill>
                  <a:srgbClr val="0000FF"/>
                </a:solidFill>
              </a:rPr>
              <a:t>animal</a:t>
            </a:r>
            <a:r>
              <a:rPr lang="nl-BE" sz="1800" i="1" dirty="0">
                <a:solidFill>
                  <a:srgbClr val="0000FF"/>
                </a:solidFill>
              </a:rPr>
              <a:t> </a:t>
            </a:r>
            <a:r>
              <a:rPr lang="nl-BE" sz="1800" i="1" dirty="0" err="1">
                <a:solidFill>
                  <a:srgbClr val="0000FF"/>
                </a:solidFill>
              </a:rPr>
              <a:t>origin</a:t>
            </a:r>
            <a:endParaRPr lang="nl-BE" sz="1400" i="1" dirty="0">
              <a:solidFill>
                <a:srgbClr val="0000FF"/>
              </a:solidFill>
            </a:endParaRPr>
          </a:p>
          <a:p>
            <a:pPr defTabSz="1693863">
              <a:lnSpc>
                <a:spcPct val="90000"/>
              </a:lnSpc>
              <a:buFontTx/>
              <a:buNone/>
              <a:defRPr/>
            </a:pPr>
            <a:endParaRPr lang="nl-BE" sz="1600" i="1" dirty="0">
              <a:solidFill>
                <a:srgbClr val="0000FF"/>
              </a:solidFill>
            </a:endParaRPr>
          </a:p>
          <a:p>
            <a:pPr defTabSz="1693863">
              <a:lnSpc>
                <a:spcPct val="90000"/>
              </a:lnSpc>
              <a:buFontTx/>
              <a:buNone/>
              <a:defRPr/>
            </a:pPr>
            <a:r>
              <a:rPr lang="nl-BE" sz="1600" i="1" dirty="0"/>
              <a:t>Reg. 853/2004:	</a:t>
            </a:r>
            <a:r>
              <a:rPr lang="nl-BE" sz="1600" i="1" dirty="0" err="1"/>
              <a:t>specific</a:t>
            </a:r>
            <a:r>
              <a:rPr lang="nl-BE" sz="1600" i="1" dirty="0"/>
              <a:t> </a:t>
            </a:r>
            <a:r>
              <a:rPr lang="nl-BE" sz="1600" i="1" dirty="0" err="1"/>
              <a:t>hygiene</a:t>
            </a:r>
            <a:r>
              <a:rPr lang="nl-BE" sz="1600" i="1" dirty="0"/>
              <a:t> </a:t>
            </a:r>
            <a:r>
              <a:rPr lang="nl-BE" sz="1600" i="1" dirty="0" err="1"/>
              <a:t>rules</a:t>
            </a:r>
            <a:r>
              <a:rPr lang="nl-BE" sz="1600" i="1" dirty="0"/>
              <a:t> </a:t>
            </a:r>
            <a:r>
              <a:rPr lang="nl-BE" sz="1600" i="1" dirty="0" err="1"/>
              <a:t>for</a:t>
            </a:r>
            <a:r>
              <a:rPr lang="nl-BE" sz="1600" i="1" dirty="0"/>
              <a:t> </a:t>
            </a:r>
            <a:r>
              <a:rPr lang="nl-BE" sz="1600" i="1" dirty="0" err="1"/>
              <a:t>food</a:t>
            </a:r>
            <a:r>
              <a:rPr lang="nl-BE" sz="1600" i="1" dirty="0"/>
              <a:t> of </a:t>
            </a:r>
            <a:r>
              <a:rPr lang="nl-BE" sz="1600" i="1" dirty="0" err="1"/>
              <a:t>animal</a:t>
            </a:r>
            <a:r>
              <a:rPr lang="nl-BE" sz="1600" i="1" dirty="0"/>
              <a:t> </a:t>
            </a:r>
            <a:r>
              <a:rPr lang="nl-BE" sz="1600" i="1" dirty="0" err="1"/>
              <a:t>origin</a:t>
            </a:r>
            <a:endParaRPr lang="nl-BE" sz="1600" i="1" dirty="0"/>
          </a:p>
          <a:p>
            <a:pPr defTabSz="1693863">
              <a:lnSpc>
                <a:spcPct val="90000"/>
              </a:lnSpc>
              <a:buFontTx/>
              <a:buNone/>
              <a:defRPr/>
            </a:pPr>
            <a:r>
              <a:rPr lang="nl-BE" sz="1600" i="1" dirty="0"/>
              <a:t>(II.5.2.1.)	</a:t>
            </a:r>
            <a:r>
              <a:rPr lang="nl-BE" sz="1400" i="1" dirty="0"/>
              <a:t>- </a:t>
            </a:r>
            <a:r>
              <a:rPr lang="nl-BE" sz="1400" i="1" dirty="0" err="1">
                <a:solidFill>
                  <a:srgbClr val="0000FF"/>
                </a:solidFill>
              </a:rPr>
              <a:t>Approval</a:t>
            </a:r>
            <a:r>
              <a:rPr lang="nl-BE" sz="1400" i="1" dirty="0"/>
              <a:t> of </a:t>
            </a:r>
            <a:r>
              <a:rPr lang="nl-BE" sz="1400" i="1" dirty="0" err="1"/>
              <a:t>establishments</a:t>
            </a:r>
            <a:endParaRPr lang="nl-BE" sz="1400" i="1" dirty="0"/>
          </a:p>
          <a:p>
            <a:pPr defTabSz="1693863">
              <a:lnSpc>
                <a:spcPct val="90000"/>
              </a:lnSpc>
              <a:buFontTx/>
              <a:buNone/>
              <a:defRPr/>
            </a:pPr>
            <a:r>
              <a:rPr lang="nl-BE" sz="1400" i="1" dirty="0"/>
              <a:t>		- </a:t>
            </a:r>
            <a:r>
              <a:rPr lang="nl-BE" sz="1400" i="1" dirty="0">
                <a:solidFill>
                  <a:srgbClr val="0000FF"/>
                </a:solidFill>
              </a:rPr>
              <a:t>Health </a:t>
            </a:r>
            <a:r>
              <a:rPr lang="nl-BE" sz="1400" i="1" dirty="0" err="1">
                <a:solidFill>
                  <a:srgbClr val="0000FF"/>
                </a:solidFill>
              </a:rPr>
              <a:t>marking</a:t>
            </a:r>
            <a:r>
              <a:rPr lang="nl-BE" sz="1400" i="1" dirty="0"/>
              <a:t> and </a:t>
            </a:r>
            <a:r>
              <a:rPr lang="nl-BE" sz="1400" i="1" dirty="0" err="1">
                <a:solidFill>
                  <a:srgbClr val="0000FF"/>
                </a:solidFill>
              </a:rPr>
              <a:t>identification</a:t>
            </a:r>
            <a:r>
              <a:rPr lang="nl-BE" sz="1400" i="1" dirty="0"/>
              <a:t> (</a:t>
            </a:r>
            <a:r>
              <a:rPr lang="nl-BE" sz="1400" i="1" dirty="0" err="1"/>
              <a:t>oval</a:t>
            </a:r>
            <a:r>
              <a:rPr lang="nl-BE" sz="1400" i="1" dirty="0"/>
              <a:t> mark </a:t>
            </a:r>
            <a:r>
              <a:rPr lang="nl-BE" sz="1400" i="1" dirty="0" err="1"/>
              <a:t>with</a:t>
            </a:r>
            <a:r>
              <a:rPr lang="nl-BE" sz="1400" i="1" dirty="0"/>
              <a:t> name of </a:t>
            </a:r>
            <a:r>
              <a:rPr lang="nl-BE" sz="1400" i="1" dirty="0" err="1"/>
              <a:t>producing</a:t>
            </a:r>
            <a:r>
              <a:rPr lang="nl-BE" sz="1400" i="1" dirty="0"/>
              <a:t> 	country and the </a:t>
            </a:r>
            <a:r>
              <a:rPr lang="nl-BE" sz="1400" i="1" dirty="0" err="1"/>
              <a:t>establishment’s</a:t>
            </a:r>
            <a:r>
              <a:rPr lang="nl-BE" sz="1400" i="1" dirty="0"/>
              <a:t> </a:t>
            </a:r>
            <a:r>
              <a:rPr lang="nl-BE" sz="1400" i="1" dirty="0" err="1"/>
              <a:t>approval</a:t>
            </a:r>
            <a:r>
              <a:rPr lang="nl-BE" sz="1400" i="1" dirty="0"/>
              <a:t> </a:t>
            </a:r>
            <a:r>
              <a:rPr lang="nl-BE" sz="1400" i="1" dirty="0" err="1"/>
              <a:t>number</a:t>
            </a:r>
            <a:r>
              <a:rPr lang="nl-BE" sz="1400" i="1" dirty="0"/>
              <a:t>)</a:t>
            </a:r>
          </a:p>
          <a:p>
            <a:pPr defTabSz="1693863">
              <a:lnSpc>
                <a:spcPct val="90000"/>
              </a:lnSpc>
              <a:buFontTx/>
              <a:buNone/>
              <a:defRPr/>
            </a:pPr>
            <a:r>
              <a:rPr lang="nl-BE" sz="1400" i="1" dirty="0"/>
              <a:t>		- </a:t>
            </a:r>
            <a:r>
              <a:rPr lang="nl-BE" sz="1400" i="1" dirty="0" err="1">
                <a:solidFill>
                  <a:srgbClr val="0000FF"/>
                </a:solidFill>
              </a:rPr>
              <a:t>Specific</a:t>
            </a:r>
            <a:r>
              <a:rPr lang="nl-BE" sz="1400" i="1" dirty="0">
                <a:solidFill>
                  <a:srgbClr val="0000FF"/>
                </a:solidFill>
              </a:rPr>
              <a:t> </a:t>
            </a:r>
            <a:r>
              <a:rPr lang="nl-BE" sz="1400" i="1" dirty="0" err="1">
                <a:solidFill>
                  <a:srgbClr val="0000FF"/>
                </a:solidFill>
              </a:rPr>
              <a:t>rules</a:t>
            </a:r>
            <a:r>
              <a:rPr lang="nl-BE" sz="1400" i="1" dirty="0"/>
              <a:t> </a:t>
            </a:r>
            <a:r>
              <a:rPr lang="nl-BE" sz="1400" i="1" dirty="0" err="1">
                <a:solidFill>
                  <a:srgbClr val="0000FF"/>
                </a:solidFill>
              </a:rPr>
              <a:t>for</a:t>
            </a:r>
            <a:r>
              <a:rPr lang="nl-BE" sz="1400" i="1" dirty="0">
                <a:solidFill>
                  <a:srgbClr val="0000FF"/>
                </a:solidFill>
              </a:rPr>
              <a:t> different </a:t>
            </a:r>
            <a:r>
              <a:rPr lang="nl-BE" sz="1400" i="1" dirty="0" err="1">
                <a:solidFill>
                  <a:srgbClr val="0000FF"/>
                </a:solidFill>
              </a:rPr>
              <a:t>categories</a:t>
            </a:r>
            <a:r>
              <a:rPr lang="nl-BE" sz="1400" i="1" dirty="0">
                <a:solidFill>
                  <a:srgbClr val="0000FF"/>
                </a:solidFill>
              </a:rPr>
              <a:t> of </a:t>
            </a:r>
            <a:r>
              <a:rPr lang="nl-BE" sz="1400" i="1" dirty="0" err="1">
                <a:solidFill>
                  <a:srgbClr val="0000FF"/>
                </a:solidFill>
              </a:rPr>
              <a:t>products</a:t>
            </a:r>
            <a:r>
              <a:rPr lang="nl-BE" sz="1400" i="1" dirty="0"/>
              <a:t>:</a:t>
            </a:r>
          </a:p>
          <a:p>
            <a:pPr marL="1704975" indent="-1704975" defTabSz="1693863">
              <a:lnSpc>
                <a:spcPct val="90000"/>
              </a:lnSpc>
              <a:buFontTx/>
              <a:buNone/>
              <a:defRPr/>
            </a:pPr>
            <a:r>
              <a:rPr lang="nl-BE" sz="1400" i="1" dirty="0"/>
              <a:t>	</a:t>
            </a:r>
            <a:r>
              <a:rPr lang="nl-BE" sz="1200" i="1" dirty="0" err="1"/>
              <a:t>meat</a:t>
            </a:r>
            <a:r>
              <a:rPr lang="nl-BE" sz="1200" i="1" dirty="0"/>
              <a:t> of </a:t>
            </a:r>
            <a:r>
              <a:rPr lang="nl-BE" sz="1200" i="1" dirty="0" err="1"/>
              <a:t>domestic</a:t>
            </a:r>
            <a:r>
              <a:rPr lang="nl-BE" sz="1200" i="1" dirty="0"/>
              <a:t> </a:t>
            </a:r>
            <a:r>
              <a:rPr lang="nl-BE" sz="1200" i="1" dirty="0" err="1"/>
              <a:t>ungulates</a:t>
            </a:r>
            <a:r>
              <a:rPr lang="nl-BE" sz="1200" i="1" dirty="0"/>
              <a:t>; </a:t>
            </a:r>
            <a:r>
              <a:rPr lang="nl-BE" sz="1200" i="1" dirty="0" err="1"/>
              <a:t>meat</a:t>
            </a:r>
            <a:r>
              <a:rPr lang="nl-BE" sz="1200" i="1" dirty="0"/>
              <a:t> of </a:t>
            </a:r>
            <a:r>
              <a:rPr lang="nl-BE" sz="1200" i="1" dirty="0" err="1"/>
              <a:t>poultry</a:t>
            </a:r>
            <a:r>
              <a:rPr lang="nl-BE" sz="1200" i="1" dirty="0"/>
              <a:t> and </a:t>
            </a:r>
            <a:r>
              <a:rPr lang="nl-BE" sz="1200" i="1" dirty="0" err="1"/>
              <a:t>lagomorphs</a:t>
            </a:r>
            <a:r>
              <a:rPr lang="nl-BE" sz="1200" i="1" dirty="0"/>
              <a:t>; </a:t>
            </a:r>
            <a:r>
              <a:rPr lang="nl-BE" sz="1200" i="1" dirty="0" err="1"/>
              <a:t>meat</a:t>
            </a:r>
            <a:r>
              <a:rPr lang="nl-BE" sz="1200" i="1" dirty="0"/>
              <a:t> of </a:t>
            </a:r>
            <a:r>
              <a:rPr lang="nl-BE" sz="1200" i="1" dirty="0" err="1"/>
              <a:t>farmed</a:t>
            </a:r>
            <a:r>
              <a:rPr lang="nl-BE" sz="1200" i="1" dirty="0"/>
              <a:t> game; wild game </a:t>
            </a:r>
            <a:r>
              <a:rPr lang="nl-BE" sz="1200" i="1" dirty="0" err="1"/>
              <a:t>meat</a:t>
            </a:r>
            <a:r>
              <a:rPr lang="nl-BE" sz="1200" i="1" dirty="0"/>
              <a:t>; </a:t>
            </a:r>
            <a:r>
              <a:rPr lang="nl-BE" sz="1200" i="1" dirty="0" err="1"/>
              <a:t>minced</a:t>
            </a:r>
            <a:r>
              <a:rPr lang="nl-BE" sz="1200" i="1" dirty="0"/>
              <a:t> </a:t>
            </a:r>
            <a:r>
              <a:rPr lang="nl-BE" sz="1200" i="1" dirty="0" err="1"/>
              <a:t>meat</a:t>
            </a:r>
            <a:r>
              <a:rPr lang="nl-BE" sz="1200" i="1" dirty="0"/>
              <a:t>, </a:t>
            </a:r>
            <a:r>
              <a:rPr lang="nl-BE" sz="1200" i="1" dirty="0" err="1"/>
              <a:t>meat</a:t>
            </a:r>
            <a:r>
              <a:rPr lang="nl-BE" sz="1200" i="1" dirty="0"/>
              <a:t> </a:t>
            </a:r>
            <a:r>
              <a:rPr lang="nl-BE" sz="1200" i="1" dirty="0" err="1"/>
              <a:t>preparations</a:t>
            </a:r>
            <a:r>
              <a:rPr lang="nl-BE" sz="1200" i="1" dirty="0"/>
              <a:t> and </a:t>
            </a:r>
            <a:r>
              <a:rPr lang="nl-BE" sz="1200" i="1" dirty="0" err="1"/>
              <a:t>mechanically</a:t>
            </a:r>
            <a:r>
              <a:rPr lang="nl-BE" sz="1200" i="1" dirty="0"/>
              <a:t> </a:t>
            </a:r>
            <a:r>
              <a:rPr lang="nl-BE" sz="1200" i="1" dirty="0" err="1"/>
              <a:t>separated</a:t>
            </a:r>
            <a:r>
              <a:rPr lang="nl-BE" sz="1200" i="1" dirty="0"/>
              <a:t>/</a:t>
            </a:r>
            <a:r>
              <a:rPr lang="nl-BE" sz="1200" i="1" dirty="0" err="1"/>
              <a:t>recovered</a:t>
            </a:r>
            <a:r>
              <a:rPr lang="nl-BE" sz="1200" i="1" dirty="0"/>
              <a:t> </a:t>
            </a:r>
            <a:r>
              <a:rPr lang="nl-BE" sz="1200" i="1" dirty="0" err="1"/>
              <a:t>meat</a:t>
            </a:r>
            <a:r>
              <a:rPr lang="nl-BE" sz="1200" i="1" dirty="0"/>
              <a:t>; </a:t>
            </a:r>
            <a:r>
              <a:rPr lang="nl-BE" sz="1200" i="1" dirty="0" err="1"/>
              <a:t>meat</a:t>
            </a:r>
            <a:r>
              <a:rPr lang="nl-BE" sz="1200" i="1" dirty="0"/>
              <a:t> </a:t>
            </a:r>
            <a:r>
              <a:rPr lang="nl-BE" sz="1200" i="1" dirty="0" err="1"/>
              <a:t>products</a:t>
            </a:r>
            <a:r>
              <a:rPr lang="nl-BE" sz="1200" i="1" dirty="0"/>
              <a:t>; </a:t>
            </a:r>
            <a:r>
              <a:rPr lang="nl-BE" sz="1200" i="1" dirty="0" err="1"/>
              <a:t>fishery</a:t>
            </a:r>
            <a:r>
              <a:rPr lang="nl-BE" sz="1200" i="1" dirty="0"/>
              <a:t> </a:t>
            </a:r>
            <a:r>
              <a:rPr lang="nl-BE" sz="1200" i="1" dirty="0" err="1"/>
              <a:t>products</a:t>
            </a:r>
            <a:r>
              <a:rPr lang="nl-BE" sz="1200" i="1" dirty="0"/>
              <a:t>; </a:t>
            </a:r>
            <a:r>
              <a:rPr lang="nl-BE" sz="1200" i="1" dirty="0" err="1"/>
              <a:t>milk</a:t>
            </a:r>
            <a:r>
              <a:rPr lang="nl-BE" sz="1200" i="1" dirty="0"/>
              <a:t> and </a:t>
            </a:r>
            <a:r>
              <a:rPr lang="nl-BE" sz="1200" i="1" dirty="0" err="1"/>
              <a:t>milk</a:t>
            </a:r>
            <a:r>
              <a:rPr lang="nl-BE" sz="1200" i="1" dirty="0"/>
              <a:t> </a:t>
            </a:r>
            <a:r>
              <a:rPr lang="nl-BE" sz="1200" i="1" dirty="0" err="1"/>
              <a:t>products</a:t>
            </a:r>
            <a:r>
              <a:rPr lang="nl-BE" sz="1200" i="1" dirty="0"/>
              <a:t>; </a:t>
            </a:r>
            <a:r>
              <a:rPr lang="nl-BE" sz="1200" i="1" dirty="0" err="1"/>
              <a:t>eggs</a:t>
            </a:r>
            <a:r>
              <a:rPr lang="nl-BE" sz="1200" i="1" dirty="0"/>
              <a:t> and </a:t>
            </a:r>
            <a:r>
              <a:rPr lang="nl-BE" sz="1200" i="1" dirty="0" err="1"/>
              <a:t>egg</a:t>
            </a:r>
            <a:r>
              <a:rPr lang="nl-BE" sz="1200" i="1" dirty="0"/>
              <a:t> </a:t>
            </a:r>
            <a:r>
              <a:rPr lang="nl-BE" sz="1200" i="1" dirty="0" err="1"/>
              <a:t>products</a:t>
            </a:r>
            <a:r>
              <a:rPr lang="nl-BE" sz="1200" i="1" dirty="0"/>
              <a:t>; </a:t>
            </a:r>
            <a:r>
              <a:rPr lang="nl-BE" sz="1200" i="1" dirty="0" err="1"/>
              <a:t>frog’s</a:t>
            </a:r>
            <a:r>
              <a:rPr lang="nl-BE" sz="1200" i="1" dirty="0"/>
              <a:t> </a:t>
            </a:r>
            <a:r>
              <a:rPr lang="nl-BE" sz="1200" i="1" dirty="0" err="1"/>
              <a:t>legs</a:t>
            </a:r>
            <a:r>
              <a:rPr lang="nl-BE" sz="1200" i="1" dirty="0"/>
              <a:t> and </a:t>
            </a:r>
            <a:r>
              <a:rPr lang="nl-BE" sz="1200" i="1" dirty="0" err="1"/>
              <a:t>snails</a:t>
            </a:r>
            <a:r>
              <a:rPr lang="nl-BE" sz="1200" i="1" dirty="0"/>
              <a:t>, </a:t>
            </a:r>
            <a:r>
              <a:rPr lang="nl-BE" sz="1200" i="1" dirty="0" err="1"/>
              <a:t>rendered</a:t>
            </a:r>
            <a:r>
              <a:rPr lang="nl-BE" sz="1200" i="1" dirty="0"/>
              <a:t> </a:t>
            </a:r>
            <a:r>
              <a:rPr lang="nl-BE" sz="1200" i="1" dirty="0" err="1"/>
              <a:t>animal</a:t>
            </a:r>
            <a:r>
              <a:rPr lang="nl-BE" sz="1200" i="1" dirty="0"/>
              <a:t> fats and </a:t>
            </a:r>
            <a:r>
              <a:rPr lang="nl-BE" sz="1200" i="1" dirty="0" err="1"/>
              <a:t>greaves</a:t>
            </a:r>
            <a:r>
              <a:rPr lang="nl-BE" sz="1200" i="1" dirty="0"/>
              <a:t>; </a:t>
            </a:r>
            <a:r>
              <a:rPr lang="nl-BE" sz="1200" i="1" dirty="0" err="1"/>
              <a:t>treated</a:t>
            </a:r>
            <a:r>
              <a:rPr lang="nl-BE" sz="1200" i="1" dirty="0"/>
              <a:t> </a:t>
            </a:r>
            <a:r>
              <a:rPr lang="nl-BE" sz="1200" i="1" dirty="0" err="1"/>
              <a:t>stomachs</a:t>
            </a:r>
            <a:r>
              <a:rPr lang="nl-BE" sz="1200" i="1" dirty="0"/>
              <a:t>, bladders and </a:t>
            </a:r>
            <a:r>
              <a:rPr lang="nl-BE" sz="1200" i="1" dirty="0" err="1"/>
              <a:t>intestines</a:t>
            </a:r>
            <a:r>
              <a:rPr lang="nl-BE" sz="1200" i="1" dirty="0"/>
              <a:t>; gelatine, </a:t>
            </a:r>
            <a:r>
              <a:rPr lang="nl-BE" sz="1200" i="1" dirty="0" err="1"/>
              <a:t>collagen</a:t>
            </a:r>
            <a:r>
              <a:rPr lang="nl-BE" sz="1200" i="1" dirty="0"/>
              <a:t>.</a:t>
            </a:r>
          </a:p>
          <a:p>
            <a:pPr defTabSz="1693863">
              <a:lnSpc>
                <a:spcPct val="90000"/>
              </a:lnSpc>
              <a:buFontTx/>
              <a:buNone/>
              <a:defRPr/>
            </a:pPr>
            <a:r>
              <a:rPr lang="nl-BE" sz="1400" i="1" dirty="0"/>
              <a:t> </a:t>
            </a:r>
            <a:endParaRPr lang="nl-NL" sz="1400" i="1" dirty="0"/>
          </a:p>
          <a:p>
            <a:pPr defTabSz="1693863">
              <a:lnSpc>
                <a:spcPct val="90000"/>
              </a:lnSpc>
              <a:buFontTx/>
              <a:buNone/>
              <a:defRPr/>
            </a:pPr>
            <a:r>
              <a:rPr lang="nl-BE" sz="1600" i="1" dirty="0"/>
              <a:t>Reg. 854/2004:	</a:t>
            </a:r>
            <a:r>
              <a:rPr lang="nl-BE" sz="1600" i="1" dirty="0">
                <a:solidFill>
                  <a:srgbClr val="0000FF"/>
                </a:solidFill>
              </a:rPr>
              <a:t>official </a:t>
            </a:r>
            <a:r>
              <a:rPr lang="nl-BE" sz="1600" i="1" dirty="0" err="1">
                <a:solidFill>
                  <a:srgbClr val="0000FF"/>
                </a:solidFill>
              </a:rPr>
              <a:t>controls</a:t>
            </a:r>
            <a:r>
              <a:rPr lang="nl-BE" sz="1600" i="1" dirty="0">
                <a:solidFill>
                  <a:srgbClr val="0000FF"/>
                </a:solidFill>
              </a:rPr>
              <a:t> </a:t>
            </a:r>
            <a:r>
              <a:rPr lang="nl-BE" sz="1600" i="1" dirty="0" err="1"/>
              <a:t>on</a:t>
            </a:r>
            <a:r>
              <a:rPr lang="nl-BE" sz="1600" i="1" dirty="0"/>
              <a:t> </a:t>
            </a:r>
            <a:r>
              <a:rPr lang="nl-BE" sz="1600" i="1" dirty="0" err="1"/>
              <a:t>products</a:t>
            </a:r>
            <a:r>
              <a:rPr lang="nl-BE" sz="1600" i="1" dirty="0"/>
              <a:t> of </a:t>
            </a:r>
            <a:r>
              <a:rPr lang="nl-BE" sz="1600" i="1" dirty="0" err="1"/>
              <a:t>animal</a:t>
            </a:r>
            <a:r>
              <a:rPr lang="nl-BE" sz="1600" i="1" dirty="0"/>
              <a:t> </a:t>
            </a:r>
            <a:r>
              <a:rPr lang="nl-BE" sz="1600" i="1" dirty="0" err="1"/>
              <a:t>origin</a:t>
            </a:r>
            <a:endParaRPr lang="nl-BE" sz="1600" i="1" dirty="0"/>
          </a:p>
          <a:p>
            <a:pPr defTabSz="1693863">
              <a:lnSpc>
                <a:spcPct val="90000"/>
              </a:lnSpc>
              <a:buFontTx/>
              <a:buNone/>
              <a:defRPr/>
            </a:pPr>
            <a:r>
              <a:rPr lang="nl-BE" sz="1600" i="1" dirty="0"/>
              <a:t>(II.5.2.2.)</a:t>
            </a:r>
          </a:p>
          <a:p>
            <a:pPr defTabSz="1693863">
              <a:lnSpc>
                <a:spcPct val="90000"/>
              </a:lnSpc>
              <a:buFontTx/>
              <a:buNone/>
              <a:defRPr/>
            </a:pPr>
            <a:r>
              <a:rPr lang="nl-BE" sz="1600" i="1" dirty="0"/>
              <a:t>Dir. 2002/99/EC:	- </a:t>
            </a:r>
            <a:r>
              <a:rPr lang="nl-BE" sz="1600" i="1" dirty="0" err="1">
                <a:solidFill>
                  <a:srgbClr val="0000FF"/>
                </a:solidFill>
              </a:rPr>
              <a:t>veterinary</a:t>
            </a:r>
            <a:r>
              <a:rPr lang="nl-BE" sz="1600" i="1" dirty="0">
                <a:solidFill>
                  <a:srgbClr val="0000FF"/>
                </a:solidFill>
              </a:rPr>
              <a:t> </a:t>
            </a:r>
            <a:r>
              <a:rPr lang="nl-BE" sz="1600" i="1" dirty="0" err="1">
                <a:solidFill>
                  <a:srgbClr val="0000FF"/>
                </a:solidFill>
              </a:rPr>
              <a:t>certificates</a:t>
            </a:r>
            <a:r>
              <a:rPr lang="nl-BE" sz="1600" i="1" dirty="0">
                <a:solidFill>
                  <a:srgbClr val="0000FF"/>
                </a:solidFill>
              </a:rPr>
              <a:t> </a:t>
            </a:r>
            <a:r>
              <a:rPr lang="nl-BE" sz="1600" i="1" dirty="0"/>
              <a:t>and </a:t>
            </a:r>
            <a:r>
              <a:rPr lang="nl-BE" sz="1600" i="1" dirty="0" err="1">
                <a:solidFill>
                  <a:srgbClr val="0000FF"/>
                </a:solidFill>
              </a:rPr>
              <a:t>checks</a:t>
            </a:r>
            <a:endParaRPr lang="nl-BE" sz="1600" i="1" dirty="0">
              <a:solidFill>
                <a:srgbClr val="0000FF"/>
              </a:solidFill>
            </a:endParaRPr>
          </a:p>
          <a:p>
            <a:pPr defTabSz="1693863">
              <a:lnSpc>
                <a:spcPct val="90000"/>
              </a:lnSpc>
              <a:buFontTx/>
              <a:buNone/>
              <a:defRPr/>
            </a:pPr>
            <a:r>
              <a:rPr lang="nl-BE" sz="1600" i="1" dirty="0"/>
              <a:t>(II.5.2.3.)	- </a:t>
            </a:r>
            <a:r>
              <a:rPr lang="nl-BE" sz="1600" i="1" dirty="0" err="1">
                <a:solidFill>
                  <a:srgbClr val="0000FF"/>
                </a:solidFill>
              </a:rPr>
              <a:t>conditions</a:t>
            </a:r>
            <a:r>
              <a:rPr lang="nl-BE" sz="1600" i="1" dirty="0">
                <a:solidFill>
                  <a:srgbClr val="0000FF"/>
                </a:solidFill>
              </a:rPr>
              <a:t> </a:t>
            </a:r>
            <a:r>
              <a:rPr lang="nl-BE" sz="1600" i="1" dirty="0" err="1">
                <a:solidFill>
                  <a:srgbClr val="0000FF"/>
                </a:solidFill>
              </a:rPr>
              <a:t>for</a:t>
            </a:r>
            <a:r>
              <a:rPr lang="nl-BE" sz="1600" i="1" dirty="0">
                <a:solidFill>
                  <a:srgbClr val="0000FF"/>
                </a:solidFill>
              </a:rPr>
              <a:t> </a:t>
            </a:r>
            <a:r>
              <a:rPr lang="nl-BE" sz="1600" i="1" dirty="0" err="1">
                <a:solidFill>
                  <a:srgbClr val="0000FF"/>
                </a:solidFill>
              </a:rPr>
              <a:t>non-EU</a:t>
            </a:r>
            <a:r>
              <a:rPr lang="nl-BE" sz="1600" i="1" dirty="0">
                <a:solidFill>
                  <a:srgbClr val="0000FF"/>
                </a:solidFill>
              </a:rPr>
              <a:t> </a:t>
            </a:r>
            <a:r>
              <a:rPr lang="nl-BE" sz="1600" i="1" dirty="0" err="1">
                <a:solidFill>
                  <a:srgbClr val="0000FF"/>
                </a:solidFill>
              </a:rPr>
              <a:t>countries</a:t>
            </a:r>
            <a:r>
              <a:rPr lang="nl-BE" sz="1600" i="1" dirty="0">
                <a:solidFill>
                  <a:srgbClr val="0000FF"/>
                </a:solidFill>
              </a:rPr>
              <a:t> </a:t>
            </a:r>
            <a:r>
              <a:rPr lang="nl-BE" sz="1600" i="1" dirty="0"/>
              <a:t>to </a:t>
            </a:r>
            <a:r>
              <a:rPr lang="nl-BE" sz="1600" i="1" dirty="0" err="1"/>
              <a:t>get</a:t>
            </a:r>
            <a:r>
              <a:rPr lang="nl-BE" sz="1600" i="1" dirty="0"/>
              <a:t> </a:t>
            </a:r>
            <a:r>
              <a:rPr lang="nl-BE" sz="1600" i="1" dirty="0" err="1"/>
              <a:t>on</a:t>
            </a:r>
            <a:r>
              <a:rPr lang="nl-BE" sz="1600" i="1" dirty="0"/>
              <a:t> list of </a:t>
            </a:r>
            <a:r>
              <a:rPr lang="nl-BE" sz="1600" i="1" dirty="0" err="1"/>
              <a:t>authorised</a:t>
            </a:r>
            <a:r>
              <a:rPr lang="nl-BE" sz="1600" i="1" dirty="0"/>
              <a:t> 	  </a:t>
            </a:r>
            <a:r>
              <a:rPr lang="nl-BE" sz="1600" i="1" dirty="0" err="1"/>
              <a:t>countries</a:t>
            </a:r>
            <a:r>
              <a:rPr lang="nl-BE" sz="1600" i="1" dirty="0"/>
              <a:t> / </a:t>
            </a:r>
            <a:r>
              <a:rPr lang="nl-BE" sz="1600" i="1" dirty="0" err="1"/>
              <a:t>regions</a:t>
            </a:r>
            <a:endParaRPr lang="nl-BE" sz="1600" i="1" dirty="0"/>
          </a:p>
          <a:p>
            <a:pPr defTabSz="1693863">
              <a:lnSpc>
                <a:spcPct val="90000"/>
              </a:lnSpc>
              <a:buFontTx/>
              <a:buNone/>
              <a:defRPr/>
            </a:pPr>
            <a:endParaRPr lang="nl-BE" sz="1600" i="1" dirty="0"/>
          </a:p>
          <a:p>
            <a:pPr defTabSz="1693863">
              <a:lnSpc>
                <a:spcPct val="90000"/>
              </a:lnSpc>
              <a:buFontTx/>
              <a:buNone/>
              <a:defRPr/>
            </a:pPr>
            <a:endParaRPr lang="nl-NL" sz="1600" i="1" dirty="0"/>
          </a:p>
          <a:p>
            <a:pPr defTabSz="1693863">
              <a:lnSpc>
                <a:spcPct val="90000"/>
              </a:lnSpc>
              <a:buFontTx/>
              <a:buNone/>
              <a:defRPr/>
            </a:pPr>
            <a:endParaRPr lang="nl-NL" sz="1600" i="1" dirty="0"/>
          </a:p>
          <a:p>
            <a:pPr defTabSz="1693863">
              <a:lnSpc>
                <a:spcPct val="90000"/>
              </a:lnSpc>
              <a:buFontTx/>
              <a:buNone/>
              <a:defRPr/>
            </a:pPr>
            <a:endParaRPr lang="nl-NL" sz="2400" i="1" dirty="0"/>
          </a:p>
        </p:txBody>
      </p:sp>
      <p:pic>
        <p:nvPicPr>
          <p:cNvPr id="83971" name="Afbeelding 4" descr="EU identification 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989138"/>
            <a:ext cx="144621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hthoek 5"/>
          <p:cNvSpPr>
            <a:spLocks noChangeArrowheads="1"/>
          </p:cNvSpPr>
          <p:nvPr/>
        </p:nvSpPr>
        <p:spPr bwMode="auto">
          <a:xfrm>
            <a:off x="3492500" y="404813"/>
            <a:ext cx="5256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
        <p:nvSpPr>
          <p:cNvPr id="3" name="Rechthoek 2"/>
          <p:cNvSpPr/>
          <p:nvPr/>
        </p:nvSpPr>
        <p:spPr>
          <a:xfrm>
            <a:off x="6300192" y="6354951"/>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35275952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392139"/>
            <a:ext cx="8280920" cy="792163"/>
          </a:xfrm>
        </p:spPr>
        <p:txBody>
          <a:bodyPr/>
          <a:lstStyle/>
          <a:p>
            <a:pPr algn="ctr"/>
            <a:r>
              <a:rPr lang="nl-BE" sz="2400" i="1" dirty="0"/>
              <a:t>Import procedures </a:t>
            </a:r>
            <a:r>
              <a:rPr lang="nl-BE" sz="2400" i="1" dirty="0" err="1"/>
              <a:t>for</a:t>
            </a:r>
            <a:r>
              <a:rPr lang="nl-BE" sz="2400" i="1" dirty="0"/>
              <a:t> food of </a:t>
            </a:r>
            <a:r>
              <a:rPr lang="nl-BE" sz="2400" i="1" dirty="0" err="1"/>
              <a:t>animal</a:t>
            </a:r>
            <a:r>
              <a:rPr lang="nl-BE" sz="2400" i="1" dirty="0"/>
              <a:t> </a:t>
            </a:r>
            <a:r>
              <a:rPr lang="nl-BE" sz="2400" i="1" dirty="0" err="1"/>
              <a:t>origin</a:t>
            </a:r>
            <a:endParaRPr lang="nl-BE" sz="2400" i="1" dirty="0"/>
          </a:p>
        </p:txBody>
      </p:sp>
      <p:sp>
        <p:nvSpPr>
          <p:cNvPr id="3" name="Tijdelijke aanduiding voor inhoud 2"/>
          <p:cNvSpPr>
            <a:spLocks noGrp="1"/>
          </p:cNvSpPr>
          <p:nvPr>
            <p:ph idx="1"/>
          </p:nvPr>
        </p:nvSpPr>
        <p:spPr>
          <a:xfrm>
            <a:off x="462459" y="2170982"/>
            <a:ext cx="8229600" cy="4032448"/>
          </a:xfrm>
        </p:spPr>
        <p:txBody>
          <a:bodyPr/>
          <a:lstStyle/>
          <a:p>
            <a:r>
              <a:rPr lang="nl-BE" sz="1800" i="1" dirty="0" err="1"/>
              <a:t>Products</a:t>
            </a:r>
            <a:r>
              <a:rPr lang="nl-BE" sz="1800" i="1" dirty="0"/>
              <a:t> of </a:t>
            </a:r>
            <a:r>
              <a:rPr lang="nl-BE" sz="1800" i="1" dirty="0" err="1"/>
              <a:t>animal</a:t>
            </a:r>
            <a:r>
              <a:rPr lang="nl-BE" sz="1800" i="1" dirty="0"/>
              <a:t> </a:t>
            </a:r>
            <a:r>
              <a:rPr lang="nl-BE" sz="1800" i="1" dirty="0" err="1"/>
              <a:t>origin</a:t>
            </a:r>
            <a:r>
              <a:rPr lang="nl-BE" sz="1800" i="1" dirty="0"/>
              <a:t> must </a:t>
            </a:r>
            <a:r>
              <a:rPr lang="nl-BE" sz="1800" i="1" dirty="0" err="1"/>
              <a:t>be</a:t>
            </a:r>
            <a:r>
              <a:rPr lang="nl-BE" sz="1800" i="1" dirty="0"/>
              <a:t> </a:t>
            </a:r>
            <a:r>
              <a:rPr lang="nl-BE" sz="1800" i="1" dirty="0" err="1">
                <a:solidFill>
                  <a:srgbClr val="C00000"/>
                </a:solidFill>
              </a:rPr>
              <a:t>presented</a:t>
            </a:r>
            <a:r>
              <a:rPr lang="nl-BE" sz="1800" i="1" dirty="0">
                <a:solidFill>
                  <a:srgbClr val="C00000"/>
                </a:solidFill>
              </a:rPr>
              <a:t> at </a:t>
            </a:r>
            <a:r>
              <a:rPr lang="nl-BE" sz="1800" i="1" dirty="0" err="1">
                <a:solidFill>
                  <a:srgbClr val="C00000"/>
                </a:solidFill>
              </a:rPr>
              <a:t>an</a:t>
            </a:r>
            <a:r>
              <a:rPr lang="nl-BE" sz="1800" i="1" dirty="0">
                <a:solidFill>
                  <a:srgbClr val="C00000"/>
                </a:solidFill>
              </a:rPr>
              <a:t> EU </a:t>
            </a:r>
            <a:r>
              <a:rPr lang="nl-BE" sz="1800" i="1" dirty="0" err="1">
                <a:solidFill>
                  <a:srgbClr val="C00000"/>
                </a:solidFill>
              </a:rPr>
              <a:t>approved</a:t>
            </a:r>
            <a:r>
              <a:rPr lang="nl-BE" sz="1800" i="1" dirty="0">
                <a:solidFill>
                  <a:srgbClr val="C00000"/>
                </a:solidFill>
              </a:rPr>
              <a:t> border </a:t>
            </a:r>
            <a:r>
              <a:rPr lang="nl-BE" sz="1800" i="1" dirty="0" err="1">
                <a:solidFill>
                  <a:srgbClr val="C00000"/>
                </a:solidFill>
              </a:rPr>
              <a:t>inspection</a:t>
            </a:r>
            <a:r>
              <a:rPr lang="nl-BE" sz="1800" i="1" dirty="0">
                <a:solidFill>
                  <a:srgbClr val="C00000"/>
                </a:solidFill>
              </a:rPr>
              <a:t> post (BIP)</a:t>
            </a:r>
            <a:r>
              <a:rPr lang="nl-BE" sz="1800" i="1" dirty="0"/>
              <a:t> </a:t>
            </a:r>
            <a:r>
              <a:rPr lang="nl-BE" sz="1800" i="1" dirty="0" err="1"/>
              <a:t>for</a:t>
            </a:r>
            <a:r>
              <a:rPr lang="nl-BE" sz="1800" i="1" dirty="0"/>
              <a:t> </a:t>
            </a:r>
            <a:r>
              <a:rPr lang="nl-BE" sz="1800" i="1" dirty="0" err="1"/>
              <a:t>being</a:t>
            </a:r>
            <a:r>
              <a:rPr lang="nl-BE" sz="1800" i="1" dirty="0"/>
              <a:t> </a:t>
            </a:r>
            <a:r>
              <a:rPr lang="nl-BE" sz="1800" i="1" dirty="0" err="1"/>
              <a:t>submitted</a:t>
            </a:r>
            <a:r>
              <a:rPr lang="nl-BE" sz="1800" i="1" dirty="0"/>
              <a:t> </a:t>
            </a:r>
            <a:r>
              <a:rPr lang="nl-BE" sz="1800" i="1" dirty="0" err="1"/>
              <a:t>to</a:t>
            </a:r>
            <a:r>
              <a:rPr lang="nl-BE" sz="1800" i="1" dirty="0"/>
              <a:t> </a:t>
            </a:r>
            <a:r>
              <a:rPr lang="nl-BE" sz="1800" i="1" dirty="0" err="1"/>
              <a:t>an</a:t>
            </a:r>
            <a:r>
              <a:rPr lang="nl-BE" sz="1800" i="1" dirty="0"/>
              <a:t> import control / </a:t>
            </a:r>
            <a:r>
              <a:rPr lang="nl-BE" sz="1800" i="1" dirty="0" err="1"/>
              <a:t>veterinary</a:t>
            </a:r>
            <a:r>
              <a:rPr lang="nl-BE" sz="1800" i="1" dirty="0"/>
              <a:t> checks;</a:t>
            </a:r>
          </a:p>
          <a:p>
            <a:r>
              <a:rPr lang="nl-BE" sz="1800" i="1" dirty="0">
                <a:solidFill>
                  <a:srgbClr val="C00000"/>
                </a:solidFill>
              </a:rPr>
              <a:t>Prior </a:t>
            </a:r>
            <a:r>
              <a:rPr lang="nl-BE" sz="1800" i="1" dirty="0" err="1">
                <a:solidFill>
                  <a:srgbClr val="C00000"/>
                </a:solidFill>
              </a:rPr>
              <a:t>notification</a:t>
            </a:r>
            <a:r>
              <a:rPr lang="nl-BE" sz="1800" i="1" dirty="0">
                <a:solidFill>
                  <a:srgbClr val="C00000"/>
                </a:solidFill>
              </a:rPr>
              <a:t> </a:t>
            </a:r>
            <a:r>
              <a:rPr lang="nl-BE" sz="1800" i="1" dirty="0"/>
              <a:t>of </a:t>
            </a:r>
            <a:r>
              <a:rPr lang="nl-BE" sz="1800" i="1" dirty="0" err="1"/>
              <a:t>the</a:t>
            </a:r>
            <a:r>
              <a:rPr lang="nl-BE" sz="1800" i="1" dirty="0"/>
              <a:t> </a:t>
            </a:r>
            <a:r>
              <a:rPr lang="nl-BE" sz="1800" i="1" dirty="0" err="1"/>
              <a:t>physical</a:t>
            </a:r>
            <a:r>
              <a:rPr lang="nl-BE" sz="1800" i="1" dirty="0"/>
              <a:t> </a:t>
            </a:r>
            <a:r>
              <a:rPr lang="nl-BE" sz="1800" i="1" dirty="0" err="1"/>
              <a:t>arrival</a:t>
            </a:r>
            <a:r>
              <a:rPr lang="nl-BE" sz="1800" i="1" dirty="0"/>
              <a:t> of </a:t>
            </a:r>
            <a:r>
              <a:rPr lang="nl-BE" sz="1800" i="1" dirty="0" err="1"/>
              <a:t>the</a:t>
            </a:r>
            <a:r>
              <a:rPr lang="nl-BE" sz="1800" i="1" dirty="0"/>
              <a:t> </a:t>
            </a:r>
            <a:r>
              <a:rPr lang="nl-BE" sz="1800" i="1" dirty="0" err="1"/>
              <a:t>products</a:t>
            </a:r>
            <a:r>
              <a:rPr lang="nl-BE" sz="1800" i="1" dirty="0"/>
              <a:t> on </a:t>
            </a:r>
            <a:r>
              <a:rPr lang="nl-BE" sz="1800" i="1" dirty="0" err="1"/>
              <a:t>the</a:t>
            </a:r>
            <a:r>
              <a:rPr lang="nl-BE" sz="1800" i="1" dirty="0"/>
              <a:t> EU </a:t>
            </a:r>
            <a:r>
              <a:rPr lang="nl-BE" sz="1800" i="1" dirty="0" err="1"/>
              <a:t>territory</a:t>
            </a:r>
            <a:r>
              <a:rPr lang="nl-BE" sz="1800" i="1" dirty="0"/>
              <a:t> must </a:t>
            </a:r>
            <a:r>
              <a:rPr lang="nl-BE" sz="1800" i="1" dirty="0" err="1"/>
              <a:t>be</a:t>
            </a:r>
            <a:r>
              <a:rPr lang="nl-BE" sz="1800" i="1" dirty="0"/>
              <a:t> </a:t>
            </a:r>
            <a:r>
              <a:rPr lang="nl-BE" sz="1800" i="1" dirty="0" err="1"/>
              <a:t>provided</a:t>
            </a:r>
            <a:r>
              <a:rPr lang="nl-BE" sz="1800" i="1" dirty="0"/>
              <a:t> </a:t>
            </a:r>
            <a:r>
              <a:rPr lang="nl-BE" sz="1800" i="1" dirty="0" err="1"/>
              <a:t>to</a:t>
            </a:r>
            <a:r>
              <a:rPr lang="nl-BE" sz="1800" i="1" dirty="0"/>
              <a:t> </a:t>
            </a:r>
            <a:r>
              <a:rPr lang="nl-BE" sz="1800" i="1" dirty="0" err="1"/>
              <a:t>the</a:t>
            </a:r>
            <a:r>
              <a:rPr lang="nl-BE" sz="1800" i="1" dirty="0"/>
              <a:t> BIP of </a:t>
            </a:r>
            <a:r>
              <a:rPr lang="nl-BE" sz="1800" i="1" dirty="0" err="1"/>
              <a:t>arrival</a:t>
            </a:r>
            <a:r>
              <a:rPr lang="nl-BE" sz="1800" i="1" dirty="0"/>
              <a:t> </a:t>
            </a:r>
            <a:r>
              <a:rPr lang="nl-BE" sz="1800" i="1" dirty="0" err="1"/>
              <a:t>using</a:t>
            </a:r>
            <a:r>
              <a:rPr lang="nl-BE" sz="1800" i="1" dirty="0"/>
              <a:t> </a:t>
            </a:r>
            <a:r>
              <a:rPr lang="nl-BE" sz="1800" i="1" dirty="0" err="1"/>
              <a:t>the</a:t>
            </a:r>
            <a:r>
              <a:rPr lang="nl-BE" sz="1800" i="1" dirty="0"/>
              <a:t> </a:t>
            </a:r>
            <a:r>
              <a:rPr lang="nl-BE" sz="1800" i="1" dirty="0">
                <a:solidFill>
                  <a:srgbClr val="C00000"/>
                </a:solidFill>
              </a:rPr>
              <a:t>Common </a:t>
            </a:r>
            <a:r>
              <a:rPr lang="nl-BE" sz="1800" i="1" dirty="0" err="1">
                <a:solidFill>
                  <a:srgbClr val="C00000"/>
                </a:solidFill>
              </a:rPr>
              <a:t>Veterinary</a:t>
            </a:r>
            <a:r>
              <a:rPr lang="nl-BE" sz="1800" i="1" dirty="0">
                <a:solidFill>
                  <a:srgbClr val="C00000"/>
                </a:solidFill>
              </a:rPr>
              <a:t> Entry Document (CVED)</a:t>
            </a:r>
            <a:r>
              <a:rPr lang="nl-BE" sz="1800" i="1" dirty="0">
                <a:solidFill>
                  <a:srgbClr val="006666"/>
                </a:solidFill>
              </a:rPr>
              <a:t>;</a:t>
            </a:r>
          </a:p>
          <a:p>
            <a:r>
              <a:rPr lang="nl-BE" sz="1800" i="1" dirty="0">
                <a:solidFill>
                  <a:srgbClr val="006666"/>
                </a:solidFill>
              </a:rPr>
              <a:t>The </a:t>
            </a:r>
            <a:r>
              <a:rPr lang="nl-BE" sz="1800" i="1" dirty="0" err="1">
                <a:solidFill>
                  <a:srgbClr val="006666"/>
                </a:solidFill>
              </a:rPr>
              <a:t>consignments</a:t>
            </a:r>
            <a:r>
              <a:rPr lang="nl-BE" sz="1800" i="1" dirty="0">
                <a:solidFill>
                  <a:srgbClr val="006666"/>
                </a:solidFill>
              </a:rPr>
              <a:t> must </a:t>
            </a:r>
            <a:r>
              <a:rPr lang="nl-BE" sz="1800" i="1" dirty="0" err="1">
                <a:solidFill>
                  <a:srgbClr val="006666"/>
                </a:solidFill>
              </a:rPr>
              <a:t>be</a:t>
            </a:r>
            <a:r>
              <a:rPr lang="nl-BE" sz="1800" i="1" dirty="0">
                <a:solidFill>
                  <a:srgbClr val="006666"/>
                </a:solidFill>
              </a:rPr>
              <a:t> </a:t>
            </a:r>
            <a:r>
              <a:rPr lang="nl-BE" sz="1800" i="1" dirty="0" err="1">
                <a:solidFill>
                  <a:srgbClr val="006666"/>
                </a:solidFill>
              </a:rPr>
              <a:t>presented</a:t>
            </a:r>
            <a:r>
              <a:rPr lang="nl-BE" sz="1800" i="1" dirty="0">
                <a:solidFill>
                  <a:srgbClr val="006666"/>
                </a:solidFill>
              </a:rPr>
              <a:t> </a:t>
            </a:r>
            <a:r>
              <a:rPr lang="nl-BE" sz="1800" i="1" dirty="0" err="1">
                <a:solidFill>
                  <a:srgbClr val="006666"/>
                </a:solidFill>
              </a:rPr>
              <a:t>to</a:t>
            </a:r>
            <a:r>
              <a:rPr lang="nl-BE" sz="1800" i="1" dirty="0">
                <a:solidFill>
                  <a:srgbClr val="006666"/>
                </a:solidFill>
              </a:rPr>
              <a:t> </a:t>
            </a:r>
            <a:r>
              <a:rPr lang="nl-BE" sz="1800" i="1" dirty="0" err="1">
                <a:solidFill>
                  <a:srgbClr val="006666"/>
                </a:solidFill>
              </a:rPr>
              <a:t>the</a:t>
            </a:r>
            <a:r>
              <a:rPr lang="nl-BE" sz="1800" i="1" dirty="0">
                <a:solidFill>
                  <a:srgbClr val="006666"/>
                </a:solidFill>
              </a:rPr>
              <a:t> BIP </a:t>
            </a:r>
            <a:r>
              <a:rPr lang="nl-BE" sz="1800" i="1" dirty="0" err="1">
                <a:solidFill>
                  <a:srgbClr val="006666"/>
                </a:solidFill>
              </a:rPr>
              <a:t>accompanied</a:t>
            </a:r>
            <a:r>
              <a:rPr lang="nl-BE" sz="1800" i="1" dirty="0">
                <a:solidFill>
                  <a:srgbClr val="006666"/>
                </a:solidFill>
              </a:rPr>
              <a:t> </a:t>
            </a:r>
            <a:r>
              <a:rPr lang="nl-BE" sz="1800" i="1" dirty="0" err="1">
                <a:solidFill>
                  <a:srgbClr val="006666"/>
                </a:solidFill>
              </a:rPr>
              <a:t>by</a:t>
            </a:r>
            <a:r>
              <a:rPr lang="nl-BE" sz="1800" i="1" dirty="0">
                <a:solidFill>
                  <a:srgbClr val="006666"/>
                </a:solidFill>
              </a:rPr>
              <a:t> </a:t>
            </a:r>
            <a:r>
              <a:rPr lang="nl-BE" sz="1800" i="1" dirty="0" err="1">
                <a:solidFill>
                  <a:srgbClr val="006666"/>
                </a:solidFill>
              </a:rPr>
              <a:t>all</a:t>
            </a:r>
            <a:r>
              <a:rPr lang="nl-BE" sz="1800" i="1" dirty="0">
                <a:solidFill>
                  <a:srgbClr val="006666"/>
                </a:solidFill>
              </a:rPr>
              <a:t> relevant </a:t>
            </a:r>
            <a:r>
              <a:rPr lang="nl-BE" sz="1800" i="1" dirty="0" err="1">
                <a:solidFill>
                  <a:srgbClr val="C00000"/>
                </a:solidFill>
              </a:rPr>
              <a:t>certificates</a:t>
            </a:r>
            <a:r>
              <a:rPr lang="nl-BE" sz="1800" i="1" dirty="0">
                <a:solidFill>
                  <a:srgbClr val="C00000"/>
                </a:solidFill>
              </a:rPr>
              <a:t>/</a:t>
            </a:r>
            <a:r>
              <a:rPr lang="nl-BE" sz="1800" i="1" dirty="0" err="1">
                <a:solidFill>
                  <a:srgbClr val="C00000"/>
                </a:solidFill>
              </a:rPr>
              <a:t>documents</a:t>
            </a:r>
            <a:r>
              <a:rPr lang="nl-BE" sz="1800" i="1" dirty="0">
                <a:solidFill>
                  <a:srgbClr val="C00000"/>
                </a:solidFill>
              </a:rPr>
              <a:t> </a:t>
            </a:r>
            <a:r>
              <a:rPr lang="nl-BE" sz="1800" i="1" dirty="0" err="1">
                <a:solidFill>
                  <a:srgbClr val="C00000"/>
                </a:solidFill>
              </a:rPr>
              <a:t>required</a:t>
            </a:r>
            <a:r>
              <a:rPr lang="nl-BE" sz="1800" i="1" dirty="0">
                <a:solidFill>
                  <a:srgbClr val="C00000"/>
                </a:solidFill>
              </a:rPr>
              <a:t> in EU </a:t>
            </a:r>
            <a:r>
              <a:rPr lang="nl-BE" sz="1800" i="1" dirty="0" err="1">
                <a:solidFill>
                  <a:srgbClr val="C00000"/>
                </a:solidFill>
              </a:rPr>
              <a:t>legislation</a:t>
            </a:r>
            <a:r>
              <a:rPr lang="nl-BE" sz="1800" i="1" dirty="0">
                <a:solidFill>
                  <a:srgbClr val="006666"/>
                </a:solidFill>
              </a:rPr>
              <a:t>;</a:t>
            </a:r>
          </a:p>
          <a:p>
            <a:r>
              <a:rPr lang="nl-BE" sz="1800" i="1" dirty="0" err="1">
                <a:solidFill>
                  <a:srgbClr val="006666"/>
                </a:solidFill>
              </a:rPr>
              <a:t>Consignments</a:t>
            </a:r>
            <a:r>
              <a:rPr lang="nl-BE" sz="1800" i="1" dirty="0">
                <a:solidFill>
                  <a:srgbClr val="006666"/>
                </a:solidFill>
              </a:rPr>
              <a:t> </a:t>
            </a:r>
            <a:r>
              <a:rPr lang="nl-BE" sz="1800" i="1" dirty="0" err="1">
                <a:solidFill>
                  <a:srgbClr val="006666"/>
                </a:solidFill>
              </a:rPr>
              <a:t>will</a:t>
            </a:r>
            <a:r>
              <a:rPr lang="nl-BE" sz="1800" i="1" dirty="0">
                <a:solidFill>
                  <a:srgbClr val="006666"/>
                </a:solidFill>
              </a:rPr>
              <a:t> </a:t>
            </a:r>
            <a:r>
              <a:rPr lang="nl-BE" sz="1800" i="1" dirty="0" err="1">
                <a:solidFill>
                  <a:srgbClr val="006666"/>
                </a:solidFill>
              </a:rPr>
              <a:t>only</a:t>
            </a:r>
            <a:r>
              <a:rPr lang="nl-BE" sz="1800" i="1" dirty="0">
                <a:solidFill>
                  <a:srgbClr val="006666"/>
                </a:solidFill>
              </a:rPr>
              <a:t> </a:t>
            </a:r>
            <a:r>
              <a:rPr lang="nl-BE" sz="1800" i="1" dirty="0" err="1">
                <a:solidFill>
                  <a:srgbClr val="006666"/>
                </a:solidFill>
              </a:rPr>
              <a:t>be</a:t>
            </a:r>
            <a:r>
              <a:rPr lang="nl-BE" sz="1800" i="1" dirty="0">
                <a:solidFill>
                  <a:srgbClr val="006666"/>
                </a:solidFill>
              </a:rPr>
              <a:t> </a:t>
            </a:r>
            <a:r>
              <a:rPr lang="nl-BE" sz="1800" i="1" dirty="0" err="1">
                <a:solidFill>
                  <a:srgbClr val="006666"/>
                </a:solidFill>
              </a:rPr>
              <a:t>accepted</a:t>
            </a:r>
            <a:r>
              <a:rPr lang="nl-BE" sz="1800" i="1" dirty="0">
                <a:solidFill>
                  <a:srgbClr val="006666"/>
                </a:solidFill>
              </a:rPr>
              <a:t> </a:t>
            </a:r>
            <a:r>
              <a:rPr lang="nl-BE" sz="1800" i="1" dirty="0" err="1">
                <a:solidFill>
                  <a:srgbClr val="006666"/>
                </a:solidFill>
              </a:rPr>
              <a:t>if</a:t>
            </a:r>
            <a:r>
              <a:rPr lang="nl-BE" sz="1800" i="1" dirty="0">
                <a:solidFill>
                  <a:srgbClr val="006666"/>
                </a:solidFill>
              </a:rPr>
              <a:t> </a:t>
            </a:r>
            <a:r>
              <a:rPr lang="nl-BE" sz="1800" i="1" dirty="0" err="1">
                <a:solidFill>
                  <a:srgbClr val="006666"/>
                </a:solidFill>
              </a:rPr>
              <a:t>the</a:t>
            </a:r>
            <a:r>
              <a:rPr lang="nl-BE" sz="1800" i="1" dirty="0">
                <a:solidFill>
                  <a:srgbClr val="006666"/>
                </a:solidFill>
              </a:rPr>
              <a:t> </a:t>
            </a:r>
            <a:r>
              <a:rPr lang="nl-BE" sz="1800" i="1" dirty="0" err="1">
                <a:solidFill>
                  <a:srgbClr val="006666"/>
                </a:solidFill>
              </a:rPr>
              <a:t>products</a:t>
            </a:r>
            <a:r>
              <a:rPr lang="nl-BE" sz="1800" i="1" dirty="0">
                <a:solidFill>
                  <a:srgbClr val="006666"/>
                </a:solidFill>
              </a:rPr>
              <a:t> are </a:t>
            </a:r>
            <a:r>
              <a:rPr lang="nl-BE" sz="1800" i="1" dirty="0" err="1">
                <a:solidFill>
                  <a:srgbClr val="006666"/>
                </a:solidFill>
              </a:rPr>
              <a:t>derived</a:t>
            </a:r>
            <a:r>
              <a:rPr lang="nl-BE" sz="1800" i="1" dirty="0">
                <a:solidFill>
                  <a:srgbClr val="006666"/>
                </a:solidFill>
              </a:rPr>
              <a:t> </a:t>
            </a:r>
            <a:r>
              <a:rPr lang="nl-BE" sz="1800" i="1" dirty="0" err="1">
                <a:solidFill>
                  <a:srgbClr val="006666"/>
                </a:solidFill>
              </a:rPr>
              <a:t>from</a:t>
            </a:r>
            <a:r>
              <a:rPr lang="nl-BE" sz="1800" i="1" dirty="0">
                <a:solidFill>
                  <a:srgbClr val="006666"/>
                </a:solidFill>
              </a:rPr>
              <a:t> </a:t>
            </a:r>
            <a:r>
              <a:rPr lang="nl-BE" sz="1800" i="1" dirty="0" err="1">
                <a:solidFill>
                  <a:srgbClr val="C00000"/>
                </a:solidFill>
              </a:rPr>
              <a:t>approved</a:t>
            </a:r>
            <a:r>
              <a:rPr lang="nl-BE" sz="1800" i="1" dirty="0">
                <a:solidFill>
                  <a:srgbClr val="C00000"/>
                </a:solidFill>
              </a:rPr>
              <a:t> </a:t>
            </a:r>
            <a:r>
              <a:rPr lang="nl-BE" sz="1800" i="1" dirty="0" err="1">
                <a:solidFill>
                  <a:srgbClr val="C00000"/>
                </a:solidFill>
              </a:rPr>
              <a:t>third</a:t>
            </a:r>
            <a:r>
              <a:rPr lang="nl-BE" sz="1800" i="1" dirty="0">
                <a:solidFill>
                  <a:srgbClr val="C00000"/>
                </a:solidFill>
              </a:rPr>
              <a:t> </a:t>
            </a:r>
            <a:r>
              <a:rPr lang="nl-BE" sz="1800" i="1" dirty="0" err="1">
                <a:solidFill>
                  <a:srgbClr val="C00000"/>
                </a:solidFill>
              </a:rPr>
              <a:t>countries</a:t>
            </a:r>
            <a:r>
              <a:rPr lang="nl-BE" sz="1800" i="1" dirty="0">
                <a:solidFill>
                  <a:srgbClr val="C00000"/>
                </a:solidFill>
              </a:rPr>
              <a:t>, </a:t>
            </a:r>
            <a:r>
              <a:rPr lang="nl-BE" sz="1800" i="1" dirty="0" err="1">
                <a:solidFill>
                  <a:srgbClr val="C00000"/>
                </a:solidFill>
              </a:rPr>
              <a:t>regions</a:t>
            </a:r>
            <a:r>
              <a:rPr lang="nl-BE" sz="1800" i="1" dirty="0">
                <a:solidFill>
                  <a:srgbClr val="C00000"/>
                </a:solidFill>
              </a:rPr>
              <a:t> </a:t>
            </a:r>
            <a:r>
              <a:rPr lang="nl-BE" sz="1800" i="1" dirty="0" err="1">
                <a:solidFill>
                  <a:srgbClr val="C00000"/>
                </a:solidFill>
              </a:rPr>
              <a:t>thereof</a:t>
            </a:r>
            <a:r>
              <a:rPr lang="nl-BE" sz="1800" i="1" dirty="0">
                <a:solidFill>
                  <a:srgbClr val="C00000"/>
                </a:solidFill>
              </a:rPr>
              <a:t> </a:t>
            </a:r>
            <a:r>
              <a:rPr lang="nl-BE" sz="1800" i="1" dirty="0" err="1">
                <a:solidFill>
                  <a:srgbClr val="C00000"/>
                </a:solidFill>
              </a:rPr>
              <a:t>and</a:t>
            </a:r>
            <a:r>
              <a:rPr lang="nl-BE" sz="1800" i="1" dirty="0">
                <a:solidFill>
                  <a:srgbClr val="C00000"/>
                </a:solidFill>
              </a:rPr>
              <a:t> </a:t>
            </a:r>
            <a:r>
              <a:rPr lang="nl-BE" sz="1800" i="1" dirty="0" err="1">
                <a:solidFill>
                  <a:srgbClr val="C00000"/>
                </a:solidFill>
              </a:rPr>
              <a:t>establishments</a:t>
            </a:r>
            <a:r>
              <a:rPr lang="nl-BE" sz="1800" i="1" dirty="0">
                <a:solidFill>
                  <a:srgbClr val="C00000"/>
                </a:solidFill>
              </a:rPr>
              <a:t> </a:t>
            </a:r>
            <a:r>
              <a:rPr lang="nl-BE" sz="1800" i="1" dirty="0">
                <a:solidFill>
                  <a:srgbClr val="006666"/>
                </a:solidFill>
              </a:rPr>
              <a:t>as </a:t>
            </a:r>
            <a:r>
              <a:rPr lang="nl-BE" sz="1800" i="1" dirty="0" err="1">
                <a:solidFill>
                  <a:srgbClr val="006666"/>
                </a:solidFill>
              </a:rPr>
              <a:t>appropriate</a:t>
            </a:r>
            <a:r>
              <a:rPr lang="nl-BE" sz="1800" i="1" dirty="0">
                <a:solidFill>
                  <a:srgbClr val="006666"/>
                </a:solidFill>
              </a:rPr>
              <a:t> </a:t>
            </a:r>
            <a:r>
              <a:rPr lang="nl-BE" sz="1800" i="1" dirty="0" err="1">
                <a:solidFill>
                  <a:srgbClr val="006666"/>
                </a:solidFill>
              </a:rPr>
              <a:t>and</a:t>
            </a:r>
            <a:r>
              <a:rPr lang="nl-BE" sz="1800" i="1" dirty="0">
                <a:solidFill>
                  <a:srgbClr val="006666"/>
                </a:solidFill>
              </a:rPr>
              <a:t> </a:t>
            </a:r>
            <a:r>
              <a:rPr lang="nl-BE" sz="1800" i="1" dirty="0" err="1">
                <a:solidFill>
                  <a:srgbClr val="006666"/>
                </a:solidFill>
              </a:rPr>
              <a:t>if</a:t>
            </a:r>
            <a:r>
              <a:rPr lang="nl-BE" sz="1800" i="1" dirty="0">
                <a:solidFill>
                  <a:srgbClr val="006666"/>
                </a:solidFill>
              </a:rPr>
              <a:t> </a:t>
            </a:r>
            <a:r>
              <a:rPr lang="nl-BE" sz="1800" i="1" dirty="0" err="1">
                <a:solidFill>
                  <a:srgbClr val="C00000"/>
                </a:solidFill>
              </a:rPr>
              <a:t>veterinary</a:t>
            </a:r>
            <a:r>
              <a:rPr lang="nl-BE" sz="1800" i="1" dirty="0">
                <a:solidFill>
                  <a:srgbClr val="C00000"/>
                </a:solidFill>
              </a:rPr>
              <a:t> checks </a:t>
            </a:r>
            <a:r>
              <a:rPr lang="nl-BE" sz="1800" i="1" dirty="0">
                <a:solidFill>
                  <a:srgbClr val="006666"/>
                </a:solidFill>
              </a:rPr>
              <a:t>had </a:t>
            </a:r>
            <a:r>
              <a:rPr lang="nl-BE" sz="1800" i="1" dirty="0" err="1">
                <a:solidFill>
                  <a:srgbClr val="006666"/>
                </a:solidFill>
              </a:rPr>
              <a:t>favourable</a:t>
            </a:r>
            <a:r>
              <a:rPr lang="nl-BE" sz="1800" i="1" dirty="0">
                <a:solidFill>
                  <a:srgbClr val="006666"/>
                </a:solidFill>
              </a:rPr>
              <a:t> </a:t>
            </a:r>
            <a:r>
              <a:rPr lang="nl-BE" sz="1800" i="1" dirty="0" err="1">
                <a:solidFill>
                  <a:srgbClr val="006666"/>
                </a:solidFill>
              </a:rPr>
              <a:t>results</a:t>
            </a:r>
            <a:r>
              <a:rPr lang="nl-BE" sz="1800" i="1" dirty="0">
                <a:solidFill>
                  <a:srgbClr val="006666"/>
                </a:solidFill>
              </a:rPr>
              <a:t>;</a:t>
            </a:r>
          </a:p>
          <a:p>
            <a:r>
              <a:rPr lang="nl-BE" sz="1800" i="1" dirty="0">
                <a:solidFill>
                  <a:srgbClr val="006666"/>
                </a:solidFill>
              </a:rPr>
              <a:t>In </a:t>
            </a:r>
            <a:r>
              <a:rPr lang="nl-BE" sz="1800" i="1" dirty="0" err="1">
                <a:solidFill>
                  <a:srgbClr val="006666"/>
                </a:solidFill>
              </a:rPr>
              <a:t>certain</a:t>
            </a:r>
            <a:r>
              <a:rPr lang="nl-BE" sz="1800" i="1" dirty="0">
                <a:solidFill>
                  <a:srgbClr val="006666"/>
                </a:solidFill>
              </a:rPr>
              <a:t> cases, </a:t>
            </a:r>
            <a:r>
              <a:rPr lang="nl-BE" sz="1800" i="1" dirty="0" err="1">
                <a:solidFill>
                  <a:srgbClr val="006666"/>
                </a:solidFill>
              </a:rPr>
              <a:t>safeguard</a:t>
            </a:r>
            <a:r>
              <a:rPr lang="nl-BE" sz="1800" i="1" dirty="0">
                <a:solidFill>
                  <a:srgbClr val="006666"/>
                </a:solidFill>
              </a:rPr>
              <a:t> </a:t>
            </a:r>
            <a:r>
              <a:rPr lang="nl-BE" sz="1800" i="1" dirty="0" err="1">
                <a:solidFill>
                  <a:srgbClr val="006666"/>
                </a:solidFill>
              </a:rPr>
              <a:t>measures</a:t>
            </a:r>
            <a:r>
              <a:rPr lang="nl-BE" sz="1800" i="1" dirty="0">
                <a:solidFill>
                  <a:srgbClr val="006666"/>
                </a:solidFill>
              </a:rPr>
              <a:t> </a:t>
            </a:r>
            <a:r>
              <a:rPr lang="nl-BE" sz="1800" i="1" dirty="0" err="1">
                <a:solidFill>
                  <a:srgbClr val="006666"/>
                </a:solidFill>
              </a:rPr>
              <a:t>introducing</a:t>
            </a:r>
            <a:r>
              <a:rPr lang="nl-BE" sz="1800" i="1" dirty="0">
                <a:solidFill>
                  <a:srgbClr val="006666"/>
                </a:solidFill>
              </a:rPr>
              <a:t> special import </a:t>
            </a:r>
            <a:r>
              <a:rPr lang="nl-BE" sz="1800" i="1" dirty="0" err="1">
                <a:solidFill>
                  <a:srgbClr val="006666"/>
                </a:solidFill>
              </a:rPr>
              <a:t>conditions</a:t>
            </a:r>
            <a:r>
              <a:rPr lang="nl-BE" sz="1800" i="1" dirty="0">
                <a:solidFill>
                  <a:srgbClr val="006666"/>
                </a:solidFill>
              </a:rPr>
              <a:t> or </a:t>
            </a:r>
            <a:r>
              <a:rPr lang="nl-BE" sz="1800" i="1" dirty="0" err="1">
                <a:solidFill>
                  <a:srgbClr val="006666"/>
                </a:solidFill>
              </a:rPr>
              <a:t>restrictions</a:t>
            </a:r>
            <a:r>
              <a:rPr lang="nl-BE" sz="1800" i="1" dirty="0">
                <a:solidFill>
                  <a:srgbClr val="006666"/>
                </a:solidFill>
              </a:rPr>
              <a:t> </a:t>
            </a:r>
            <a:r>
              <a:rPr lang="nl-BE" sz="1800" i="1" dirty="0" err="1">
                <a:solidFill>
                  <a:srgbClr val="006666"/>
                </a:solidFill>
              </a:rPr>
              <a:t>may</a:t>
            </a:r>
            <a:r>
              <a:rPr lang="nl-BE" sz="1800" i="1" dirty="0">
                <a:solidFill>
                  <a:srgbClr val="006666"/>
                </a:solidFill>
              </a:rPr>
              <a:t> </a:t>
            </a:r>
            <a:r>
              <a:rPr lang="nl-BE" sz="1800" i="1" dirty="0" err="1">
                <a:solidFill>
                  <a:srgbClr val="006666"/>
                </a:solidFill>
              </a:rPr>
              <a:t>apply</a:t>
            </a:r>
            <a:r>
              <a:rPr lang="nl-BE" sz="1800" i="1" dirty="0">
                <a:solidFill>
                  <a:srgbClr val="006666"/>
                </a:solidFill>
              </a:rPr>
              <a:t>;</a:t>
            </a:r>
          </a:p>
          <a:p>
            <a:r>
              <a:rPr lang="nl-BE" sz="1800" i="1" dirty="0">
                <a:solidFill>
                  <a:srgbClr val="006666"/>
                </a:solidFill>
              </a:rPr>
              <a:t>The </a:t>
            </a:r>
            <a:r>
              <a:rPr lang="nl-BE" sz="1800" i="1" dirty="0">
                <a:solidFill>
                  <a:srgbClr val="C00000"/>
                </a:solidFill>
              </a:rPr>
              <a:t>procedures </a:t>
            </a:r>
            <a:r>
              <a:rPr lang="nl-BE" sz="1800" i="1" dirty="0">
                <a:solidFill>
                  <a:srgbClr val="006666"/>
                </a:solidFill>
              </a:rPr>
              <a:t>as </a:t>
            </a:r>
            <a:r>
              <a:rPr lang="nl-BE" sz="1800" i="1" dirty="0" err="1">
                <a:solidFill>
                  <a:srgbClr val="006666"/>
                </a:solidFill>
              </a:rPr>
              <a:t>laid</a:t>
            </a:r>
            <a:r>
              <a:rPr lang="nl-BE" sz="1800" i="1" dirty="0">
                <a:solidFill>
                  <a:srgbClr val="006666"/>
                </a:solidFill>
              </a:rPr>
              <a:t> down in Reg. (EC) No 136/2004 are </a:t>
            </a:r>
            <a:r>
              <a:rPr lang="nl-BE" sz="1800" i="1" dirty="0" err="1">
                <a:solidFill>
                  <a:srgbClr val="006666"/>
                </a:solidFill>
              </a:rPr>
              <a:t>to</a:t>
            </a:r>
            <a:r>
              <a:rPr lang="nl-BE" sz="1800" i="1" dirty="0">
                <a:solidFill>
                  <a:srgbClr val="006666"/>
                </a:solidFill>
              </a:rPr>
              <a:t> </a:t>
            </a:r>
            <a:r>
              <a:rPr lang="nl-BE" sz="1800" i="1" dirty="0" err="1">
                <a:solidFill>
                  <a:srgbClr val="006666"/>
                </a:solidFill>
              </a:rPr>
              <a:t>be</a:t>
            </a:r>
            <a:r>
              <a:rPr lang="nl-BE" sz="1800" i="1" dirty="0">
                <a:solidFill>
                  <a:srgbClr val="006666"/>
                </a:solidFill>
              </a:rPr>
              <a:t> </a:t>
            </a:r>
            <a:r>
              <a:rPr lang="nl-BE" sz="1800" i="1" dirty="0" err="1">
                <a:solidFill>
                  <a:srgbClr val="006666"/>
                </a:solidFill>
              </a:rPr>
              <a:t>followed</a:t>
            </a:r>
            <a:endParaRPr lang="nl-BE" sz="1800" i="1" dirty="0">
              <a:solidFill>
                <a:srgbClr val="006666"/>
              </a:solidFill>
            </a:endParaRPr>
          </a:p>
          <a:p>
            <a:endParaRPr lang="nl-BE" sz="1800"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6" name="Picture 4"/>
          <p:cNvPicPr>
            <a:picLocks noChangeAspect="1"/>
          </p:cNvPicPr>
          <p:nvPr/>
        </p:nvPicPr>
        <p:blipFill>
          <a:blip r:embed="rId3"/>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4720275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149" y="1543942"/>
            <a:ext cx="8280920" cy="792163"/>
          </a:xfrm>
        </p:spPr>
        <p:txBody>
          <a:bodyPr/>
          <a:lstStyle/>
          <a:p>
            <a:pPr algn="ctr"/>
            <a:r>
              <a:rPr lang="nl-BE" sz="2400" i="1" dirty="0"/>
              <a:t>Food of </a:t>
            </a:r>
            <a:r>
              <a:rPr lang="nl-BE" sz="2400" i="1" dirty="0" err="1"/>
              <a:t>animal</a:t>
            </a:r>
            <a:r>
              <a:rPr lang="nl-BE" sz="2400" i="1" dirty="0"/>
              <a:t> </a:t>
            </a:r>
            <a:r>
              <a:rPr lang="nl-BE" sz="2400" i="1" dirty="0" err="1"/>
              <a:t>origin</a:t>
            </a:r>
            <a:br>
              <a:rPr lang="nl-BE" sz="2400" i="1" dirty="0"/>
            </a:br>
            <a:r>
              <a:rPr lang="nl-BE" sz="2400" i="1" dirty="0" err="1"/>
              <a:t>Obligations</a:t>
            </a:r>
            <a:r>
              <a:rPr lang="nl-BE" sz="2400" i="1" dirty="0"/>
              <a:t> of </a:t>
            </a:r>
            <a:r>
              <a:rPr lang="nl-BE" sz="2400" i="1" dirty="0" err="1"/>
              <a:t>importers</a:t>
            </a:r>
            <a:r>
              <a:rPr lang="nl-BE" sz="2400" i="1" dirty="0"/>
              <a:t> </a:t>
            </a:r>
            <a:r>
              <a:rPr lang="nl-BE" sz="2000" i="1" dirty="0"/>
              <a:t>(Art. 6 of Reg. (EC) No. 853/2004)</a:t>
            </a:r>
          </a:p>
        </p:txBody>
      </p:sp>
      <p:sp>
        <p:nvSpPr>
          <p:cNvPr id="3" name="Tijdelijke aanduiding voor inhoud 2"/>
          <p:cNvSpPr>
            <a:spLocks noGrp="1"/>
          </p:cNvSpPr>
          <p:nvPr>
            <p:ph idx="1"/>
          </p:nvPr>
        </p:nvSpPr>
        <p:spPr>
          <a:xfrm>
            <a:off x="349188" y="2636912"/>
            <a:ext cx="8229600" cy="4032448"/>
          </a:xfrm>
        </p:spPr>
        <p:txBody>
          <a:bodyPr/>
          <a:lstStyle/>
          <a:p>
            <a:r>
              <a:rPr lang="nl-BE" sz="1800" i="1" dirty="0" err="1">
                <a:solidFill>
                  <a:srgbClr val="006666"/>
                </a:solidFill>
              </a:rPr>
              <a:t>Products</a:t>
            </a:r>
            <a:r>
              <a:rPr lang="nl-BE" sz="1800" i="1" dirty="0">
                <a:solidFill>
                  <a:srgbClr val="006666"/>
                </a:solidFill>
              </a:rPr>
              <a:t> </a:t>
            </a:r>
            <a:r>
              <a:rPr lang="nl-BE" sz="1800" i="1" dirty="0" err="1">
                <a:solidFill>
                  <a:srgbClr val="006666"/>
                </a:solidFill>
              </a:rPr>
              <a:t>come</a:t>
            </a:r>
            <a:r>
              <a:rPr lang="nl-BE" sz="1800" i="1" dirty="0">
                <a:solidFill>
                  <a:srgbClr val="006666"/>
                </a:solidFill>
              </a:rPr>
              <a:t> </a:t>
            </a:r>
            <a:r>
              <a:rPr lang="nl-BE" sz="1800" i="1" dirty="0" err="1">
                <a:solidFill>
                  <a:srgbClr val="006666"/>
                </a:solidFill>
              </a:rPr>
              <a:t>from</a:t>
            </a:r>
            <a:r>
              <a:rPr lang="nl-BE" sz="1800" i="1" dirty="0">
                <a:solidFill>
                  <a:srgbClr val="006666"/>
                </a:solidFill>
              </a:rPr>
              <a:t> a </a:t>
            </a:r>
            <a:r>
              <a:rPr lang="nl-BE" sz="1800" i="1" dirty="0" err="1">
                <a:solidFill>
                  <a:srgbClr val="FF0000"/>
                </a:solidFill>
              </a:rPr>
              <a:t>third</a:t>
            </a:r>
            <a:r>
              <a:rPr lang="nl-BE" sz="1800" i="1" dirty="0">
                <a:solidFill>
                  <a:srgbClr val="FF0000"/>
                </a:solidFill>
              </a:rPr>
              <a:t> country </a:t>
            </a:r>
            <a:r>
              <a:rPr lang="nl-BE" sz="1800" i="1" dirty="0">
                <a:solidFill>
                  <a:srgbClr val="006666"/>
                </a:solidFill>
              </a:rPr>
              <a:t>or a part of a </a:t>
            </a:r>
            <a:r>
              <a:rPr lang="nl-BE" sz="1800" i="1" dirty="0" err="1">
                <a:solidFill>
                  <a:srgbClr val="006666"/>
                </a:solidFill>
              </a:rPr>
              <a:t>third</a:t>
            </a:r>
            <a:r>
              <a:rPr lang="nl-BE" sz="1800" i="1" dirty="0">
                <a:solidFill>
                  <a:srgbClr val="006666"/>
                </a:solidFill>
              </a:rPr>
              <a:t> country </a:t>
            </a:r>
            <a:r>
              <a:rPr lang="nl-BE" sz="1800" i="1" dirty="0" err="1">
                <a:solidFill>
                  <a:srgbClr val="006666"/>
                </a:solidFill>
              </a:rPr>
              <a:t>that</a:t>
            </a:r>
            <a:r>
              <a:rPr lang="nl-BE" sz="1800" i="1" dirty="0">
                <a:solidFill>
                  <a:srgbClr val="006666"/>
                </a:solidFill>
              </a:rPr>
              <a:t> </a:t>
            </a:r>
            <a:r>
              <a:rPr lang="nl-BE" sz="1800" i="1" dirty="0" err="1">
                <a:solidFill>
                  <a:srgbClr val="006666"/>
                </a:solidFill>
              </a:rPr>
              <a:t>appears</a:t>
            </a:r>
            <a:r>
              <a:rPr lang="nl-BE" sz="1800" i="1" dirty="0">
                <a:solidFill>
                  <a:srgbClr val="006666"/>
                </a:solidFill>
              </a:rPr>
              <a:t> on </a:t>
            </a:r>
            <a:r>
              <a:rPr lang="nl-BE" sz="1800" i="1" dirty="0" err="1">
                <a:solidFill>
                  <a:srgbClr val="006666"/>
                </a:solidFill>
              </a:rPr>
              <a:t>an</a:t>
            </a:r>
            <a:r>
              <a:rPr lang="nl-BE" sz="1800" i="1" dirty="0">
                <a:solidFill>
                  <a:srgbClr val="006666"/>
                </a:solidFill>
              </a:rPr>
              <a:t> </a:t>
            </a:r>
            <a:r>
              <a:rPr lang="nl-BE" sz="1800" i="1" dirty="0">
                <a:solidFill>
                  <a:srgbClr val="FF0000"/>
                </a:solidFill>
              </a:rPr>
              <a:t>EU list</a:t>
            </a:r>
            <a:r>
              <a:rPr lang="nl-BE" sz="1800" i="1" dirty="0">
                <a:solidFill>
                  <a:srgbClr val="006666"/>
                </a:solidFill>
              </a:rPr>
              <a:t>;</a:t>
            </a:r>
          </a:p>
          <a:p>
            <a:r>
              <a:rPr lang="nl-BE" sz="1800" i="1" dirty="0" err="1">
                <a:solidFill>
                  <a:srgbClr val="006666"/>
                </a:solidFill>
              </a:rPr>
              <a:t>Where</a:t>
            </a:r>
            <a:r>
              <a:rPr lang="nl-BE" sz="1800" i="1" dirty="0">
                <a:solidFill>
                  <a:srgbClr val="006666"/>
                </a:solidFill>
              </a:rPr>
              <a:t> </a:t>
            </a:r>
            <a:r>
              <a:rPr lang="nl-BE" sz="1800" i="1" dirty="0" err="1">
                <a:solidFill>
                  <a:srgbClr val="006666"/>
                </a:solidFill>
              </a:rPr>
              <a:t>applicable</a:t>
            </a:r>
            <a:r>
              <a:rPr lang="nl-BE" sz="1800" i="1" dirty="0">
                <a:solidFill>
                  <a:srgbClr val="006666"/>
                </a:solidFill>
              </a:rPr>
              <a:t>, </a:t>
            </a:r>
            <a:r>
              <a:rPr lang="nl-BE" sz="1800" i="1" dirty="0" err="1">
                <a:solidFill>
                  <a:srgbClr val="006666"/>
                </a:solidFill>
              </a:rPr>
              <a:t>come</a:t>
            </a:r>
            <a:r>
              <a:rPr lang="nl-BE" sz="1800" i="1" dirty="0">
                <a:solidFill>
                  <a:srgbClr val="006666"/>
                </a:solidFill>
              </a:rPr>
              <a:t> </a:t>
            </a:r>
            <a:r>
              <a:rPr lang="nl-BE" sz="1800" i="1" dirty="0" err="1">
                <a:solidFill>
                  <a:srgbClr val="006666"/>
                </a:solidFill>
              </a:rPr>
              <a:t>from</a:t>
            </a:r>
            <a:r>
              <a:rPr lang="nl-BE" sz="1800" i="1" dirty="0">
                <a:solidFill>
                  <a:srgbClr val="006666"/>
                </a:solidFill>
              </a:rPr>
              <a:t> </a:t>
            </a:r>
            <a:r>
              <a:rPr lang="nl-BE" sz="1800" i="1" dirty="0" err="1">
                <a:solidFill>
                  <a:srgbClr val="006666"/>
                </a:solidFill>
              </a:rPr>
              <a:t>an</a:t>
            </a:r>
            <a:r>
              <a:rPr lang="nl-BE" sz="1800" i="1" dirty="0">
                <a:solidFill>
                  <a:srgbClr val="006666"/>
                </a:solidFill>
              </a:rPr>
              <a:t> </a:t>
            </a:r>
            <a:r>
              <a:rPr lang="nl-BE" sz="1800" i="1" dirty="0">
                <a:solidFill>
                  <a:srgbClr val="FF0000"/>
                </a:solidFill>
              </a:rPr>
              <a:t>establishment</a:t>
            </a:r>
            <a:r>
              <a:rPr lang="nl-BE" sz="1800" i="1" dirty="0">
                <a:solidFill>
                  <a:srgbClr val="006666"/>
                </a:solidFill>
              </a:rPr>
              <a:t> </a:t>
            </a:r>
            <a:r>
              <a:rPr lang="nl-BE" sz="1800" i="1" dirty="0" err="1">
                <a:solidFill>
                  <a:srgbClr val="006666"/>
                </a:solidFill>
              </a:rPr>
              <a:t>that</a:t>
            </a:r>
            <a:r>
              <a:rPr lang="nl-BE" sz="1800" i="1" dirty="0">
                <a:solidFill>
                  <a:srgbClr val="006666"/>
                </a:solidFill>
              </a:rPr>
              <a:t> </a:t>
            </a:r>
            <a:r>
              <a:rPr lang="nl-BE" sz="1800" i="1" dirty="0" err="1">
                <a:solidFill>
                  <a:srgbClr val="006666"/>
                </a:solidFill>
              </a:rPr>
              <a:t>appears</a:t>
            </a:r>
            <a:r>
              <a:rPr lang="nl-BE" sz="1800" i="1" dirty="0">
                <a:solidFill>
                  <a:srgbClr val="006666"/>
                </a:solidFill>
              </a:rPr>
              <a:t> on </a:t>
            </a:r>
            <a:r>
              <a:rPr lang="nl-BE" sz="1800" i="1" dirty="0" err="1">
                <a:solidFill>
                  <a:srgbClr val="006666"/>
                </a:solidFill>
              </a:rPr>
              <a:t>an</a:t>
            </a:r>
            <a:r>
              <a:rPr lang="nl-BE" sz="1800" i="1" dirty="0">
                <a:solidFill>
                  <a:srgbClr val="006666"/>
                </a:solidFill>
              </a:rPr>
              <a:t> </a:t>
            </a:r>
            <a:r>
              <a:rPr lang="nl-BE" sz="1800" i="1" dirty="0">
                <a:solidFill>
                  <a:srgbClr val="FF0000"/>
                </a:solidFill>
              </a:rPr>
              <a:t>EU list</a:t>
            </a:r>
            <a:r>
              <a:rPr lang="nl-BE" sz="1800" i="1" dirty="0">
                <a:solidFill>
                  <a:srgbClr val="006666"/>
                </a:solidFill>
              </a:rPr>
              <a:t>;</a:t>
            </a:r>
          </a:p>
          <a:p>
            <a:r>
              <a:rPr lang="nl-BE" sz="1800" i="1" dirty="0" err="1">
                <a:solidFill>
                  <a:srgbClr val="006666"/>
                </a:solidFill>
              </a:rPr>
              <a:t>Where</a:t>
            </a:r>
            <a:r>
              <a:rPr lang="nl-BE" sz="1800" i="1" dirty="0">
                <a:solidFill>
                  <a:srgbClr val="006666"/>
                </a:solidFill>
              </a:rPr>
              <a:t> </a:t>
            </a:r>
            <a:r>
              <a:rPr lang="nl-BE" sz="1800" i="1" dirty="0" err="1">
                <a:solidFill>
                  <a:srgbClr val="006666"/>
                </a:solidFill>
              </a:rPr>
              <a:t>applicable</a:t>
            </a:r>
            <a:r>
              <a:rPr lang="nl-BE" sz="1800" i="1" dirty="0">
                <a:solidFill>
                  <a:srgbClr val="006666"/>
                </a:solidFill>
              </a:rPr>
              <a:t>, </a:t>
            </a:r>
            <a:r>
              <a:rPr lang="nl-BE" sz="1800" i="1" dirty="0" err="1">
                <a:solidFill>
                  <a:srgbClr val="006666"/>
                </a:solidFill>
              </a:rPr>
              <a:t>carry</a:t>
            </a:r>
            <a:r>
              <a:rPr lang="nl-BE" sz="1800" i="1" dirty="0">
                <a:solidFill>
                  <a:srgbClr val="006666"/>
                </a:solidFill>
              </a:rPr>
              <a:t> a </a:t>
            </a:r>
            <a:r>
              <a:rPr lang="nl-BE" sz="1800" i="1" dirty="0">
                <a:solidFill>
                  <a:srgbClr val="FF0000"/>
                </a:solidFill>
              </a:rPr>
              <a:t>health or </a:t>
            </a:r>
            <a:r>
              <a:rPr lang="nl-BE" sz="1800" i="1" dirty="0" err="1">
                <a:solidFill>
                  <a:srgbClr val="FF0000"/>
                </a:solidFill>
              </a:rPr>
              <a:t>identification</a:t>
            </a:r>
            <a:r>
              <a:rPr lang="nl-BE" sz="1800" i="1" dirty="0">
                <a:solidFill>
                  <a:srgbClr val="FF0000"/>
                </a:solidFill>
              </a:rPr>
              <a:t> mark</a:t>
            </a:r>
            <a:r>
              <a:rPr lang="nl-BE" sz="1800" i="1" dirty="0">
                <a:solidFill>
                  <a:srgbClr val="006666"/>
                </a:solidFill>
              </a:rPr>
              <a:t>;</a:t>
            </a:r>
          </a:p>
          <a:p>
            <a:r>
              <a:rPr lang="nl-BE" sz="1800" i="1" dirty="0" err="1">
                <a:solidFill>
                  <a:srgbClr val="006666"/>
                </a:solidFill>
              </a:rPr>
              <a:t>Where</a:t>
            </a:r>
            <a:r>
              <a:rPr lang="nl-BE" sz="1800" i="1" dirty="0">
                <a:solidFill>
                  <a:srgbClr val="006666"/>
                </a:solidFill>
              </a:rPr>
              <a:t> </a:t>
            </a:r>
            <a:r>
              <a:rPr lang="nl-BE" sz="1800" i="1" dirty="0" err="1">
                <a:solidFill>
                  <a:srgbClr val="006666"/>
                </a:solidFill>
              </a:rPr>
              <a:t>applicable</a:t>
            </a:r>
            <a:r>
              <a:rPr lang="nl-BE" sz="1800" i="1" dirty="0">
                <a:solidFill>
                  <a:srgbClr val="006666"/>
                </a:solidFill>
              </a:rPr>
              <a:t>, are </a:t>
            </a:r>
            <a:r>
              <a:rPr lang="nl-BE" sz="1800" i="1" dirty="0" err="1">
                <a:solidFill>
                  <a:srgbClr val="006666"/>
                </a:solidFill>
              </a:rPr>
              <a:t>accompanied</a:t>
            </a:r>
            <a:r>
              <a:rPr lang="nl-BE" sz="1800" i="1" dirty="0">
                <a:solidFill>
                  <a:srgbClr val="006666"/>
                </a:solidFill>
              </a:rPr>
              <a:t> </a:t>
            </a:r>
            <a:r>
              <a:rPr lang="nl-BE" sz="1800" i="1" dirty="0" err="1">
                <a:solidFill>
                  <a:srgbClr val="006666"/>
                </a:solidFill>
              </a:rPr>
              <a:t>by</a:t>
            </a:r>
            <a:r>
              <a:rPr lang="nl-BE" sz="1800" i="1" dirty="0">
                <a:solidFill>
                  <a:srgbClr val="006666"/>
                </a:solidFill>
              </a:rPr>
              <a:t> a </a:t>
            </a:r>
            <a:r>
              <a:rPr lang="nl-BE" sz="1800" i="1" dirty="0" err="1">
                <a:solidFill>
                  <a:srgbClr val="FF0000"/>
                </a:solidFill>
              </a:rPr>
              <a:t>certificate</a:t>
            </a:r>
            <a:r>
              <a:rPr lang="nl-BE" sz="1800" i="1" dirty="0">
                <a:solidFill>
                  <a:srgbClr val="FF0000"/>
                </a:solidFill>
              </a:rPr>
              <a:t> </a:t>
            </a:r>
            <a:r>
              <a:rPr lang="nl-BE" sz="1800" i="1" dirty="0" err="1">
                <a:solidFill>
                  <a:srgbClr val="006666"/>
                </a:solidFill>
              </a:rPr>
              <a:t>issued</a:t>
            </a:r>
            <a:r>
              <a:rPr lang="nl-BE" sz="1800" i="1" dirty="0">
                <a:solidFill>
                  <a:srgbClr val="006666"/>
                </a:solidFill>
              </a:rPr>
              <a:t> </a:t>
            </a:r>
            <a:r>
              <a:rPr lang="nl-BE" sz="1800" i="1" dirty="0" err="1">
                <a:solidFill>
                  <a:srgbClr val="006666"/>
                </a:solidFill>
              </a:rPr>
              <a:t>by</a:t>
            </a:r>
            <a:r>
              <a:rPr lang="nl-BE" sz="1800" i="1" dirty="0">
                <a:solidFill>
                  <a:srgbClr val="006666"/>
                </a:solidFill>
              </a:rPr>
              <a:t> </a:t>
            </a:r>
            <a:r>
              <a:rPr lang="nl-BE" sz="1800" i="1" dirty="0" err="1">
                <a:solidFill>
                  <a:srgbClr val="006666"/>
                </a:solidFill>
              </a:rPr>
              <a:t>the</a:t>
            </a:r>
            <a:r>
              <a:rPr lang="nl-BE" sz="1800" i="1" dirty="0">
                <a:solidFill>
                  <a:srgbClr val="006666"/>
                </a:solidFill>
              </a:rPr>
              <a:t> </a:t>
            </a:r>
            <a:r>
              <a:rPr lang="nl-BE" sz="1800" i="1" dirty="0" err="1">
                <a:solidFill>
                  <a:srgbClr val="006666"/>
                </a:solidFill>
              </a:rPr>
              <a:t>representative</a:t>
            </a:r>
            <a:r>
              <a:rPr lang="nl-BE" sz="1800" i="1" dirty="0">
                <a:solidFill>
                  <a:srgbClr val="006666"/>
                </a:solidFill>
              </a:rPr>
              <a:t> of </a:t>
            </a:r>
            <a:r>
              <a:rPr lang="nl-BE" sz="1800" i="1" dirty="0" err="1">
                <a:solidFill>
                  <a:srgbClr val="006666"/>
                </a:solidFill>
              </a:rPr>
              <a:t>the</a:t>
            </a:r>
            <a:r>
              <a:rPr lang="nl-BE" sz="1800" i="1" dirty="0">
                <a:solidFill>
                  <a:srgbClr val="006666"/>
                </a:solidFill>
              </a:rPr>
              <a:t> competent </a:t>
            </a:r>
            <a:r>
              <a:rPr lang="nl-BE" sz="1800" i="1" dirty="0" err="1">
                <a:solidFill>
                  <a:srgbClr val="006666"/>
                </a:solidFill>
              </a:rPr>
              <a:t>authority</a:t>
            </a:r>
            <a:r>
              <a:rPr lang="nl-BE" sz="1800" i="1" dirty="0">
                <a:solidFill>
                  <a:srgbClr val="006666"/>
                </a:solidFill>
              </a:rPr>
              <a:t> of </a:t>
            </a:r>
            <a:r>
              <a:rPr lang="nl-BE" sz="1800" i="1" dirty="0" err="1">
                <a:solidFill>
                  <a:srgbClr val="006666"/>
                </a:solidFill>
              </a:rPr>
              <a:t>the</a:t>
            </a:r>
            <a:r>
              <a:rPr lang="nl-BE" sz="1800" i="1" dirty="0">
                <a:solidFill>
                  <a:srgbClr val="006666"/>
                </a:solidFill>
              </a:rPr>
              <a:t> </a:t>
            </a:r>
            <a:r>
              <a:rPr lang="nl-BE" sz="1800" i="1" dirty="0" err="1">
                <a:solidFill>
                  <a:srgbClr val="006666"/>
                </a:solidFill>
              </a:rPr>
              <a:t>third</a:t>
            </a:r>
            <a:r>
              <a:rPr lang="nl-BE" sz="1800" i="1" dirty="0">
                <a:solidFill>
                  <a:srgbClr val="006666"/>
                </a:solidFill>
              </a:rPr>
              <a:t> country;</a:t>
            </a:r>
          </a:p>
          <a:p>
            <a:r>
              <a:rPr lang="nl-BE" sz="1800" i="1" dirty="0">
                <a:solidFill>
                  <a:srgbClr val="006666"/>
                </a:solidFill>
              </a:rPr>
              <a:t>Are made </a:t>
            </a:r>
            <a:r>
              <a:rPr lang="nl-BE" sz="1800" i="1" dirty="0" err="1">
                <a:solidFill>
                  <a:srgbClr val="006666"/>
                </a:solidFill>
              </a:rPr>
              <a:t>available</a:t>
            </a:r>
            <a:r>
              <a:rPr lang="nl-BE" sz="1800" i="1" dirty="0">
                <a:solidFill>
                  <a:srgbClr val="006666"/>
                </a:solidFill>
              </a:rPr>
              <a:t> </a:t>
            </a:r>
            <a:r>
              <a:rPr lang="nl-BE" sz="1800" i="1" dirty="0" err="1">
                <a:solidFill>
                  <a:srgbClr val="006666"/>
                </a:solidFill>
              </a:rPr>
              <a:t>for</a:t>
            </a:r>
            <a:r>
              <a:rPr lang="nl-BE" sz="1800" i="1" dirty="0">
                <a:solidFill>
                  <a:srgbClr val="006666"/>
                </a:solidFill>
              </a:rPr>
              <a:t> control in </a:t>
            </a:r>
            <a:r>
              <a:rPr lang="nl-BE" sz="1800" i="1" dirty="0" err="1">
                <a:solidFill>
                  <a:srgbClr val="006666"/>
                </a:solidFill>
              </a:rPr>
              <a:t>an</a:t>
            </a:r>
            <a:r>
              <a:rPr lang="nl-BE" sz="1800" i="1" dirty="0">
                <a:solidFill>
                  <a:srgbClr val="006666"/>
                </a:solidFill>
              </a:rPr>
              <a:t> EU </a:t>
            </a:r>
            <a:r>
              <a:rPr lang="nl-BE" sz="1800" i="1" dirty="0" err="1">
                <a:solidFill>
                  <a:srgbClr val="006666"/>
                </a:solidFill>
              </a:rPr>
              <a:t>approved</a:t>
            </a:r>
            <a:r>
              <a:rPr lang="nl-BE" sz="1800" i="1" dirty="0">
                <a:solidFill>
                  <a:srgbClr val="006666"/>
                </a:solidFill>
              </a:rPr>
              <a:t> </a:t>
            </a:r>
            <a:r>
              <a:rPr lang="nl-BE" sz="1800" i="1" dirty="0">
                <a:solidFill>
                  <a:srgbClr val="FF0000"/>
                </a:solidFill>
              </a:rPr>
              <a:t>border </a:t>
            </a:r>
            <a:r>
              <a:rPr lang="nl-BE" sz="1800" i="1" dirty="0" err="1">
                <a:solidFill>
                  <a:srgbClr val="FF0000"/>
                </a:solidFill>
              </a:rPr>
              <a:t>inspection</a:t>
            </a:r>
            <a:r>
              <a:rPr lang="nl-BE" sz="1800" i="1" dirty="0">
                <a:solidFill>
                  <a:srgbClr val="FF0000"/>
                </a:solidFill>
              </a:rPr>
              <a:t> post</a:t>
            </a:r>
            <a:r>
              <a:rPr lang="nl-BE" sz="1800" i="1" dirty="0">
                <a:solidFill>
                  <a:srgbClr val="006666"/>
                </a:solidFill>
              </a:rPr>
              <a:t>;</a:t>
            </a:r>
          </a:p>
          <a:p>
            <a:r>
              <a:rPr lang="nl-BE" sz="1800" i="1" dirty="0" err="1">
                <a:solidFill>
                  <a:srgbClr val="006666"/>
                </a:solidFill>
              </a:rPr>
              <a:t>Comply</a:t>
            </a:r>
            <a:r>
              <a:rPr lang="nl-BE" sz="1800" i="1" dirty="0">
                <a:solidFill>
                  <a:srgbClr val="006666"/>
                </a:solidFill>
              </a:rPr>
              <a:t> </a:t>
            </a:r>
            <a:r>
              <a:rPr lang="nl-BE" sz="1800" i="1" dirty="0" err="1">
                <a:solidFill>
                  <a:srgbClr val="006666"/>
                </a:solidFill>
              </a:rPr>
              <a:t>with</a:t>
            </a:r>
            <a:r>
              <a:rPr lang="nl-BE" sz="1800" i="1" dirty="0">
                <a:solidFill>
                  <a:srgbClr val="006666"/>
                </a:solidFill>
              </a:rPr>
              <a:t> </a:t>
            </a:r>
            <a:r>
              <a:rPr lang="nl-BE" sz="1800" i="1" dirty="0" err="1">
                <a:solidFill>
                  <a:srgbClr val="006666"/>
                </a:solidFill>
              </a:rPr>
              <a:t>the</a:t>
            </a:r>
            <a:r>
              <a:rPr lang="nl-BE" sz="1800" i="1" dirty="0">
                <a:solidFill>
                  <a:srgbClr val="006666"/>
                </a:solidFill>
              </a:rPr>
              <a:t> </a:t>
            </a:r>
            <a:r>
              <a:rPr lang="nl-BE" sz="1800" i="1" dirty="0" err="1">
                <a:solidFill>
                  <a:srgbClr val="006666"/>
                </a:solidFill>
              </a:rPr>
              <a:t>animal</a:t>
            </a:r>
            <a:r>
              <a:rPr lang="nl-BE" sz="1800" i="1" dirty="0">
                <a:solidFill>
                  <a:srgbClr val="006666"/>
                </a:solidFill>
              </a:rPr>
              <a:t> </a:t>
            </a:r>
            <a:r>
              <a:rPr lang="nl-BE" sz="1800" i="1" dirty="0">
                <a:solidFill>
                  <a:srgbClr val="FF0000"/>
                </a:solidFill>
              </a:rPr>
              <a:t>health </a:t>
            </a:r>
            <a:r>
              <a:rPr lang="nl-BE" sz="1800" i="1" dirty="0" err="1">
                <a:solidFill>
                  <a:srgbClr val="FF0000"/>
                </a:solidFill>
              </a:rPr>
              <a:t>requirements</a:t>
            </a:r>
            <a:r>
              <a:rPr lang="nl-BE" sz="1800" i="1" dirty="0">
                <a:solidFill>
                  <a:srgbClr val="FF0000"/>
                </a:solidFill>
              </a:rPr>
              <a:t> </a:t>
            </a:r>
            <a:r>
              <a:rPr lang="nl-BE" sz="1800" i="1" dirty="0">
                <a:solidFill>
                  <a:srgbClr val="006666"/>
                </a:solidFill>
              </a:rPr>
              <a:t>of Dir. 2002/99/EC;</a:t>
            </a:r>
          </a:p>
          <a:p>
            <a:r>
              <a:rPr lang="nl-BE" sz="1800" i="1" dirty="0">
                <a:solidFill>
                  <a:srgbClr val="FF0000"/>
                </a:solidFill>
              </a:rPr>
              <a:t>Operations </a:t>
            </a:r>
            <a:r>
              <a:rPr lang="nl-BE" sz="1800" i="1" dirty="0" err="1">
                <a:solidFill>
                  <a:srgbClr val="FF0000"/>
                </a:solidFill>
              </a:rPr>
              <a:t>carried</a:t>
            </a:r>
            <a:r>
              <a:rPr lang="nl-BE" sz="1800" i="1" dirty="0">
                <a:solidFill>
                  <a:srgbClr val="FF0000"/>
                </a:solidFill>
              </a:rPr>
              <a:t> out </a:t>
            </a:r>
            <a:r>
              <a:rPr lang="nl-BE" sz="1800" i="1" dirty="0" err="1">
                <a:solidFill>
                  <a:srgbClr val="006666"/>
                </a:solidFill>
              </a:rPr>
              <a:t>under</a:t>
            </a:r>
            <a:r>
              <a:rPr lang="nl-BE" sz="1800" i="1" dirty="0">
                <a:solidFill>
                  <a:srgbClr val="006666"/>
                </a:solidFill>
              </a:rPr>
              <a:t> </a:t>
            </a:r>
            <a:r>
              <a:rPr lang="nl-BE" sz="1800" i="1" dirty="0" err="1">
                <a:solidFill>
                  <a:srgbClr val="006666"/>
                </a:solidFill>
              </a:rPr>
              <a:t>their</a:t>
            </a:r>
            <a:r>
              <a:rPr lang="nl-BE" sz="1800" i="1" dirty="0">
                <a:solidFill>
                  <a:srgbClr val="006666"/>
                </a:solidFill>
              </a:rPr>
              <a:t> control </a:t>
            </a:r>
            <a:r>
              <a:rPr lang="nl-BE" sz="1800" i="1" dirty="0" err="1">
                <a:solidFill>
                  <a:srgbClr val="006666"/>
                </a:solidFill>
              </a:rPr>
              <a:t>that</a:t>
            </a:r>
            <a:r>
              <a:rPr lang="nl-BE" sz="1800" i="1" dirty="0">
                <a:solidFill>
                  <a:srgbClr val="006666"/>
                </a:solidFill>
              </a:rPr>
              <a:t> take </a:t>
            </a:r>
            <a:r>
              <a:rPr lang="nl-BE" sz="1800" i="1" dirty="0" err="1">
                <a:solidFill>
                  <a:srgbClr val="006666"/>
                </a:solidFill>
              </a:rPr>
              <a:t>place</a:t>
            </a:r>
            <a:r>
              <a:rPr lang="nl-BE" sz="1800" i="1" dirty="0">
                <a:solidFill>
                  <a:srgbClr val="006666"/>
                </a:solidFill>
              </a:rPr>
              <a:t> </a:t>
            </a:r>
            <a:r>
              <a:rPr lang="nl-BE" sz="1800" i="1" dirty="0" err="1">
                <a:solidFill>
                  <a:srgbClr val="FF0000"/>
                </a:solidFill>
              </a:rPr>
              <a:t>after</a:t>
            </a:r>
            <a:r>
              <a:rPr lang="nl-BE" sz="1800" i="1" dirty="0">
                <a:solidFill>
                  <a:srgbClr val="FF0000"/>
                </a:solidFill>
              </a:rPr>
              <a:t> </a:t>
            </a:r>
            <a:r>
              <a:rPr lang="nl-BE" sz="1800" i="1" dirty="0" err="1">
                <a:solidFill>
                  <a:srgbClr val="FF0000"/>
                </a:solidFill>
              </a:rPr>
              <a:t>importation</a:t>
            </a:r>
            <a:r>
              <a:rPr lang="nl-BE" sz="1800" i="1" dirty="0">
                <a:solidFill>
                  <a:srgbClr val="FF0000"/>
                </a:solidFill>
              </a:rPr>
              <a:t> </a:t>
            </a:r>
            <a:r>
              <a:rPr lang="nl-BE" sz="1800" i="1" dirty="0">
                <a:solidFill>
                  <a:srgbClr val="006666"/>
                </a:solidFill>
              </a:rPr>
              <a:t>= in </a:t>
            </a:r>
            <a:r>
              <a:rPr lang="nl-BE" sz="1800" i="1" dirty="0" err="1">
                <a:solidFill>
                  <a:srgbClr val="006666"/>
                </a:solidFill>
              </a:rPr>
              <a:t>accordance</a:t>
            </a:r>
            <a:r>
              <a:rPr lang="nl-BE" sz="1800" i="1" dirty="0">
                <a:solidFill>
                  <a:srgbClr val="006666"/>
                </a:solidFill>
              </a:rPr>
              <a:t> </a:t>
            </a:r>
            <a:r>
              <a:rPr lang="nl-BE" sz="1800" i="1" dirty="0" err="1">
                <a:solidFill>
                  <a:srgbClr val="006666"/>
                </a:solidFill>
              </a:rPr>
              <a:t>with</a:t>
            </a:r>
            <a:r>
              <a:rPr lang="nl-BE" sz="1800" i="1" dirty="0">
                <a:solidFill>
                  <a:srgbClr val="006666"/>
                </a:solidFill>
              </a:rPr>
              <a:t> </a:t>
            </a:r>
            <a:r>
              <a:rPr lang="nl-BE" sz="1800" i="1" dirty="0" err="1">
                <a:solidFill>
                  <a:srgbClr val="006666"/>
                </a:solidFill>
              </a:rPr>
              <a:t>appropriate</a:t>
            </a:r>
            <a:r>
              <a:rPr lang="nl-BE" sz="1800" i="1" dirty="0">
                <a:solidFill>
                  <a:srgbClr val="006666"/>
                </a:solidFill>
              </a:rPr>
              <a:t> </a:t>
            </a:r>
            <a:r>
              <a:rPr lang="nl-BE" sz="1800" i="1" dirty="0" err="1">
                <a:solidFill>
                  <a:srgbClr val="006666"/>
                </a:solidFill>
              </a:rPr>
              <a:t>requirements</a:t>
            </a:r>
            <a:r>
              <a:rPr lang="nl-BE" sz="1800" i="1" dirty="0">
                <a:solidFill>
                  <a:srgbClr val="006666"/>
                </a:solidFill>
              </a:rPr>
              <a:t> of Reg. (EC) No. 853/2004.</a:t>
            </a:r>
          </a:p>
          <a:p>
            <a:endParaRPr lang="nl-BE" sz="1800"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6" name="Picture 4"/>
          <p:cNvPicPr>
            <a:picLocks noChangeAspect="1"/>
          </p:cNvPicPr>
          <p:nvPr/>
        </p:nvPicPr>
        <p:blipFill>
          <a:blip r:embed="rId3"/>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362924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851920" y="332656"/>
            <a:ext cx="50405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accent1">
                    <a:lumMod val="10000"/>
                  </a:schemeClr>
                </a:solidFill>
              </a:rPr>
              <a:t>Eur</a:t>
            </a:r>
            <a:r>
              <a:rPr lang="nl-BE" dirty="0">
                <a:solidFill>
                  <a:schemeClr val="accent1">
                    <a:lumMod val="10000"/>
                  </a:schemeClr>
                </a:solidFill>
              </a:rPr>
              <a:t>-Lex </a:t>
            </a:r>
            <a:r>
              <a:rPr lang="nl-BE" dirty="0" err="1">
                <a:solidFill>
                  <a:schemeClr val="accent1">
                    <a:lumMod val="10000"/>
                  </a:schemeClr>
                </a:solidFill>
              </a:rPr>
              <a:t>allows</a:t>
            </a:r>
            <a:r>
              <a:rPr lang="nl-BE" dirty="0">
                <a:solidFill>
                  <a:schemeClr val="accent1">
                    <a:lumMod val="10000"/>
                  </a:schemeClr>
                </a:solidFill>
              </a:rPr>
              <a:t> </a:t>
            </a:r>
            <a:r>
              <a:rPr lang="nl-BE" dirty="0" err="1">
                <a:solidFill>
                  <a:schemeClr val="accent1">
                    <a:lumMod val="10000"/>
                  </a:schemeClr>
                </a:solidFill>
              </a:rPr>
              <a:t>to</a:t>
            </a:r>
            <a:r>
              <a:rPr lang="nl-BE" dirty="0">
                <a:solidFill>
                  <a:schemeClr val="accent1">
                    <a:lumMod val="10000"/>
                  </a:schemeClr>
                </a:solidFill>
              </a:rPr>
              <a:t> consult </a:t>
            </a:r>
            <a:r>
              <a:rPr lang="nl-BE" dirty="0" err="1">
                <a:solidFill>
                  <a:schemeClr val="accent1">
                    <a:lumMod val="10000"/>
                  </a:schemeClr>
                </a:solidFill>
              </a:rPr>
              <a:t>and</a:t>
            </a:r>
            <a:r>
              <a:rPr lang="nl-BE" dirty="0">
                <a:solidFill>
                  <a:schemeClr val="accent1">
                    <a:lumMod val="10000"/>
                  </a:schemeClr>
                </a:solidFill>
              </a:rPr>
              <a:t> download full </a:t>
            </a:r>
            <a:r>
              <a:rPr lang="nl-BE" dirty="0" err="1">
                <a:solidFill>
                  <a:schemeClr val="accent1">
                    <a:lumMod val="10000"/>
                  </a:schemeClr>
                </a:solidFill>
              </a:rPr>
              <a:t>texts</a:t>
            </a:r>
            <a:r>
              <a:rPr lang="nl-BE" dirty="0">
                <a:solidFill>
                  <a:schemeClr val="accent1">
                    <a:lumMod val="10000"/>
                  </a:schemeClr>
                </a:solidFill>
              </a:rPr>
              <a:t> of EU </a:t>
            </a:r>
            <a:r>
              <a:rPr lang="nl-BE" dirty="0" err="1">
                <a:solidFill>
                  <a:schemeClr val="accent1">
                    <a:lumMod val="10000"/>
                  </a:schemeClr>
                </a:solidFill>
              </a:rPr>
              <a:t>laws</a:t>
            </a:r>
            <a:r>
              <a:rPr lang="nl-BE" dirty="0">
                <a:solidFill>
                  <a:schemeClr val="accent1">
                    <a:lumMod val="10000"/>
                  </a:schemeClr>
                </a:solidFill>
              </a:rPr>
              <a:t> (</a:t>
            </a:r>
            <a:r>
              <a:rPr lang="nl-BE" dirty="0" err="1">
                <a:solidFill>
                  <a:schemeClr val="accent1">
                    <a:lumMod val="10000"/>
                  </a:schemeClr>
                </a:solidFill>
              </a:rPr>
              <a:t>see</a:t>
            </a:r>
            <a:r>
              <a:rPr lang="nl-BE" dirty="0">
                <a:solidFill>
                  <a:schemeClr val="accent1">
                    <a:lumMod val="10000"/>
                  </a:schemeClr>
                </a:solidFill>
              </a:rPr>
              <a:t> </a:t>
            </a:r>
            <a:r>
              <a:rPr lang="nl-BE" dirty="0" err="1">
                <a:solidFill>
                  <a:schemeClr val="accent1">
                    <a:lumMod val="10000"/>
                  </a:schemeClr>
                </a:solidFill>
              </a:rPr>
              <a:t>further</a:t>
            </a:r>
            <a:r>
              <a:rPr lang="nl-BE" dirty="0">
                <a:solidFill>
                  <a:schemeClr val="accent1">
                    <a:lumMod val="10000"/>
                  </a:schemeClr>
                </a:solidFill>
              </a:rPr>
              <a:t> in Part 2) </a:t>
            </a:r>
          </a:p>
        </p:txBody>
      </p:sp>
      <p:cxnSp>
        <p:nvCxnSpPr>
          <p:cNvPr id="4" name="Rechte verbindingslijn met pijl 3"/>
          <p:cNvCxnSpPr/>
          <p:nvPr/>
        </p:nvCxnSpPr>
        <p:spPr>
          <a:xfrm flipH="1">
            <a:off x="899592" y="1247056"/>
            <a:ext cx="6408712" cy="2397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4617597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73654" y="188640"/>
            <a:ext cx="4358146" cy="6552728"/>
          </a:xfrm>
          <a:prstGeom prst="rect">
            <a:avLst/>
          </a:prstGeom>
        </p:spPr>
      </p:pic>
      <p:pic>
        <p:nvPicPr>
          <p:cNvPr id="5" name="Afbeelding 4"/>
          <p:cNvPicPr>
            <a:picLocks noChangeAspect="1"/>
          </p:cNvPicPr>
          <p:nvPr/>
        </p:nvPicPr>
        <p:blipFill>
          <a:blip r:embed="rId3"/>
          <a:stretch>
            <a:fillRect/>
          </a:stretch>
        </p:blipFill>
        <p:spPr>
          <a:xfrm>
            <a:off x="4656254" y="764704"/>
            <a:ext cx="4487746" cy="2991830"/>
          </a:xfrm>
          <a:prstGeom prst="rect">
            <a:avLst/>
          </a:prstGeom>
        </p:spPr>
      </p:pic>
      <p:sp>
        <p:nvSpPr>
          <p:cNvPr id="6" name="Rechthoek 5"/>
          <p:cNvSpPr/>
          <p:nvPr/>
        </p:nvSpPr>
        <p:spPr>
          <a:xfrm>
            <a:off x="4614127" y="4437112"/>
            <a:ext cx="4572000" cy="646331"/>
          </a:xfrm>
          <a:prstGeom prst="rect">
            <a:avLst/>
          </a:prstGeom>
        </p:spPr>
        <p:txBody>
          <a:bodyPr>
            <a:spAutoFit/>
          </a:bodyPr>
          <a:lstStyle/>
          <a:p>
            <a:r>
              <a:rPr lang="nl-BE" dirty="0">
                <a:hlinkClick r:id="rId4"/>
              </a:rPr>
              <a:t>http://eur-lex.europa.eu/legal-content/EN/TXT/?uri=celex:32016R0759</a:t>
            </a:r>
            <a:endParaRPr lang="nl-BE" dirty="0"/>
          </a:p>
        </p:txBody>
      </p:sp>
    </p:spTree>
    <p:extLst>
      <p:ext uri="{BB962C8B-B14F-4D97-AF65-F5344CB8AC3E}">
        <p14:creationId xmlns:p14="http://schemas.microsoft.com/office/powerpoint/2010/main" val="26490057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6370" y="90354"/>
            <a:ext cx="4843661" cy="6760403"/>
          </a:xfrm>
          <a:prstGeom prst="rect">
            <a:avLst/>
          </a:prstGeom>
        </p:spPr>
      </p:pic>
    </p:spTree>
    <p:extLst>
      <p:ext uri="{BB962C8B-B14F-4D97-AF65-F5344CB8AC3E}">
        <p14:creationId xmlns:p14="http://schemas.microsoft.com/office/powerpoint/2010/main" val="18174659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0"/>
            <a:ext cx="9144000" cy="6858000"/>
          </a:xfrm>
          <a:prstGeom prst="rect">
            <a:avLst/>
          </a:prstGeom>
        </p:spPr>
      </p:pic>
      <p:sp>
        <p:nvSpPr>
          <p:cNvPr id="3" name="Rechthoek 2"/>
          <p:cNvSpPr/>
          <p:nvPr/>
        </p:nvSpPr>
        <p:spPr>
          <a:xfrm>
            <a:off x="2339752" y="5085184"/>
            <a:ext cx="4572000" cy="923330"/>
          </a:xfrm>
          <a:prstGeom prst="rect">
            <a:avLst/>
          </a:prstGeom>
        </p:spPr>
        <p:txBody>
          <a:bodyPr>
            <a:spAutoFit/>
          </a:bodyPr>
          <a:lstStyle/>
          <a:p>
            <a:r>
              <a:rPr lang="nl-BE" dirty="0">
                <a:hlinkClick r:id="rId3"/>
              </a:rPr>
              <a:t>http://ec.europa.eu/food/animals/vet-border-control/index_en.htm</a:t>
            </a:r>
            <a:endParaRPr lang="nl-BE" dirty="0"/>
          </a:p>
          <a:p>
            <a:endParaRPr lang="nl-BE" dirty="0"/>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4374195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0"/>
            <a:ext cx="6554081" cy="6858000"/>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3462348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332656"/>
            <a:ext cx="5715000" cy="6029325"/>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2025601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8352393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err="1"/>
              <a:t>Imports</a:t>
            </a:r>
            <a:r>
              <a:rPr lang="nl-BE" dirty="0"/>
              <a:t> of </a:t>
            </a:r>
            <a:r>
              <a:rPr lang="nl-BE" dirty="0" err="1"/>
              <a:t>composite</a:t>
            </a:r>
            <a:r>
              <a:rPr lang="nl-BE" dirty="0"/>
              <a:t> </a:t>
            </a:r>
            <a:r>
              <a:rPr lang="nl-BE" dirty="0" err="1"/>
              <a:t>products</a:t>
            </a:r>
            <a:endParaRPr lang="nl-BE" dirty="0"/>
          </a:p>
        </p:txBody>
      </p:sp>
      <p:sp>
        <p:nvSpPr>
          <p:cNvPr id="3" name="Tijdelijke aanduiding voor inhoud 2"/>
          <p:cNvSpPr>
            <a:spLocks noGrp="1"/>
          </p:cNvSpPr>
          <p:nvPr>
            <p:ph idx="1"/>
          </p:nvPr>
        </p:nvSpPr>
        <p:spPr>
          <a:xfrm>
            <a:off x="467544" y="2941215"/>
            <a:ext cx="8229600" cy="3560763"/>
          </a:xfrm>
        </p:spPr>
        <p:txBody>
          <a:bodyPr/>
          <a:lstStyle/>
          <a:p>
            <a:pPr marL="0" indent="0">
              <a:buNone/>
            </a:pPr>
            <a:r>
              <a:rPr lang="nl-BE" sz="2800" dirty="0" err="1"/>
              <a:t>Composite</a:t>
            </a:r>
            <a:r>
              <a:rPr lang="nl-BE" sz="2800" dirty="0"/>
              <a:t> </a:t>
            </a:r>
            <a:r>
              <a:rPr lang="nl-BE" sz="2800" dirty="0" err="1"/>
              <a:t>products</a:t>
            </a:r>
            <a:r>
              <a:rPr lang="nl-BE" sz="2800" dirty="0"/>
              <a:t> =</a:t>
            </a:r>
          </a:p>
          <a:p>
            <a:pPr marL="0" indent="0">
              <a:buNone/>
            </a:pPr>
            <a:endParaRPr lang="nl-BE" sz="2800" dirty="0"/>
          </a:p>
          <a:p>
            <a:pPr marL="0" indent="0">
              <a:buNone/>
            </a:pPr>
            <a:r>
              <a:rPr lang="nl-BE" sz="2800" dirty="0" err="1"/>
              <a:t>Products</a:t>
            </a:r>
            <a:r>
              <a:rPr lang="nl-BE" sz="2800" dirty="0"/>
              <a:t> </a:t>
            </a:r>
            <a:r>
              <a:rPr lang="nl-BE" sz="2800" dirty="0" err="1"/>
              <a:t>containing</a:t>
            </a:r>
            <a:r>
              <a:rPr lang="nl-BE" sz="2800" dirty="0"/>
              <a:t> </a:t>
            </a:r>
            <a:r>
              <a:rPr lang="nl-BE" sz="2800" dirty="0" err="1"/>
              <a:t>both</a:t>
            </a:r>
            <a:r>
              <a:rPr lang="nl-BE" sz="2800" dirty="0"/>
              <a:t> </a:t>
            </a:r>
            <a:r>
              <a:rPr lang="nl-BE" sz="2800" dirty="0" err="1">
                <a:solidFill>
                  <a:srgbClr val="FF0000"/>
                </a:solidFill>
              </a:rPr>
              <a:t>products</a:t>
            </a:r>
            <a:r>
              <a:rPr lang="nl-BE" sz="2800" dirty="0">
                <a:solidFill>
                  <a:srgbClr val="FF0000"/>
                </a:solidFill>
              </a:rPr>
              <a:t> of plant </a:t>
            </a:r>
            <a:r>
              <a:rPr lang="nl-BE" sz="2800" dirty="0" err="1">
                <a:solidFill>
                  <a:srgbClr val="FF0000"/>
                </a:solidFill>
              </a:rPr>
              <a:t>origin</a:t>
            </a:r>
            <a:r>
              <a:rPr lang="nl-BE" sz="2800" dirty="0"/>
              <a:t> </a:t>
            </a:r>
            <a:r>
              <a:rPr lang="nl-BE" sz="2800" dirty="0" err="1"/>
              <a:t>and</a:t>
            </a:r>
            <a:r>
              <a:rPr lang="nl-BE" sz="2800" dirty="0"/>
              <a:t> </a:t>
            </a:r>
            <a:r>
              <a:rPr lang="nl-BE" sz="2800" dirty="0" err="1">
                <a:solidFill>
                  <a:srgbClr val="FF0000"/>
                </a:solidFill>
              </a:rPr>
              <a:t>processed</a:t>
            </a:r>
            <a:r>
              <a:rPr lang="nl-BE" sz="2800" dirty="0">
                <a:solidFill>
                  <a:srgbClr val="FF0000"/>
                </a:solidFill>
              </a:rPr>
              <a:t> </a:t>
            </a:r>
            <a:r>
              <a:rPr lang="nl-BE" sz="2800" dirty="0" err="1">
                <a:solidFill>
                  <a:srgbClr val="FF0000"/>
                </a:solidFill>
              </a:rPr>
              <a:t>products</a:t>
            </a:r>
            <a:r>
              <a:rPr lang="nl-BE" sz="2800" dirty="0">
                <a:solidFill>
                  <a:srgbClr val="FF0000"/>
                </a:solidFill>
              </a:rPr>
              <a:t> of </a:t>
            </a:r>
            <a:r>
              <a:rPr lang="nl-BE" sz="2800" dirty="0" err="1">
                <a:solidFill>
                  <a:srgbClr val="FF0000"/>
                </a:solidFill>
              </a:rPr>
              <a:t>animal</a:t>
            </a:r>
            <a:r>
              <a:rPr lang="nl-BE" sz="2800" dirty="0">
                <a:solidFill>
                  <a:srgbClr val="FF0000"/>
                </a:solidFill>
              </a:rPr>
              <a:t> </a:t>
            </a:r>
            <a:r>
              <a:rPr lang="nl-BE" sz="2800" dirty="0" err="1">
                <a:solidFill>
                  <a:srgbClr val="FF0000"/>
                </a:solidFill>
              </a:rPr>
              <a:t>origin</a:t>
            </a:r>
            <a:endParaRPr lang="nl-BE" sz="2800" dirty="0">
              <a:solidFill>
                <a:srgbClr val="FF0000"/>
              </a:solidFill>
            </a:endParaRPr>
          </a:p>
          <a:p>
            <a:pPr marL="0" indent="0">
              <a:buNone/>
            </a:pPr>
            <a:endParaRPr lang="nl-BE" sz="2800" dirty="0">
              <a:solidFill>
                <a:srgbClr val="FF0000"/>
              </a:solidFill>
            </a:endParaRPr>
          </a:p>
          <a:p>
            <a:pPr marL="0" indent="0">
              <a:buNone/>
            </a:pPr>
            <a:r>
              <a:rPr lang="nl-BE" sz="2400" dirty="0" err="1">
                <a:solidFill>
                  <a:srgbClr val="006666"/>
                </a:solidFill>
              </a:rPr>
              <a:t>Examples</a:t>
            </a:r>
            <a:r>
              <a:rPr lang="nl-BE" sz="2400" dirty="0">
                <a:solidFill>
                  <a:srgbClr val="006666"/>
                </a:solidFill>
              </a:rPr>
              <a:t>:	ice cream, pizza, ready-</a:t>
            </a:r>
            <a:r>
              <a:rPr lang="nl-BE" sz="2400" dirty="0" err="1">
                <a:solidFill>
                  <a:srgbClr val="006666"/>
                </a:solidFill>
              </a:rPr>
              <a:t>to</a:t>
            </a:r>
            <a:r>
              <a:rPr lang="nl-BE" sz="2400" dirty="0">
                <a:solidFill>
                  <a:srgbClr val="006666"/>
                </a:solidFill>
              </a:rPr>
              <a:t>-</a:t>
            </a:r>
            <a:r>
              <a:rPr lang="nl-BE" sz="2400" dirty="0" err="1">
                <a:solidFill>
                  <a:srgbClr val="006666"/>
                </a:solidFill>
              </a:rPr>
              <a:t>eat</a:t>
            </a:r>
            <a:r>
              <a:rPr lang="nl-BE" sz="2400" dirty="0">
                <a:solidFill>
                  <a:srgbClr val="006666"/>
                </a:solidFill>
              </a:rPr>
              <a:t> </a:t>
            </a:r>
            <a:r>
              <a:rPr lang="nl-BE" sz="2400" dirty="0" err="1">
                <a:solidFill>
                  <a:srgbClr val="006666"/>
                </a:solidFill>
              </a:rPr>
              <a:t>meals</a:t>
            </a:r>
            <a:r>
              <a:rPr lang="nl-BE" sz="2400" dirty="0">
                <a:solidFill>
                  <a:srgbClr val="006666"/>
                </a:solidFill>
              </a:rPr>
              <a:t>, 			</a:t>
            </a:r>
            <a:r>
              <a:rPr lang="nl-BE" sz="2400" dirty="0" err="1">
                <a:solidFill>
                  <a:srgbClr val="006666"/>
                </a:solidFill>
              </a:rPr>
              <a:t>mayonnaise</a:t>
            </a:r>
            <a:endParaRPr lang="nl-BE" sz="2400" dirty="0">
              <a:solidFill>
                <a:srgbClr val="006666"/>
              </a:solidFill>
            </a:endParaRPr>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6" name="Picture 4"/>
          <p:cNvPicPr>
            <a:picLocks noChangeAspect="1"/>
          </p:cNvPicPr>
          <p:nvPr/>
        </p:nvPicPr>
        <p:blipFill>
          <a:blip r:embed="rId3"/>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29556223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328285" y="633022"/>
            <a:ext cx="6487430" cy="5591955"/>
          </a:xfrm>
          <a:prstGeom prst="rect">
            <a:avLst/>
          </a:prstGeom>
        </p:spPr>
      </p:pic>
    </p:spTree>
    <p:extLst>
      <p:ext uri="{BB962C8B-B14F-4D97-AF65-F5344CB8AC3E}">
        <p14:creationId xmlns:p14="http://schemas.microsoft.com/office/powerpoint/2010/main" val="36799260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260648"/>
            <a:ext cx="6769100" cy="792163"/>
          </a:xfrm>
        </p:spPr>
        <p:txBody>
          <a:bodyPr/>
          <a:lstStyle/>
          <a:p>
            <a:pPr algn="ctr"/>
            <a:r>
              <a:rPr lang="nl-BE" sz="2800" dirty="0">
                <a:solidFill>
                  <a:srgbClr val="006666"/>
                </a:solidFill>
              </a:rPr>
              <a:t>       Food of </a:t>
            </a:r>
            <a:r>
              <a:rPr lang="nl-BE" sz="2800" dirty="0" err="1">
                <a:solidFill>
                  <a:srgbClr val="006666"/>
                </a:solidFill>
              </a:rPr>
              <a:t>animal</a:t>
            </a:r>
            <a:r>
              <a:rPr lang="nl-BE" sz="2800" dirty="0">
                <a:solidFill>
                  <a:srgbClr val="006666"/>
                </a:solidFill>
              </a:rPr>
              <a:t> </a:t>
            </a:r>
            <a:r>
              <a:rPr lang="nl-BE" sz="2800" dirty="0" err="1">
                <a:solidFill>
                  <a:srgbClr val="006666"/>
                </a:solidFill>
              </a:rPr>
              <a:t>origin</a:t>
            </a:r>
            <a:endParaRPr lang="nl-BE" sz="2800" dirty="0">
              <a:solidFill>
                <a:srgbClr val="006666"/>
              </a:solidFill>
            </a:endParaRP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sp>
        <p:nvSpPr>
          <p:cNvPr id="4" name="Rechthoek 3"/>
          <p:cNvSpPr/>
          <p:nvPr/>
        </p:nvSpPr>
        <p:spPr>
          <a:xfrm>
            <a:off x="647738" y="1130927"/>
            <a:ext cx="7848872" cy="5328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r>
              <a:rPr lang="nl-BE" u="sng" dirty="0">
                <a:solidFill>
                  <a:schemeClr val="tx1"/>
                </a:solidFill>
              </a:rPr>
              <a:t>Non-</a:t>
            </a:r>
            <a:r>
              <a:rPr lang="nl-BE" u="sng" dirty="0" err="1">
                <a:solidFill>
                  <a:schemeClr val="tx1"/>
                </a:solidFill>
              </a:rPr>
              <a:t>exhaustive</a:t>
            </a:r>
            <a:r>
              <a:rPr lang="nl-BE" u="sng" dirty="0">
                <a:solidFill>
                  <a:schemeClr val="tx1"/>
                </a:solidFill>
              </a:rPr>
              <a:t> list of </a:t>
            </a:r>
            <a:r>
              <a:rPr lang="nl-BE" u="sng" dirty="0">
                <a:solidFill>
                  <a:srgbClr val="0000FF"/>
                </a:solidFill>
              </a:rPr>
              <a:t>non-</a:t>
            </a:r>
            <a:r>
              <a:rPr lang="nl-BE" u="sng" dirty="0" err="1">
                <a:solidFill>
                  <a:srgbClr val="0000FF"/>
                </a:solidFill>
              </a:rPr>
              <a:t>processed</a:t>
            </a:r>
            <a:r>
              <a:rPr lang="nl-BE" u="sng" dirty="0">
                <a:solidFill>
                  <a:srgbClr val="0000FF"/>
                </a:solidFill>
              </a:rPr>
              <a:t> food of </a:t>
            </a:r>
            <a:r>
              <a:rPr lang="nl-BE" u="sng" dirty="0" err="1">
                <a:solidFill>
                  <a:srgbClr val="0000FF"/>
                </a:solidFill>
              </a:rPr>
              <a:t>animal</a:t>
            </a:r>
            <a:r>
              <a:rPr lang="nl-BE" u="sng" dirty="0">
                <a:solidFill>
                  <a:srgbClr val="0000FF"/>
                </a:solidFill>
              </a:rPr>
              <a:t> </a:t>
            </a:r>
            <a:r>
              <a:rPr lang="nl-BE" u="sng" dirty="0" err="1">
                <a:solidFill>
                  <a:srgbClr val="0000FF"/>
                </a:solidFill>
              </a:rPr>
              <a:t>origin</a:t>
            </a:r>
            <a:endParaRPr lang="nl-BE" u="sng" dirty="0">
              <a:solidFill>
                <a:srgbClr val="0000FF"/>
              </a:solidFill>
            </a:endParaRPr>
          </a:p>
          <a:p>
            <a:pPr algn="ctr"/>
            <a:endParaRPr lang="nl-BE" dirty="0">
              <a:solidFill>
                <a:schemeClr val="tx1"/>
              </a:solidFill>
            </a:endParaRPr>
          </a:p>
          <a:p>
            <a:pPr marL="285750" indent="-285750">
              <a:buFontTx/>
              <a:buChar char="-"/>
            </a:pPr>
            <a:r>
              <a:rPr lang="nl-BE" sz="1600" dirty="0" err="1">
                <a:solidFill>
                  <a:schemeClr val="tx1"/>
                </a:solidFill>
              </a:rPr>
              <a:t>Fresh</a:t>
            </a:r>
            <a:r>
              <a:rPr lang="nl-BE" sz="1600" dirty="0">
                <a:solidFill>
                  <a:schemeClr val="tx1"/>
                </a:solidFill>
              </a:rPr>
              <a:t> </a:t>
            </a:r>
            <a:r>
              <a:rPr lang="nl-BE" sz="1600" dirty="0" err="1">
                <a:solidFill>
                  <a:schemeClr val="tx1"/>
                </a:solidFill>
              </a:rPr>
              <a:t>meat</a:t>
            </a:r>
            <a:r>
              <a:rPr lang="nl-BE" sz="1600" dirty="0">
                <a:solidFill>
                  <a:schemeClr val="tx1"/>
                </a:solidFill>
              </a:rPr>
              <a:t> (</a:t>
            </a:r>
            <a:r>
              <a:rPr lang="nl-BE" sz="1600" dirty="0" err="1">
                <a:solidFill>
                  <a:schemeClr val="tx1"/>
                </a:solidFill>
              </a:rPr>
              <a:t>meat</a:t>
            </a:r>
            <a:r>
              <a:rPr lang="nl-BE" sz="1600" dirty="0">
                <a:solidFill>
                  <a:schemeClr val="tx1"/>
                </a:solidFill>
              </a:rPr>
              <a:t> of </a:t>
            </a:r>
            <a:r>
              <a:rPr lang="nl-BE" sz="1600" dirty="0" err="1">
                <a:solidFill>
                  <a:schemeClr val="tx1"/>
                </a:solidFill>
              </a:rPr>
              <a:t>domestic</a:t>
            </a:r>
            <a:r>
              <a:rPr lang="nl-BE" sz="1600" dirty="0">
                <a:solidFill>
                  <a:schemeClr val="tx1"/>
                </a:solidFill>
              </a:rPr>
              <a:t> </a:t>
            </a:r>
            <a:r>
              <a:rPr lang="nl-BE" sz="1600" dirty="0" err="1">
                <a:solidFill>
                  <a:schemeClr val="tx1"/>
                </a:solidFill>
              </a:rPr>
              <a:t>ungulates</a:t>
            </a:r>
            <a:r>
              <a:rPr lang="nl-BE" sz="1600" dirty="0">
                <a:solidFill>
                  <a:schemeClr val="tx1"/>
                </a:solidFill>
              </a:rPr>
              <a:t>, </a:t>
            </a:r>
            <a:r>
              <a:rPr lang="nl-BE" sz="1600" dirty="0" err="1">
                <a:solidFill>
                  <a:schemeClr val="tx1"/>
                </a:solidFill>
              </a:rPr>
              <a:t>poultry</a:t>
            </a:r>
            <a:r>
              <a:rPr lang="nl-BE" sz="1600" dirty="0">
                <a:solidFill>
                  <a:schemeClr val="tx1"/>
                </a:solidFill>
              </a:rPr>
              <a:t> </a:t>
            </a:r>
            <a:r>
              <a:rPr lang="nl-BE" sz="1600" dirty="0" err="1">
                <a:solidFill>
                  <a:schemeClr val="tx1"/>
                </a:solidFill>
              </a:rPr>
              <a:t>meat</a:t>
            </a:r>
            <a:r>
              <a:rPr lang="nl-BE" sz="1600" dirty="0">
                <a:solidFill>
                  <a:schemeClr val="tx1"/>
                </a:solidFill>
              </a:rPr>
              <a:t>, </a:t>
            </a:r>
            <a:r>
              <a:rPr lang="nl-BE" sz="1600" dirty="0" err="1">
                <a:solidFill>
                  <a:schemeClr val="tx1"/>
                </a:solidFill>
              </a:rPr>
              <a:t>meat</a:t>
            </a:r>
            <a:r>
              <a:rPr lang="nl-BE" sz="1600" dirty="0">
                <a:solidFill>
                  <a:schemeClr val="tx1"/>
                </a:solidFill>
              </a:rPr>
              <a:t> </a:t>
            </a:r>
            <a:r>
              <a:rPr lang="nl-BE" sz="1600" dirty="0" err="1">
                <a:solidFill>
                  <a:schemeClr val="tx1"/>
                </a:solidFill>
              </a:rPr>
              <a:t>from</a:t>
            </a:r>
            <a:r>
              <a:rPr lang="nl-BE" sz="1600" dirty="0">
                <a:solidFill>
                  <a:schemeClr val="tx1"/>
                </a:solidFill>
              </a:rPr>
              <a:t> </a:t>
            </a:r>
            <a:r>
              <a:rPr lang="nl-BE" sz="1600" dirty="0" err="1">
                <a:solidFill>
                  <a:schemeClr val="tx1"/>
                </a:solidFill>
              </a:rPr>
              <a:t>lagomorphs</a:t>
            </a:r>
            <a:r>
              <a:rPr lang="nl-BE" sz="1600" dirty="0">
                <a:solidFill>
                  <a:schemeClr val="tx1"/>
                </a:solidFill>
              </a:rPr>
              <a:t>, wild game </a:t>
            </a:r>
            <a:r>
              <a:rPr lang="nl-BE" sz="1600" dirty="0" err="1">
                <a:solidFill>
                  <a:schemeClr val="tx1"/>
                </a:solidFill>
              </a:rPr>
              <a:t>meat</a:t>
            </a:r>
            <a:r>
              <a:rPr lang="nl-BE" sz="1600" dirty="0">
                <a:solidFill>
                  <a:schemeClr val="tx1"/>
                </a:solidFill>
              </a:rPr>
              <a:t>, </a:t>
            </a:r>
            <a:r>
              <a:rPr lang="nl-BE" sz="1600" dirty="0" err="1">
                <a:solidFill>
                  <a:schemeClr val="tx1"/>
                </a:solidFill>
              </a:rPr>
              <a:t>farmed</a:t>
            </a:r>
            <a:r>
              <a:rPr lang="nl-BE" sz="1600" dirty="0">
                <a:solidFill>
                  <a:schemeClr val="tx1"/>
                </a:solidFill>
              </a:rPr>
              <a:t> game </a:t>
            </a:r>
            <a:r>
              <a:rPr lang="nl-BE" sz="1600" dirty="0" err="1">
                <a:solidFill>
                  <a:schemeClr val="tx1"/>
                </a:solidFill>
              </a:rPr>
              <a:t>meat</a:t>
            </a:r>
            <a:r>
              <a:rPr lang="nl-BE" sz="1600" dirty="0">
                <a:solidFill>
                  <a:schemeClr val="tx1"/>
                </a:solidFill>
              </a:rPr>
              <a:t> </a:t>
            </a:r>
            <a:r>
              <a:rPr lang="nl-BE" sz="1600" dirty="0" err="1">
                <a:solidFill>
                  <a:schemeClr val="tx1"/>
                </a:solidFill>
              </a:rPr>
              <a:t>and</a:t>
            </a:r>
            <a:r>
              <a:rPr lang="nl-BE" sz="1600" dirty="0">
                <a:solidFill>
                  <a:schemeClr val="tx1"/>
                </a:solidFill>
              </a:rPr>
              <a:t> </a:t>
            </a:r>
            <a:r>
              <a:rPr lang="nl-BE" sz="1600" dirty="0" err="1">
                <a:solidFill>
                  <a:schemeClr val="tx1"/>
                </a:solidFill>
              </a:rPr>
              <a:t>other</a:t>
            </a:r>
            <a:r>
              <a:rPr lang="nl-BE" sz="1600" dirty="0">
                <a:solidFill>
                  <a:schemeClr val="tx1"/>
                </a:solidFill>
              </a:rPr>
              <a:t> </a:t>
            </a:r>
            <a:r>
              <a:rPr lang="nl-BE" sz="1600" dirty="0" err="1">
                <a:solidFill>
                  <a:schemeClr val="tx1"/>
                </a:solidFill>
              </a:rPr>
              <a:t>meat</a:t>
            </a:r>
            <a:r>
              <a:rPr lang="nl-BE" sz="1600" dirty="0">
                <a:solidFill>
                  <a:schemeClr val="tx1"/>
                </a:solidFill>
              </a:rPr>
              <a:t>);</a:t>
            </a:r>
          </a:p>
          <a:p>
            <a:pPr marL="285750" indent="-285750">
              <a:buFontTx/>
              <a:buChar char="-"/>
            </a:pPr>
            <a:r>
              <a:rPr lang="nl-BE" sz="1600" dirty="0" err="1">
                <a:solidFill>
                  <a:schemeClr val="tx1"/>
                </a:solidFill>
              </a:rPr>
              <a:t>Minced</a:t>
            </a:r>
            <a:r>
              <a:rPr lang="nl-BE" sz="1600" dirty="0">
                <a:solidFill>
                  <a:schemeClr val="tx1"/>
                </a:solidFill>
              </a:rPr>
              <a:t> </a:t>
            </a:r>
            <a:r>
              <a:rPr lang="nl-BE" sz="1600" dirty="0" err="1">
                <a:solidFill>
                  <a:schemeClr val="tx1"/>
                </a:solidFill>
              </a:rPr>
              <a:t>meat</a:t>
            </a:r>
            <a:endParaRPr lang="nl-BE" sz="1600" dirty="0">
              <a:solidFill>
                <a:schemeClr val="tx1"/>
              </a:solidFill>
            </a:endParaRPr>
          </a:p>
          <a:p>
            <a:pPr marL="285750" indent="-285750">
              <a:buFontTx/>
              <a:buChar char="-"/>
            </a:pPr>
            <a:r>
              <a:rPr lang="nl-BE" sz="1600" dirty="0" err="1">
                <a:solidFill>
                  <a:schemeClr val="tx1"/>
                </a:solidFill>
              </a:rPr>
              <a:t>Meat</a:t>
            </a:r>
            <a:r>
              <a:rPr lang="nl-BE" sz="1600" dirty="0">
                <a:solidFill>
                  <a:schemeClr val="tx1"/>
                </a:solidFill>
              </a:rPr>
              <a:t> </a:t>
            </a:r>
            <a:r>
              <a:rPr lang="nl-BE" sz="1600" dirty="0" err="1">
                <a:solidFill>
                  <a:schemeClr val="tx1"/>
                </a:solidFill>
              </a:rPr>
              <a:t>preparations</a:t>
            </a:r>
            <a:endParaRPr lang="nl-BE" sz="1600" dirty="0">
              <a:solidFill>
                <a:schemeClr val="tx1"/>
              </a:solidFill>
            </a:endParaRPr>
          </a:p>
          <a:p>
            <a:pPr marL="285750" indent="-285750">
              <a:buFontTx/>
              <a:buChar char="-"/>
            </a:pPr>
            <a:r>
              <a:rPr lang="nl-BE" sz="1600" dirty="0" err="1">
                <a:solidFill>
                  <a:schemeClr val="tx1"/>
                </a:solidFill>
              </a:rPr>
              <a:t>Mechanically</a:t>
            </a:r>
            <a:r>
              <a:rPr lang="nl-BE" sz="1600" dirty="0">
                <a:solidFill>
                  <a:schemeClr val="tx1"/>
                </a:solidFill>
              </a:rPr>
              <a:t> </a:t>
            </a:r>
            <a:r>
              <a:rPr lang="nl-BE" sz="1600" dirty="0" err="1">
                <a:solidFill>
                  <a:schemeClr val="tx1"/>
                </a:solidFill>
              </a:rPr>
              <a:t>separated</a:t>
            </a:r>
            <a:r>
              <a:rPr lang="nl-BE" sz="1600" dirty="0">
                <a:solidFill>
                  <a:schemeClr val="tx1"/>
                </a:solidFill>
              </a:rPr>
              <a:t> </a:t>
            </a:r>
            <a:r>
              <a:rPr lang="nl-BE" sz="1600" dirty="0" err="1">
                <a:solidFill>
                  <a:schemeClr val="tx1"/>
                </a:solidFill>
              </a:rPr>
              <a:t>meat</a:t>
            </a:r>
            <a:endParaRPr lang="nl-BE" sz="1600" dirty="0">
              <a:solidFill>
                <a:schemeClr val="tx1"/>
              </a:solidFill>
            </a:endParaRPr>
          </a:p>
          <a:p>
            <a:pPr marL="285750" indent="-285750">
              <a:buFontTx/>
              <a:buChar char="-"/>
            </a:pPr>
            <a:r>
              <a:rPr lang="nl-BE" sz="1600" dirty="0">
                <a:solidFill>
                  <a:schemeClr val="tx1"/>
                </a:solidFill>
              </a:rPr>
              <a:t>Blood</a:t>
            </a:r>
          </a:p>
          <a:p>
            <a:pPr marL="285750" indent="-285750">
              <a:buFontTx/>
              <a:buChar char="-"/>
            </a:pPr>
            <a:r>
              <a:rPr lang="nl-BE" sz="1600" dirty="0">
                <a:solidFill>
                  <a:schemeClr val="tx1"/>
                </a:solidFill>
              </a:rPr>
              <a:t>Fish </a:t>
            </a:r>
            <a:r>
              <a:rPr lang="nl-BE" sz="1600" dirty="0" err="1">
                <a:solidFill>
                  <a:schemeClr val="tx1"/>
                </a:solidFill>
              </a:rPr>
              <a:t>and</a:t>
            </a:r>
            <a:r>
              <a:rPr lang="nl-BE" sz="1600" dirty="0">
                <a:solidFill>
                  <a:schemeClr val="tx1"/>
                </a:solidFill>
              </a:rPr>
              <a:t> </a:t>
            </a:r>
            <a:r>
              <a:rPr lang="nl-BE" sz="1600" dirty="0" err="1">
                <a:solidFill>
                  <a:schemeClr val="tx1"/>
                </a:solidFill>
              </a:rPr>
              <a:t>crustaceans</a:t>
            </a:r>
            <a:r>
              <a:rPr lang="nl-BE" sz="1600" dirty="0">
                <a:solidFill>
                  <a:schemeClr val="tx1"/>
                </a:solidFill>
              </a:rPr>
              <a:t> (incl. live </a:t>
            </a:r>
            <a:r>
              <a:rPr lang="nl-BE" sz="1600" dirty="0" err="1">
                <a:solidFill>
                  <a:schemeClr val="tx1"/>
                </a:solidFill>
              </a:rPr>
              <a:t>fish</a:t>
            </a:r>
            <a:r>
              <a:rPr lang="nl-BE" sz="1600" dirty="0">
                <a:solidFill>
                  <a:schemeClr val="tx1"/>
                </a:solidFill>
              </a:rPr>
              <a:t> </a:t>
            </a:r>
            <a:r>
              <a:rPr lang="nl-BE" sz="1600" dirty="0" err="1">
                <a:solidFill>
                  <a:schemeClr val="tx1"/>
                </a:solidFill>
              </a:rPr>
              <a:t>and</a:t>
            </a:r>
            <a:r>
              <a:rPr lang="nl-BE" sz="1600" dirty="0">
                <a:solidFill>
                  <a:schemeClr val="tx1"/>
                </a:solidFill>
              </a:rPr>
              <a:t> </a:t>
            </a:r>
            <a:r>
              <a:rPr lang="nl-BE" sz="1600" dirty="0" err="1">
                <a:solidFill>
                  <a:schemeClr val="tx1"/>
                </a:solidFill>
              </a:rPr>
              <a:t>crustaceans</a:t>
            </a:r>
            <a:r>
              <a:rPr lang="nl-BE" sz="1600" dirty="0">
                <a:solidFill>
                  <a:schemeClr val="tx1"/>
                </a:solidFill>
              </a:rPr>
              <a:t>)</a:t>
            </a:r>
          </a:p>
          <a:p>
            <a:pPr marL="285750" indent="-285750">
              <a:buFontTx/>
              <a:buChar char="-"/>
            </a:pPr>
            <a:r>
              <a:rPr lang="nl-BE" sz="1600" dirty="0">
                <a:solidFill>
                  <a:schemeClr val="tx1"/>
                </a:solidFill>
              </a:rPr>
              <a:t>Live </a:t>
            </a:r>
            <a:r>
              <a:rPr lang="nl-BE" sz="1600" dirty="0" err="1">
                <a:solidFill>
                  <a:schemeClr val="tx1"/>
                </a:solidFill>
              </a:rPr>
              <a:t>bivalve</a:t>
            </a:r>
            <a:r>
              <a:rPr lang="nl-BE" sz="1600" dirty="0">
                <a:solidFill>
                  <a:schemeClr val="tx1"/>
                </a:solidFill>
              </a:rPr>
              <a:t> </a:t>
            </a:r>
            <a:r>
              <a:rPr lang="nl-BE" sz="1600" dirty="0" err="1">
                <a:solidFill>
                  <a:schemeClr val="tx1"/>
                </a:solidFill>
              </a:rPr>
              <a:t>molluscs</a:t>
            </a:r>
            <a:r>
              <a:rPr lang="nl-BE" sz="1600" dirty="0">
                <a:solidFill>
                  <a:schemeClr val="tx1"/>
                </a:solidFill>
              </a:rPr>
              <a:t>, live </a:t>
            </a:r>
            <a:r>
              <a:rPr lang="nl-BE" sz="1600" dirty="0" err="1">
                <a:solidFill>
                  <a:schemeClr val="tx1"/>
                </a:solidFill>
              </a:rPr>
              <a:t>echinoderms</a:t>
            </a:r>
            <a:r>
              <a:rPr lang="nl-BE" sz="1600" dirty="0">
                <a:solidFill>
                  <a:schemeClr val="tx1"/>
                </a:solidFill>
              </a:rPr>
              <a:t>, live </a:t>
            </a:r>
            <a:r>
              <a:rPr lang="nl-BE" sz="1600" dirty="0" err="1">
                <a:solidFill>
                  <a:schemeClr val="tx1"/>
                </a:solidFill>
              </a:rPr>
              <a:t>tunicates</a:t>
            </a:r>
            <a:r>
              <a:rPr lang="nl-BE" sz="1600" dirty="0">
                <a:solidFill>
                  <a:schemeClr val="tx1"/>
                </a:solidFill>
              </a:rPr>
              <a:t> </a:t>
            </a:r>
            <a:r>
              <a:rPr lang="nl-BE" sz="1600" dirty="0" err="1">
                <a:solidFill>
                  <a:schemeClr val="tx1"/>
                </a:solidFill>
              </a:rPr>
              <a:t>and</a:t>
            </a:r>
            <a:r>
              <a:rPr lang="nl-BE" sz="1600" dirty="0">
                <a:solidFill>
                  <a:schemeClr val="tx1"/>
                </a:solidFill>
              </a:rPr>
              <a:t> live marine </a:t>
            </a:r>
            <a:r>
              <a:rPr lang="nl-BE" sz="1600" dirty="0" err="1">
                <a:solidFill>
                  <a:schemeClr val="tx1"/>
                </a:solidFill>
              </a:rPr>
              <a:t>gastropods</a:t>
            </a:r>
            <a:endParaRPr lang="nl-BE" sz="1600" dirty="0">
              <a:solidFill>
                <a:schemeClr val="tx1"/>
              </a:solidFill>
            </a:endParaRPr>
          </a:p>
          <a:p>
            <a:pPr marL="285750" indent="-285750">
              <a:buFontTx/>
              <a:buChar char="-"/>
            </a:pPr>
            <a:r>
              <a:rPr lang="nl-BE" sz="1600" dirty="0" err="1">
                <a:solidFill>
                  <a:schemeClr val="tx1"/>
                </a:solidFill>
              </a:rPr>
              <a:t>Raw</a:t>
            </a:r>
            <a:r>
              <a:rPr lang="nl-BE" sz="1600" dirty="0">
                <a:solidFill>
                  <a:schemeClr val="tx1"/>
                </a:solidFill>
              </a:rPr>
              <a:t> </a:t>
            </a:r>
            <a:r>
              <a:rPr lang="nl-BE" sz="1600" dirty="0" err="1">
                <a:solidFill>
                  <a:schemeClr val="tx1"/>
                </a:solidFill>
              </a:rPr>
              <a:t>milk</a:t>
            </a:r>
            <a:endParaRPr lang="nl-BE" sz="1600" dirty="0">
              <a:solidFill>
                <a:schemeClr val="tx1"/>
              </a:solidFill>
            </a:endParaRPr>
          </a:p>
          <a:p>
            <a:pPr marL="285750" indent="-285750">
              <a:buFontTx/>
              <a:buChar char="-"/>
            </a:pPr>
            <a:r>
              <a:rPr lang="nl-BE" sz="1600" dirty="0" err="1">
                <a:solidFill>
                  <a:schemeClr val="tx1"/>
                </a:solidFill>
              </a:rPr>
              <a:t>Eggs</a:t>
            </a:r>
            <a:endParaRPr lang="nl-BE" sz="1600" dirty="0">
              <a:solidFill>
                <a:schemeClr val="tx1"/>
              </a:solidFill>
            </a:endParaRPr>
          </a:p>
          <a:p>
            <a:pPr marL="285750" indent="-285750">
              <a:buFontTx/>
              <a:buChar char="-"/>
            </a:pPr>
            <a:r>
              <a:rPr lang="nl-BE" sz="1600" dirty="0" err="1">
                <a:solidFill>
                  <a:schemeClr val="tx1"/>
                </a:solidFill>
              </a:rPr>
              <a:t>Froggs</a:t>
            </a:r>
            <a:r>
              <a:rPr lang="nl-BE" sz="1600" dirty="0">
                <a:solidFill>
                  <a:schemeClr val="tx1"/>
                </a:solidFill>
              </a:rPr>
              <a:t>’ </a:t>
            </a:r>
            <a:r>
              <a:rPr lang="nl-BE" sz="1600" dirty="0" err="1">
                <a:solidFill>
                  <a:schemeClr val="tx1"/>
                </a:solidFill>
              </a:rPr>
              <a:t>legs</a:t>
            </a:r>
            <a:endParaRPr lang="nl-BE" sz="1600" dirty="0">
              <a:solidFill>
                <a:schemeClr val="tx1"/>
              </a:solidFill>
            </a:endParaRPr>
          </a:p>
          <a:p>
            <a:pPr marL="285750" indent="-285750">
              <a:buFontTx/>
              <a:buChar char="-"/>
            </a:pPr>
            <a:r>
              <a:rPr lang="nl-BE" sz="1600" dirty="0" err="1">
                <a:solidFill>
                  <a:schemeClr val="tx1"/>
                </a:solidFill>
              </a:rPr>
              <a:t>Snails</a:t>
            </a:r>
            <a:endParaRPr lang="nl-BE" sz="1600" dirty="0">
              <a:solidFill>
                <a:schemeClr val="tx1"/>
              </a:solidFill>
            </a:endParaRPr>
          </a:p>
          <a:p>
            <a:pPr marL="285750" indent="-285750">
              <a:buFontTx/>
              <a:buChar char="-"/>
            </a:pPr>
            <a:r>
              <a:rPr lang="nl-BE" sz="1600" dirty="0" err="1">
                <a:solidFill>
                  <a:schemeClr val="tx1"/>
                </a:solidFill>
              </a:rPr>
              <a:t>Honey</a:t>
            </a:r>
            <a:endParaRPr lang="nl-BE" sz="1600" dirty="0">
              <a:solidFill>
                <a:schemeClr val="tx1"/>
              </a:solidFill>
            </a:endParaRPr>
          </a:p>
          <a:p>
            <a:pPr marL="285750" indent="-285750">
              <a:buFontTx/>
              <a:buChar char="-"/>
            </a:pPr>
            <a:r>
              <a:rPr lang="nl-BE" sz="1600" dirty="0" err="1">
                <a:solidFill>
                  <a:schemeClr val="tx1"/>
                </a:solidFill>
              </a:rPr>
              <a:t>Other</a:t>
            </a:r>
            <a:endParaRPr lang="nl-BE" sz="1600" dirty="0">
              <a:solidFill>
                <a:schemeClr val="tx1"/>
              </a:solidFill>
            </a:endParaRPr>
          </a:p>
          <a:p>
            <a:r>
              <a:rPr lang="nl-BE" sz="1600" dirty="0">
                <a:solidFill>
                  <a:srgbClr val="FF0000"/>
                </a:solidFill>
              </a:rPr>
              <a:t>A non-</a:t>
            </a:r>
            <a:r>
              <a:rPr lang="nl-BE" sz="1600" dirty="0" err="1">
                <a:solidFill>
                  <a:srgbClr val="FF0000"/>
                </a:solidFill>
              </a:rPr>
              <a:t>processed</a:t>
            </a:r>
            <a:r>
              <a:rPr lang="nl-BE" sz="1600" dirty="0">
                <a:solidFill>
                  <a:srgbClr val="FF0000"/>
                </a:solidFill>
              </a:rPr>
              <a:t> food of </a:t>
            </a:r>
            <a:r>
              <a:rPr lang="nl-BE" sz="1600" dirty="0" err="1">
                <a:solidFill>
                  <a:srgbClr val="FF0000"/>
                </a:solidFill>
              </a:rPr>
              <a:t>animal</a:t>
            </a:r>
            <a:r>
              <a:rPr lang="nl-BE" sz="1600" dirty="0">
                <a:solidFill>
                  <a:srgbClr val="FF0000"/>
                </a:solidFill>
              </a:rPr>
              <a:t> </a:t>
            </a:r>
            <a:r>
              <a:rPr lang="nl-BE" sz="1600" dirty="0" err="1">
                <a:solidFill>
                  <a:srgbClr val="FF0000"/>
                </a:solidFill>
              </a:rPr>
              <a:t>origin</a:t>
            </a:r>
            <a:r>
              <a:rPr lang="nl-BE" sz="1600" dirty="0">
                <a:solidFill>
                  <a:srgbClr val="FF0000"/>
                </a:solidFill>
              </a:rPr>
              <a:t> </a:t>
            </a:r>
            <a:r>
              <a:rPr lang="nl-BE" sz="1600" dirty="0" err="1">
                <a:solidFill>
                  <a:srgbClr val="FF0000"/>
                </a:solidFill>
              </a:rPr>
              <a:t>associated</a:t>
            </a:r>
            <a:r>
              <a:rPr lang="nl-BE" sz="1600" dirty="0">
                <a:solidFill>
                  <a:srgbClr val="FF0000"/>
                </a:solidFill>
              </a:rPr>
              <a:t> </a:t>
            </a:r>
            <a:r>
              <a:rPr lang="nl-BE" sz="1600" dirty="0" err="1">
                <a:solidFill>
                  <a:srgbClr val="FF0000"/>
                </a:solidFill>
              </a:rPr>
              <a:t>with</a:t>
            </a:r>
            <a:r>
              <a:rPr lang="nl-BE" sz="1600" dirty="0">
                <a:solidFill>
                  <a:srgbClr val="FF0000"/>
                </a:solidFill>
              </a:rPr>
              <a:t> a product of plant </a:t>
            </a:r>
            <a:r>
              <a:rPr lang="nl-BE" sz="1600" dirty="0" err="1">
                <a:solidFill>
                  <a:srgbClr val="FF0000"/>
                </a:solidFill>
              </a:rPr>
              <a:t>origin</a:t>
            </a:r>
            <a:r>
              <a:rPr lang="nl-BE" sz="1600" dirty="0">
                <a:solidFill>
                  <a:srgbClr val="FF0000"/>
                </a:solidFill>
              </a:rPr>
              <a:t> </a:t>
            </a:r>
            <a:r>
              <a:rPr lang="nl-BE" sz="1600" dirty="0" err="1">
                <a:solidFill>
                  <a:srgbClr val="FF0000"/>
                </a:solidFill>
              </a:rPr>
              <a:t>remains</a:t>
            </a:r>
            <a:r>
              <a:rPr lang="nl-BE" sz="1600" dirty="0">
                <a:solidFill>
                  <a:srgbClr val="FF0000"/>
                </a:solidFill>
              </a:rPr>
              <a:t> a non-</a:t>
            </a:r>
            <a:r>
              <a:rPr lang="nl-BE" sz="1600" dirty="0" err="1">
                <a:solidFill>
                  <a:srgbClr val="FF0000"/>
                </a:solidFill>
              </a:rPr>
              <a:t>processed</a:t>
            </a:r>
            <a:r>
              <a:rPr lang="nl-BE" sz="1600" dirty="0">
                <a:solidFill>
                  <a:srgbClr val="FF0000"/>
                </a:solidFill>
              </a:rPr>
              <a:t> product of </a:t>
            </a:r>
            <a:r>
              <a:rPr lang="nl-BE" sz="1600" dirty="0" err="1">
                <a:solidFill>
                  <a:srgbClr val="FF0000"/>
                </a:solidFill>
              </a:rPr>
              <a:t>animal</a:t>
            </a:r>
            <a:r>
              <a:rPr lang="nl-BE" sz="1600" dirty="0">
                <a:solidFill>
                  <a:srgbClr val="FF0000"/>
                </a:solidFill>
              </a:rPr>
              <a:t> </a:t>
            </a:r>
            <a:r>
              <a:rPr lang="nl-BE" sz="1600" dirty="0" err="1">
                <a:solidFill>
                  <a:srgbClr val="FF0000"/>
                </a:solidFill>
              </a:rPr>
              <a:t>origin</a:t>
            </a:r>
            <a:r>
              <a:rPr lang="nl-BE" sz="1600" dirty="0">
                <a:solidFill>
                  <a:srgbClr val="FF0000"/>
                </a:solidFill>
              </a:rPr>
              <a:t> e.g.</a:t>
            </a:r>
          </a:p>
          <a:p>
            <a:pPr marL="285750" indent="-285750">
              <a:buFontTx/>
              <a:buChar char="-"/>
            </a:pPr>
            <a:r>
              <a:rPr lang="nl-BE" sz="1600" dirty="0" err="1">
                <a:solidFill>
                  <a:schemeClr val="tx1"/>
                </a:solidFill>
              </a:rPr>
              <a:t>skewer</a:t>
            </a:r>
            <a:r>
              <a:rPr lang="nl-BE" sz="1600" dirty="0">
                <a:solidFill>
                  <a:schemeClr val="tx1"/>
                </a:solidFill>
              </a:rPr>
              <a:t> </a:t>
            </a:r>
            <a:r>
              <a:rPr lang="nl-BE" sz="1600" dirty="0" err="1">
                <a:solidFill>
                  <a:schemeClr val="tx1"/>
                </a:solidFill>
              </a:rPr>
              <a:t>containing</a:t>
            </a:r>
            <a:r>
              <a:rPr lang="nl-BE" sz="1600" dirty="0">
                <a:solidFill>
                  <a:schemeClr val="tx1"/>
                </a:solidFill>
              </a:rPr>
              <a:t> </a:t>
            </a:r>
            <a:r>
              <a:rPr lang="nl-BE" sz="1600" dirty="0" err="1">
                <a:solidFill>
                  <a:schemeClr val="tx1"/>
                </a:solidFill>
              </a:rPr>
              <a:t>fresh</a:t>
            </a:r>
            <a:r>
              <a:rPr lang="nl-BE" sz="1600" dirty="0">
                <a:solidFill>
                  <a:schemeClr val="tx1"/>
                </a:solidFill>
              </a:rPr>
              <a:t> </a:t>
            </a:r>
            <a:r>
              <a:rPr lang="nl-BE" sz="1600" dirty="0" err="1">
                <a:solidFill>
                  <a:schemeClr val="tx1"/>
                </a:solidFill>
              </a:rPr>
              <a:t>meat</a:t>
            </a:r>
            <a:r>
              <a:rPr lang="nl-BE" sz="1600" dirty="0">
                <a:solidFill>
                  <a:schemeClr val="tx1"/>
                </a:solidFill>
              </a:rPr>
              <a:t> </a:t>
            </a:r>
            <a:r>
              <a:rPr lang="nl-BE" sz="1600" dirty="0" err="1">
                <a:solidFill>
                  <a:schemeClr val="tx1"/>
                </a:solidFill>
              </a:rPr>
              <a:t>and</a:t>
            </a:r>
            <a:r>
              <a:rPr lang="nl-BE" sz="1600" dirty="0">
                <a:solidFill>
                  <a:schemeClr val="tx1"/>
                </a:solidFill>
              </a:rPr>
              <a:t> </a:t>
            </a:r>
            <a:r>
              <a:rPr lang="nl-BE" sz="1600" dirty="0" err="1">
                <a:solidFill>
                  <a:schemeClr val="tx1"/>
                </a:solidFill>
              </a:rPr>
              <a:t>vegetables</a:t>
            </a:r>
            <a:endParaRPr lang="nl-BE" sz="1600" dirty="0">
              <a:solidFill>
                <a:schemeClr val="tx1"/>
              </a:solidFill>
            </a:endParaRPr>
          </a:p>
          <a:p>
            <a:pPr marL="285750" indent="-285750">
              <a:buFontTx/>
              <a:buChar char="-"/>
            </a:pPr>
            <a:r>
              <a:rPr lang="nl-BE" sz="1600" dirty="0" err="1">
                <a:solidFill>
                  <a:schemeClr val="tx1"/>
                </a:solidFill>
              </a:rPr>
              <a:t>Preparations</a:t>
            </a:r>
            <a:r>
              <a:rPr lang="nl-BE" sz="1600" dirty="0">
                <a:solidFill>
                  <a:schemeClr val="tx1"/>
                </a:solidFill>
              </a:rPr>
              <a:t> of </a:t>
            </a:r>
            <a:r>
              <a:rPr lang="nl-BE" sz="1600" dirty="0" err="1">
                <a:solidFill>
                  <a:schemeClr val="tx1"/>
                </a:solidFill>
              </a:rPr>
              <a:t>fresh</a:t>
            </a:r>
            <a:r>
              <a:rPr lang="nl-BE" sz="1600" dirty="0">
                <a:solidFill>
                  <a:schemeClr val="tx1"/>
                </a:solidFill>
              </a:rPr>
              <a:t> </a:t>
            </a:r>
            <a:r>
              <a:rPr lang="nl-BE" sz="1600" dirty="0" err="1">
                <a:solidFill>
                  <a:schemeClr val="tx1"/>
                </a:solidFill>
              </a:rPr>
              <a:t>fishery</a:t>
            </a:r>
            <a:r>
              <a:rPr lang="nl-BE" sz="1600" dirty="0">
                <a:solidFill>
                  <a:schemeClr val="tx1"/>
                </a:solidFill>
              </a:rPr>
              <a:t> </a:t>
            </a:r>
            <a:r>
              <a:rPr lang="nl-BE" sz="1600" dirty="0" err="1">
                <a:solidFill>
                  <a:schemeClr val="tx1"/>
                </a:solidFill>
              </a:rPr>
              <a:t>products</a:t>
            </a:r>
            <a:r>
              <a:rPr lang="nl-BE" sz="1600" dirty="0">
                <a:solidFill>
                  <a:schemeClr val="tx1"/>
                </a:solidFill>
              </a:rPr>
              <a:t> (e.g. </a:t>
            </a:r>
            <a:r>
              <a:rPr lang="nl-BE" sz="1600" dirty="0" err="1">
                <a:solidFill>
                  <a:schemeClr val="tx1"/>
                </a:solidFill>
              </a:rPr>
              <a:t>fish</a:t>
            </a:r>
            <a:r>
              <a:rPr lang="nl-BE" sz="1600" dirty="0">
                <a:solidFill>
                  <a:schemeClr val="tx1"/>
                </a:solidFill>
              </a:rPr>
              <a:t> </a:t>
            </a:r>
            <a:r>
              <a:rPr lang="nl-BE" sz="1600" dirty="0" err="1">
                <a:solidFill>
                  <a:schemeClr val="tx1"/>
                </a:solidFill>
              </a:rPr>
              <a:t>fillets</a:t>
            </a:r>
            <a:r>
              <a:rPr lang="nl-BE" sz="1600" dirty="0">
                <a:solidFill>
                  <a:schemeClr val="tx1"/>
                </a:solidFill>
              </a:rPr>
              <a:t>) </a:t>
            </a:r>
            <a:r>
              <a:rPr lang="nl-BE" sz="1600" dirty="0" err="1">
                <a:solidFill>
                  <a:schemeClr val="tx1"/>
                </a:solidFill>
              </a:rPr>
              <a:t>with</a:t>
            </a:r>
            <a:r>
              <a:rPr lang="nl-BE" sz="1600" dirty="0">
                <a:solidFill>
                  <a:schemeClr val="tx1"/>
                </a:solidFill>
              </a:rPr>
              <a:t> food of plant </a:t>
            </a:r>
            <a:r>
              <a:rPr lang="nl-BE" sz="1600" dirty="0" err="1">
                <a:solidFill>
                  <a:schemeClr val="tx1"/>
                </a:solidFill>
              </a:rPr>
              <a:t>origin</a:t>
            </a:r>
            <a:endParaRPr lang="nl-BE" sz="1600" dirty="0">
              <a:solidFill>
                <a:schemeClr val="tx1"/>
              </a:solidFill>
            </a:endParaRPr>
          </a:p>
          <a:p>
            <a:pPr marL="285750" indent="-285750">
              <a:buFontTx/>
              <a:buChar char="-"/>
            </a:pPr>
            <a:endParaRPr lang="nl-BE" sz="1600" dirty="0">
              <a:solidFill>
                <a:schemeClr val="tx1"/>
              </a:solidFill>
            </a:endParaRPr>
          </a:p>
          <a:p>
            <a:pPr marL="285750" indent="-285750">
              <a:buFontTx/>
              <a:buChar char="-"/>
            </a:pPr>
            <a:endParaRPr lang="nl-BE" sz="1600" dirty="0">
              <a:solidFill>
                <a:schemeClr val="tx1"/>
              </a:solidFill>
            </a:endParaRPr>
          </a:p>
          <a:p>
            <a:pPr marL="285750" indent="-285750">
              <a:buFontTx/>
              <a:buChar char="-"/>
            </a:pPr>
            <a:endParaRPr lang="nl-BE" sz="1600"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p:txBody>
      </p:sp>
      <p:pic>
        <p:nvPicPr>
          <p:cNvPr id="5" name="Picture 4"/>
          <p:cNvPicPr>
            <a:picLocks noChangeAspect="1"/>
          </p:cNvPicPr>
          <p:nvPr/>
        </p:nvPicPr>
        <p:blipFill>
          <a:blip r:embed="rId2"/>
          <a:stretch>
            <a:fillRect/>
          </a:stretch>
        </p:blipFill>
        <p:spPr>
          <a:xfrm>
            <a:off x="8028384" y="157185"/>
            <a:ext cx="862718" cy="805476"/>
          </a:xfrm>
          <a:prstGeom prst="rect">
            <a:avLst/>
          </a:prstGeom>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57185"/>
            <a:ext cx="2447652" cy="873355"/>
          </a:xfrm>
          <a:prstGeom prst="rect">
            <a:avLst/>
          </a:prstGeom>
        </p:spPr>
      </p:pic>
    </p:spTree>
    <p:extLst>
      <p:ext uri="{BB962C8B-B14F-4D97-AF65-F5344CB8AC3E}">
        <p14:creationId xmlns:p14="http://schemas.microsoft.com/office/powerpoint/2010/main" val="31432675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260648"/>
            <a:ext cx="6769100" cy="792163"/>
          </a:xfrm>
        </p:spPr>
        <p:txBody>
          <a:bodyPr/>
          <a:lstStyle/>
          <a:p>
            <a:pPr algn="ctr"/>
            <a:r>
              <a:rPr lang="nl-BE" sz="2800" dirty="0">
                <a:solidFill>
                  <a:srgbClr val="006666"/>
                </a:solidFill>
              </a:rPr>
              <a:t>      Food of </a:t>
            </a:r>
            <a:r>
              <a:rPr lang="nl-BE" sz="2800" dirty="0" err="1">
                <a:solidFill>
                  <a:srgbClr val="006666"/>
                </a:solidFill>
              </a:rPr>
              <a:t>animal</a:t>
            </a:r>
            <a:r>
              <a:rPr lang="nl-BE" sz="2800" dirty="0">
                <a:solidFill>
                  <a:srgbClr val="006666"/>
                </a:solidFill>
              </a:rPr>
              <a:t> </a:t>
            </a:r>
            <a:r>
              <a:rPr lang="nl-BE" sz="2800" dirty="0" err="1">
                <a:solidFill>
                  <a:srgbClr val="006666"/>
                </a:solidFill>
              </a:rPr>
              <a:t>origin</a:t>
            </a:r>
            <a:endParaRPr lang="nl-BE" sz="2800" dirty="0">
              <a:solidFill>
                <a:srgbClr val="006666"/>
              </a:solidFill>
            </a:endParaRP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sp>
        <p:nvSpPr>
          <p:cNvPr id="4" name="Rechthoek 3"/>
          <p:cNvSpPr/>
          <p:nvPr/>
        </p:nvSpPr>
        <p:spPr>
          <a:xfrm>
            <a:off x="611734" y="1070654"/>
            <a:ext cx="7920880" cy="5328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endParaRPr lang="nl-BE" u="sng" dirty="0">
              <a:solidFill>
                <a:schemeClr val="tx1"/>
              </a:solidFill>
            </a:endParaRPr>
          </a:p>
          <a:p>
            <a:pPr algn="ctr"/>
            <a:r>
              <a:rPr lang="nl-BE" u="sng" dirty="0">
                <a:solidFill>
                  <a:schemeClr val="tx1"/>
                </a:solidFill>
              </a:rPr>
              <a:t>Non-</a:t>
            </a:r>
            <a:r>
              <a:rPr lang="nl-BE" u="sng" dirty="0" err="1">
                <a:solidFill>
                  <a:schemeClr val="tx1"/>
                </a:solidFill>
              </a:rPr>
              <a:t>exhaustive</a:t>
            </a:r>
            <a:r>
              <a:rPr lang="nl-BE" u="sng" dirty="0">
                <a:solidFill>
                  <a:schemeClr val="tx1"/>
                </a:solidFill>
              </a:rPr>
              <a:t> list of </a:t>
            </a:r>
            <a:r>
              <a:rPr lang="nl-BE" u="sng" dirty="0" err="1">
                <a:solidFill>
                  <a:srgbClr val="0000FF"/>
                </a:solidFill>
              </a:rPr>
              <a:t>processed</a:t>
            </a:r>
            <a:r>
              <a:rPr lang="nl-BE" u="sng" dirty="0">
                <a:solidFill>
                  <a:srgbClr val="0000FF"/>
                </a:solidFill>
              </a:rPr>
              <a:t> food </a:t>
            </a:r>
            <a:r>
              <a:rPr lang="nl-BE" u="sng" dirty="0" err="1">
                <a:solidFill>
                  <a:srgbClr val="0000FF"/>
                </a:solidFill>
              </a:rPr>
              <a:t>products</a:t>
            </a:r>
            <a:r>
              <a:rPr lang="nl-BE" u="sng" dirty="0">
                <a:solidFill>
                  <a:srgbClr val="0000FF"/>
                </a:solidFill>
              </a:rPr>
              <a:t> of </a:t>
            </a:r>
            <a:r>
              <a:rPr lang="nl-BE" u="sng" dirty="0" err="1">
                <a:solidFill>
                  <a:srgbClr val="0000FF"/>
                </a:solidFill>
              </a:rPr>
              <a:t>animal</a:t>
            </a:r>
            <a:r>
              <a:rPr lang="nl-BE" u="sng" dirty="0">
                <a:solidFill>
                  <a:srgbClr val="0000FF"/>
                </a:solidFill>
              </a:rPr>
              <a:t> </a:t>
            </a:r>
            <a:r>
              <a:rPr lang="nl-BE" u="sng" dirty="0" err="1">
                <a:solidFill>
                  <a:srgbClr val="0000FF"/>
                </a:solidFill>
              </a:rPr>
              <a:t>origin</a:t>
            </a:r>
            <a:endParaRPr lang="nl-BE" u="sng" dirty="0">
              <a:solidFill>
                <a:srgbClr val="0000FF"/>
              </a:solidFill>
            </a:endParaRPr>
          </a:p>
          <a:p>
            <a:pPr algn="ctr"/>
            <a:endParaRPr lang="nl-BE" dirty="0">
              <a:solidFill>
                <a:schemeClr val="tx1"/>
              </a:solidFill>
            </a:endParaRPr>
          </a:p>
          <a:p>
            <a:r>
              <a:rPr lang="nl-BE" sz="1600" dirty="0" err="1">
                <a:solidFill>
                  <a:schemeClr val="tx1"/>
                </a:solidFill>
              </a:rPr>
              <a:t>Processed</a:t>
            </a:r>
            <a:r>
              <a:rPr lang="nl-BE" sz="1600" dirty="0">
                <a:solidFill>
                  <a:schemeClr val="tx1"/>
                </a:solidFill>
              </a:rPr>
              <a:t> </a:t>
            </a:r>
            <a:r>
              <a:rPr lang="nl-BE" sz="1600" dirty="0" err="1">
                <a:solidFill>
                  <a:schemeClr val="tx1"/>
                </a:solidFill>
              </a:rPr>
              <a:t>products</a:t>
            </a:r>
            <a:r>
              <a:rPr lang="nl-BE" sz="1600" dirty="0">
                <a:solidFill>
                  <a:schemeClr val="tx1"/>
                </a:solidFill>
              </a:rPr>
              <a:t> are </a:t>
            </a:r>
            <a:r>
              <a:rPr lang="nl-BE" sz="1600" dirty="0" err="1">
                <a:solidFill>
                  <a:schemeClr val="tx1"/>
                </a:solidFill>
              </a:rPr>
              <a:t>obtained</a:t>
            </a:r>
            <a:r>
              <a:rPr lang="nl-BE" sz="1600" dirty="0">
                <a:solidFill>
                  <a:schemeClr val="tx1"/>
                </a:solidFill>
              </a:rPr>
              <a:t> </a:t>
            </a:r>
            <a:r>
              <a:rPr lang="nl-BE" sz="1600" dirty="0" err="1">
                <a:solidFill>
                  <a:schemeClr val="tx1"/>
                </a:solidFill>
              </a:rPr>
              <a:t>by</a:t>
            </a:r>
            <a:r>
              <a:rPr lang="nl-BE" sz="1600" dirty="0">
                <a:solidFill>
                  <a:schemeClr val="tx1"/>
                </a:solidFill>
              </a:rPr>
              <a:t> </a:t>
            </a:r>
            <a:r>
              <a:rPr lang="nl-BE" sz="1600" dirty="0" err="1">
                <a:solidFill>
                  <a:schemeClr val="tx1"/>
                </a:solidFill>
              </a:rPr>
              <a:t>submitting</a:t>
            </a:r>
            <a:r>
              <a:rPr lang="nl-BE" sz="1600" dirty="0">
                <a:solidFill>
                  <a:schemeClr val="tx1"/>
                </a:solidFill>
              </a:rPr>
              <a:t> </a:t>
            </a:r>
            <a:r>
              <a:rPr lang="nl-BE" sz="1600" dirty="0" err="1">
                <a:solidFill>
                  <a:schemeClr val="tx1"/>
                </a:solidFill>
              </a:rPr>
              <a:t>raw</a:t>
            </a:r>
            <a:r>
              <a:rPr lang="nl-BE" sz="1600" dirty="0">
                <a:solidFill>
                  <a:schemeClr val="tx1"/>
                </a:solidFill>
              </a:rPr>
              <a:t> </a:t>
            </a:r>
            <a:r>
              <a:rPr lang="nl-BE" sz="1600" dirty="0" err="1">
                <a:solidFill>
                  <a:schemeClr val="tx1"/>
                </a:solidFill>
              </a:rPr>
              <a:t>material</a:t>
            </a:r>
            <a:r>
              <a:rPr lang="nl-BE" sz="1600" dirty="0">
                <a:solidFill>
                  <a:schemeClr val="tx1"/>
                </a:solidFill>
              </a:rPr>
              <a:t> of </a:t>
            </a:r>
            <a:r>
              <a:rPr lang="nl-BE" sz="1600" dirty="0" err="1">
                <a:solidFill>
                  <a:schemeClr val="tx1"/>
                </a:solidFill>
              </a:rPr>
              <a:t>animal</a:t>
            </a:r>
            <a:r>
              <a:rPr lang="nl-BE" sz="1600" dirty="0">
                <a:solidFill>
                  <a:schemeClr val="tx1"/>
                </a:solidFill>
              </a:rPr>
              <a:t> </a:t>
            </a:r>
            <a:r>
              <a:rPr lang="nl-BE" sz="1600" dirty="0" err="1">
                <a:solidFill>
                  <a:schemeClr val="tx1"/>
                </a:solidFill>
              </a:rPr>
              <a:t>origin</a:t>
            </a:r>
            <a:r>
              <a:rPr lang="nl-BE" sz="1600" dirty="0">
                <a:solidFill>
                  <a:schemeClr val="tx1"/>
                </a:solidFill>
              </a:rPr>
              <a:t> </a:t>
            </a:r>
            <a:r>
              <a:rPr lang="nl-BE" sz="1600" dirty="0" err="1">
                <a:solidFill>
                  <a:schemeClr val="tx1"/>
                </a:solidFill>
              </a:rPr>
              <a:t>to</a:t>
            </a:r>
            <a:r>
              <a:rPr lang="nl-BE" sz="1600" dirty="0">
                <a:solidFill>
                  <a:schemeClr val="tx1"/>
                </a:solidFill>
              </a:rPr>
              <a:t> a </a:t>
            </a:r>
            <a:r>
              <a:rPr lang="nl-BE" sz="1600" dirty="0" err="1">
                <a:solidFill>
                  <a:schemeClr val="tx1"/>
                </a:solidFill>
              </a:rPr>
              <a:t>process</a:t>
            </a:r>
            <a:r>
              <a:rPr lang="nl-BE" sz="1600" dirty="0">
                <a:solidFill>
                  <a:schemeClr val="tx1"/>
                </a:solidFill>
              </a:rPr>
              <a:t> </a:t>
            </a:r>
            <a:r>
              <a:rPr lang="nl-BE" sz="1600" dirty="0" err="1">
                <a:solidFill>
                  <a:schemeClr val="tx1"/>
                </a:solidFill>
              </a:rPr>
              <a:t>such</a:t>
            </a:r>
            <a:r>
              <a:rPr lang="nl-BE" sz="1600" dirty="0">
                <a:solidFill>
                  <a:schemeClr val="tx1"/>
                </a:solidFill>
              </a:rPr>
              <a:t> as </a:t>
            </a:r>
            <a:r>
              <a:rPr lang="nl-BE" sz="1600" dirty="0" err="1">
                <a:solidFill>
                  <a:schemeClr val="tx1"/>
                </a:solidFill>
              </a:rPr>
              <a:t>heating</a:t>
            </a:r>
            <a:r>
              <a:rPr lang="nl-BE" sz="1600" dirty="0">
                <a:solidFill>
                  <a:schemeClr val="tx1"/>
                </a:solidFill>
              </a:rPr>
              <a:t>, smoking, </a:t>
            </a:r>
            <a:r>
              <a:rPr lang="nl-BE" sz="1600" dirty="0" err="1">
                <a:solidFill>
                  <a:schemeClr val="tx1"/>
                </a:solidFill>
              </a:rPr>
              <a:t>curing</a:t>
            </a:r>
            <a:r>
              <a:rPr lang="nl-BE" sz="1600" dirty="0">
                <a:solidFill>
                  <a:schemeClr val="tx1"/>
                </a:solidFill>
              </a:rPr>
              <a:t>, </a:t>
            </a:r>
            <a:r>
              <a:rPr lang="nl-BE" sz="1600" dirty="0" err="1">
                <a:solidFill>
                  <a:schemeClr val="tx1"/>
                </a:solidFill>
              </a:rPr>
              <a:t>salting</a:t>
            </a:r>
            <a:r>
              <a:rPr lang="nl-BE" sz="1600" dirty="0">
                <a:solidFill>
                  <a:schemeClr val="tx1"/>
                </a:solidFill>
              </a:rPr>
              <a:t>, </a:t>
            </a:r>
            <a:r>
              <a:rPr lang="nl-BE" sz="1600" dirty="0" err="1">
                <a:solidFill>
                  <a:schemeClr val="tx1"/>
                </a:solidFill>
              </a:rPr>
              <a:t>maturing</a:t>
            </a:r>
            <a:r>
              <a:rPr lang="nl-BE" sz="1600" dirty="0">
                <a:solidFill>
                  <a:schemeClr val="tx1"/>
                </a:solidFill>
              </a:rPr>
              <a:t>, </a:t>
            </a:r>
            <a:r>
              <a:rPr lang="nl-BE" sz="1600" dirty="0" err="1">
                <a:solidFill>
                  <a:schemeClr val="tx1"/>
                </a:solidFill>
              </a:rPr>
              <a:t>drying</a:t>
            </a:r>
            <a:r>
              <a:rPr lang="nl-BE" sz="1600" dirty="0">
                <a:solidFill>
                  <a:schemeClr val="tx1"/>
                </a:solidFill>
              </a:rPr>
              <a:t>, </a:t>
            </a:r>
            <a:r>
              <a:rPr lang="nl-BE" sz="1600" dirty="0" err="1">
                <a:solidFill>
                  <a:schemeClr val="tx1"/>
                </a:solidFill>
              </a:rPr>
              <a:t>marinating</a:t>
            </a:r>
            <a:r>
              <a:rPr lang="nl-BE" sz="1600" dirty="0">
                <a:solidFill>
                  <a:schemeClr val="tx1"/>
                </a:solidFill>
              </a:rPr>
              <a:t>, etc.</a:t>
            </a:r>
          </a:p>
          <a:p>
            <a:endParaRPr lang="nl-BE" sz="1600" dirty="0">
              <a:solidFill>
                <a:schemeClr val="tx1"/>
              </a:solidFill>
            </a:endParaRPr>
          </a:p>
          <a:p>
            <a:r>
              <a:rPr lang="nl-BE" sz="1600" dirty="0">
                <a:solidFill>
                  <a:schemeClr val="tx1"/>
                </a:solidFill>
              </a:rPr>
              <a:t>- </a:t>
            </a:r>
            <a:r>
              <a:rPr lang="nl-BE" sz="1600" dirty="0" err="1">
                <a:solidFill>
                  <a:schemeClr val="tx1"/>
                </a:solidFill>
              </a:rPr>
              <a:t>Meat</a:t>
            </a:r>
            <a:r>
              <a:rPr lang="nl-BE" sz="1600" dirty="0">
                <a:solidFill>
                  <a:schemeClr val="tx1"/>
                </a:solidFill>
              </a:rPr>
              <a:t> </a:t>
            </a:r>
            <a:r>
              <a:rPr lang="nl-BE" sz="1600" dirty="0" err="1">
                <a:solidFill>
                  <a:schemeClr val="tx1"/>
                </a:solidFill>
              </a:rPr>
              <a:t>products</a:t>
            </a:r>
            <a:r>
              <a:rPr lang="nl-BE" sz="1600" dirty="0">
                <a:solidFill>
                  <a:schemeClr val="tx1"/>
                </a:solidFill>
              </a:rPr>
              <a:t> (ham, salami)		- Fish </a:t>
            </a:r>
            <a:r>
              <a:rPr lang="nl-BE" sz="1600" dirty="0" err="1">
                <a:solidFill>
                  <a:schemeClr val="tx1"/>
                </a:solidFill>
              </a:rPr>
              <a:t>products</a:t>
            </a:r>
            <a:r>
              <a:rPr lang="nl-BE" sz="1600" dirty="0">
                <a:solidFill>
                  <a:schemeClr val="tx1"/>
                </a:solidFill>
              </a:rPr>
              <a:t> (</a:t>
            </a:r>
            <a:r>
              <a:rPr lang="nl-BE" sz="1600" dirty="0" err="1">
                <a:solidFill>
                  <a:schemeClr val="tx1"/>
                </a:solidFill>
              </a:rPr>
              <a:t>smoked</a:t>
            </a:r>
            <a:r>
              <a:rPr lang="nl-BE" sz="1600" dirty="0">
                <a:solidFill>
                  <a:schemeClr val="tx1"/>
                </a:solidFill>
              </a:rPr>
              <a:t> </a:t>
            </a:r>
            <a:r>
              <a:rPr lang="nl-BE" sz="1600" dirty="0" err="1">
                <a:solidFill>
                  <a:schemeClr val="tx1"/>
                </a:solidFill>
              </a:rPr>
              <a:t>fish</a:t>
            </a:r>
            <a:r>
              <a:rPr lang="nl-BE" sz="1600" dirty="0">
                <a:solidFill>
                  <a:schemeClr val="tx1"/>
                </a:solidFill>
              </a:rPr>
              <a:t>, </a:t>
            </a:r>
            <a:r>
              <a:rPr lang="nl-BE" sz="1600" dirty="0" err="1">
                <a:solidFill>
                  <a:schemeClr val="tx1"/>
                </a:solidFill>
              </a:rPr>
              <a:t>marinated</a:t>
            </a:r>
            <a:r>
              <a:rPr lang="nl-BE" sz="1600" dirty="0">
                <a:solidFill>
                  <a:schemeClr val="tx1"/>
                </a:solidFill>
              </a:rPr>
              <a:t> </a:t>
            </a:r>
            <a:r>
              <a:rPr lang="nl-BE" sz="1600" dirty="0" err="1">
                <a:solidFill>
                  <a:schemeClr val="tx1"/>
                </a:solidFill>
              </a:rPr>
              <a:t>fish</a:t>
            </a:r>
            <a:r>
              <a:rPr lang="nl-BE" sz="1600" dirty="0">
                <a:solidFill>
                  <a:schemeClr val="tx1"/>
                </a:solidFill>
              </a:rPr>
              <a:t>)</a:t>
            </a:r>
          </a:p>
          <a:p>
            <a:r>
              <a:rPr lang="nl-BE" sz="1600" dirty="0">
                <a:solidFill>
                  <a:schemeClr val="tx1"/>
                </a:solidFill>
              </a:rPr>
              <a:t>- </a:t>
            </a:r>
            <a:r>
              <a:rPr lang="nl-BE" sz="1600" dirty="0" err="1">
                <a:solidFill>
                  <a:schemeClr val="tx1"/>
                </a:solidFill>
              </a:rPr>
              <a:t>Milk</a:t>
            </a:r>
            <a:r>
              <a:rPr lang="nl-BE" sz="1600" dirty="0">
                <a:solidFill>
                  <a:schemeClr val="tx1"/>
                </a:solidFill>
              </a:rPr>
              <a:t> </a:t>
            </a:r>
            <a:r>
              <a:rPr lang="nl-BE" sz="1600" dirty="0" err="1">
                <a:solidFill>
                  <a:schemeClr val="tx1"/>
                </a:solidFill>
              </a:rPr>
              <a:t>products</a:t>
            </a:r>
            <a:r>
              <a:rPr lang="nl-BE" sz="1600" dirty="0">
                <a:solidFill>
                  <a:schemeClr val="tx1"/>
                </a:solidFill>
              </a:rPr>
              <a:t> (heat </a:t>
            </a:r>
            <a:r>
              <a:rPr lang="nl-BE" sz="1600" dirty="0" err="1">
                <a:solidFill>
                  <a:schemeClr val="tx1"/>
                </a:solidFill>
              </a:rPr>
              <a:t>treated</a:t>
            </a:r>
            <a:r>
              <a:rPr lang="nl-BE" sz="1600" dirty="0">
                <a:solidFill>
                  <a:schemeClr val="tx1"/>
                </a:solidFill>
              </a:rPr>
              <a:t> </a:t>
            </a:r>
            <a:r>
              <a:rPr lang="nl-BE" sz="1600" dirty="0" err="1">
                <a:solidFill>
                  <a:schemeClr val="tx1"/>
                </a:solidFill>
              </a:rPr>
              <a:t>milk</a:t>
            </a:r>
            <a:r>
              <a:rPr lang="nl-BE" sz="1600" dirty="0">
                <a:solidFill>
                  <a:schemeClr val="tx1"/>
                </a:solidFill>
              </a:rPr>
              <a:t>, </a:t>
            </a:r>
            <a:r>
              <a:rPr lang="nl-BE" sz="1600" dirty="0" err="1">
                <a:solidFill>
                  <a:schemeClr val="tx1"/>
                </a:solidFill>
              </a:rPr>
              <a:t>cheese</a:t>
            </a:r>
            <a:r>
              <a:rPr lang="nl-BE" sz="1600" dirty="0">
                <a:solidFill>
                  <a:schemeClr val="tx1"/>
                </a:solidFill>
              </a:rPr>
              <a:t>, yoghurt)       - </a:t>
            </a:r>
            <a:r>
              <a:rPr lang="nl-BE" sz="1600" dirty="0" err="1">
                <a:solidFill>
                  <a:schemeClr val="tx1"/>
                </a:solidFill>
              </a:rPr>
              <a:t>Egg</a:t>
            </a:r>
            <a:r>
              <a:rPr lang="nl-BE" sz="1600" dirty="0">
                <a:solidFill>
                  <a:schemeClr val="tx1"/>
                </a:solidFill>
              </a:rPr>
              <a:t> </a:t>
            </a:r>
            <a:r>
              <a:rPr lang="nl-BE" sz="1600" dirty="0" err="1">
                <a:solidFill>
                  <a:schemeClr val="tx1"/>
                </a:solidFill>
              </a:rPr>
              <a:t>products</a:t>
            </a:r>
            <a:endParaRPr lang="nl-BE" sz="1600" dirty="0">
              <a:solidFill>
                <a:schemeClr val="tx1"/>
              </a:solidFill>
            </a:endParaRPr>
          </a:p>
          <a:p>
            <a:r>
              <a:rPr lang="nl-BE" sz="1600" dirty="0">
                <a:solidFill>
                  <a:schemeClr val="tx1"/>
                </a:solidFill>
              </a:rPr>
              <a:t>- </a:t>
            </a:r>
            <a:r>
              <a:rPr lang="nl-BE" sz="1600" dirty="0" err="1">
                <a:solidFill>
                  <a:schemeClr val="tx1"/>
                </a:solidFill>
              </a:rPr>
              <a:t>Rendered</a:t>
            </a:r>
            <a:r>
              <a:rPr lang="nl-BE" sz="1600" dirty="0">
                <a:solidFill>
                  <a:schemeClr val="tx1"/>
                </a:solidFill>
              </a:rPr>
              <a:t> </a:t>
            </a:r>
            <a:r>
              <a:rPr lang="nl-BE" sz="1600" dirty="0" err="1">
                <a:solidFill>
                  <a:schemeClr val="tx1"/>
                </a:solidFill>
              </a:rPr>
              <a:t>animal</a:t>
            </a:r>
            <a:r>
              <a:rPr lang="nl-BE" sz="1600" dirty="0">
                <a:solidFill>
                  <a:schemeClr val="tx1"/>
                </a:solidFill>
              </a:rPr>
              <a:t> fat		- </a:t>
            </a:r>
            <a:r>
              <a:rPr lang="nl-BE" sz="1600" dirty="0" err="1">
                <a:solidFill>
                  <a:schemeClr val="tx1"/>
                </a:solidFill>
              </a:rPr>
              <a:t>Greaves</a:t>
            </a:r>
            <a:endParaRPr lang="nl-BE" sz="1600" dirty="0">
              <a:solidFill>
                <a:schemeClr val="tx1"/>
              </a:solidFill>
            </a:endParaRPr>
          </a:p>
          <a:p>
            <a:r>
              <a:rPr lang="nl-BE" sz="1600" dirty="0">
                <a:solidFill>
                  <a:schemeClr val="tx1"/>
                </a:solidFill>
              </a:rPr>
              <a:t>- Gelatine				- </a:t>
            </a:r>
            <a:r>
              <a:rPr lang="nl-BE" sz="1600" dirty="0" err="1">
                <a:solidFill>
                  <a:schemeClr val="tx1"/>
                </a:solidFill>
              </a:rPr>
              <a:t>Collagen</a:t>
            </a:r>
            <a:endParaRPr lang="nl-BE" sz="1600" dirty="0">
              <a:solidFill>
                <a:schemeClr val="tx1"/>
              </a:solidFill>
            </a:endParaRPr>
          </a:p>
          <a:p>
            <a:r>
              <a:rPr lang="nl-BE" sz="1600" dirty="0">
                <a:solidFill>
                  <a:schemeClr val="tx1"/>
                </a:solidFill>
              </a:rPr>
              <a:t>- </a:t>
            </a:r>
            <a:r>
              <a:rPr lang="nl-BE" sz="1600" dirty="0" err="1">
                <a:solidFill>
                  <a:schemeClr val="tx1"/>
                </a:solidFill>
              </a:rPr>
              <a:t>Treated</a:t>
            </a:r>
            <a:r>
              <a:rPr lang="nl-BE" sz="1600" dirty="0">
                <a:solidFill>
                  <a:schemeClr val="tx1"/>
                </a:solidFill>
              </a:rPr>
              <a:t> </a:t>
            </a:r>
            <a:r>
              <a:rPr lang="nl-BE" sz="1600" dirty="0" err="1">
                <a:solidFill>
                  <a:schemeClr val="tx1"/>
                </a:solidFill>
              </a:rPr>
              <a:t>stomachs</a:t>
            </a:r>
            <a:r>
              <a:rPr lang="nl-BE" sz="1600" dirty="0">
                <a:solidFill>
                  <a:schemeClr val="tx1"/>
                </a:solidFill>
              </a:rPr>
              <a:t> </a:t>
            </a:r>
            <a:r>
              <a:rPr lang="nl-BE" sz="1600" dirty="0" err="1">
                <a:solidFill>
                  <a:schemeClr val="tx1"/>
                </a:solidFill>
              </a:rPr>
              <a:t>and</a:t>
            </a:r>
            <a:r>
              <a:rPr lang="nl-BE" sz="1600" dirty="0">
                <a:solidFill>
                  <a:schemeClr val="tx1"/>
                </a:solidFill>
              </a:rPr>
              <a:t> bladders etc.</a:t>
            </a:r>
          </a:p>
          <a:p>
            <a:endParaRPr lang="nl-BE" sz="1600" dirty="0">
              <a:solidFill>
                <a:schemeClr val="tx1"/>
              </a:solidFill>
            </a:endParaRPr>
          </a:p>
          <a:p>
            <a:r>
              <a:rPr lang="nl-BE" sz="1600" dirty="0" err="1">
                <a:solidFill>
                  <a:schemeClr val="tx1"/>
                </a:solidFill>
              </a:rPr>
              <a:t>Processed</a:t>
            </a:r>
            <a:r>
              <a:rPr lang="nl-BE" sz="1600" dirty="0">
                <a:solidFill>
                  <a:schemeClr val="tx1"/>
                </a:solidFill>
              </a:rPr>
              <a:t> </a:t>
            </a:r>
            <a:r>
              <a:rPr lang="nl-BE" sz="1600" dirty="0" err="1">
                <a:solidFill>
                  <a:schemeClr val="tx1"/>
                </a:solidFill>
              </a:rPr>
              <a:t>products</a:t>
            </a:r>
            <a:r>
              <a:rPr lang="nl-BE" sz="1600" dirty="0">
                <a:solidFill>
                  <a:schemeClr val="tx1"/>
                </a:solidFill>
              </a:rPr>
              <a:t> </a:t>
            </a:r>
            <a:r>
              <a:rPr lang="nl-BE" sz="1600" dirty="0" err="1">
                <a:solidFill>
                  <a:schemeClr val="tx1"/>
                </a:solidFill>
              </a:rPr>
              <a:t>also</a:t>
            </a:r>
            <a:r>
              <a:rPr lang="nl-BE" sz="1600" dirty="0">
                <a:solidFill>
                  <a:schemeClr val="tx1"/>
                </a:solidFill>
              </a:rPr>
              <a:t> </a:t>
            </a:r>
            <a:r>
              <a:rPr lang="nl-BE" sz="1600" dirty="0" err="1">
                <a:solidFill>
                  <a:schemeClr val="tx1"/>
                </a:solidFill>
              </a:rPr>
              <a:t>include</a:t>
            </a:r>
            <a:r>
              <a:rPr lang="nl-BE" sz="1600" dirty="0">
                <a:solidFill>
                  <a:schemeClr val="tx1"/>
                </a:solidFill>
              </a:rPr>
              <a:t>:</a:t>
            </a:r>
          </a:p>
          <a:p>
            <a:r>
              <a:rPr lang="nl-BE" sz="1600" dirty="0">
                <a:solidFill>
                  <a:schemeClr val="tx1"/>
                </a:solidFill>
              </a:rPr>
              <a:t>- </a:t>
            </a:r>
            <a:r>
              <a:rPr lang="nl-BE" sz="1600" dirty="0" err="1">
                <a:solidFill>
                  <a:schemeClr val="tx1"/>
                </a:solidFill>
              </a:rPr>
              <a:t>Combinations</a:t>
            </a:r>
            <a:r>
              <a:rPr lang="nl-BE" sz="1600" dirty="0">
                <a:solidFill>
                  <a:schemeClr val="tx1"/>
                </a:solidFill>
              </a:rPr>
              <a:t> of </a:t>
            </a:r>
            <a:r>
              <a:rPr lang="nl-BE" sz="1600" dirty="0" err="1">
                <a:solidFill>
                  <a:schemeClr val="tx1"/>
                </a:solidFill>
              </a:rPr>
              <a:t>processed</a:t>
            </a:r>
            <a:r>
              <a:rPr lang="nl-BE" sz="1600" dirty="0">
                <a:solidFill>
                  <a:schemeClr val="tx1"/>
                </a:solidFill>
              </a:rPr>
              <a:t> </a:t>
            </a:r>
            <a:r>
              <a:rPr lang="nl-BE" sz="1600" dirty="0" err="1">
                <a:solidFill>
                  <a:schemeClr val="tx1"/>
                </a:solidFill>
              </a:rPr>
              <a:t>products</a:t>
            </a:r>
            <a:r>
              <a:rPr lang="nl-BE" sz="1600" dirty="0">
                <a:solidFill>
                  <a:schemeClr val="tx1"/>
                </a:solidFill>
              </a:rPr>
              <a:t> e.g. </a:t>
            </a:r>
            <a:r>
              <a:rPr lang="nl-BE" sz="1600" dirty="0" err="1">
                <a:solidFill>
                  <a:schemeClr val="tx1"/>
                </a:solidFill>
              </a:rPr>
              <a:t>cheese</a:t>
            </a:r>
            <a:r>
              <a:rPr lang="nl-BE" sz="1600" dirty="0">
                <a:solidFill>
                  <a:schemeClr val="tx1"/>
                </a:solidFill>
              </a:rPr>
              <a:t> </a:t>
            </a:r>
            <a:r>
              <a:rPr lang="nl-BE" sz="1600" dirty="0" err="1">
                <a:solidFill>
                  <a:schemeClr val="tx1"/>
                </a:solidFill>
              </a:rPr>
              <a:t>with</a:t>
            </a:r>
            <a:r>
              <a:rPr lang="nl-BE" sz="1600" dirty="0">
                <a:solidFill>
                  <a:schemeClr val="tx1"/>
                </a:solidFill>
              </a:rPr>
              <a:t> ham</a:t>
            </a:r>
          </a:p>
          <a:p>
            <a:r>
              <a:rPr lang="nl-BE" sz="1600" dirty="0">
                <a:solidFill>
                  <a:schemeClr val="tx1"/>
                </a:solidFill>
              </a:rPr>
              <a:t>- </a:t>
            </a:r>
            <a:r>
              <a:rPr lang="nl-BE" sz="1600" dirty="0" err="1">
                <a:solidFill>
                  <a:schemeClr val="tx1"/>
                </a:solidFill>
              </a:rPr>
              <a:t>Products</a:t>
            </a:r>
            <a:r>
              <a:rPr lang="nl-BE" sz="1600" dirty="0">
                <a:solidFill>
                  <a:schemeClr val="tx1"/>
                </a:solidFill>
              </a:rPr>
              <a:t> </a:t>
            </a:r>
            <a:r>
              <a:rPr lang="nl-BE" sz="1600" dirty="0" err="1">
                <a:solidFill>
                  <a:schemeClr val="tx1"/>
                </a:solidFill>
              </a:rPr>
              <a:t>obtained</a:t>
            </a:r>
            <a:r>
              <a:rPr lang="nl-BE" sz="1600" dirty="0">
                <a:solidFill>
                  <a:schemeClr val="tx1"/>
                </a:solidFill>
              </a:rPr>
              <a:t> </a:t>
            </a:r>
            <a:r>
              <a:rPr lang="nl-BE" sz="1600" dirty="0" err="1">
                <a:solidFill>
                  <a:schemeClr val="tx1"/>
                </a:solidFill>
              </a:rPr>
              <a:t>after</a:t>
            </a:r>
            <a:r>
              <a:rPr lang="nl-BE" sz="1600" dirty="0">
                <a:solidFill>
                  <a:schemeClr val="tx1"/>
                </a:solidFill>
              </a:rPr>
              <a:t> </a:t>
            </a:r>
            <a:r>
              <a:rPr lang="nl-BE" sz="1600" dirty="0" err="1">
                <a:solidFill>
                  <a:schemeClr val="tx1"/>
                </a:solidFill>
              </a:rPr>
              <a:t>further</a:t>
            </a:r>
            <a:r>
              <a:rPr lang="nl-BE" sz="1600" dirty="0">
                <a:solidFill>
                  <a:schemeClr val="tx1"/>
                </a:solidFill>
              </a:rPr>
              <a:t> processing of </a:t>
            </a:r>
            <a:r>
              <a:rPr lang="nl-BE" sz="1600" dirty="0" err="1">
                <a:solidFill>
                  <a:schemeClr val="tx1"/>
                </a:solidFill>
              </a:rPr>
              <a:t>already</a:t>
            </a:r>
            <a:r>
              <a:rPr lang="nl-BE" sz="1600" dirty="0">
                <a:solidFill>
                  <a:schemeClr val="tx1"/>
                </a:solidFill>
              </a:rPr>
              <a:t> </a:t>
            </a:r>
            <a:r>
              <a:rPr lang="nl-BE" sz="1600" dirty="0" err="1">
                <a:solidFill>
                  <a:schemeClr val="tx1"/>
                </a:solidFill>
              </a:rPr>
              <a:t>processed</a:t>
            </a:r>
            <a:r>
              <a:rPr lang="nl-BE" sz="1600" dirty="0">
                <a:solidFill>
                  <a:schemeClr val="tx1"/>
                </a:solidFill>
              </a:rPr>
              <a:t> </a:t>
            </a:r>
            <a:r>
              <a:rPr lang="nl-BE" sz="1600" dirty="0" err="1">
                <a:solidFill>
                  <a:schemeClr val="tx1"/>
                </a:solidFill>
              </a:rPr>
              <a:t>products</a:t>
            </a:r>
            <a:endParaRPr lang="nl-BE" sz="1600" dirty="0">
              <a:solidFill>
                <a:schemeClr val="tx1"/>
              </a:solidFill>
            </a:endParaRPr>
          </a:p>
          <a:p>
            <a:endParaRPr lang="nl-BE" sz="1600" dirty="0">
              <a:solidFill>
                <a:schemeClr val="tx1"/>
              </a:solidFill>
            </a:endParaRPr>
          </a:p>
          <a:p>
            <a:r>
              <a:rPr lang="nl-BE" sz="1600" dirty="0" err="1">
                <a:solidFill>
                  <a:schemeClr val="tx1"/>
                </a:solidFill>
              </a:rPr>
              <a:t>Products</a:t>
            </a:r>
            <a:r>
              <a:rPr lang="nl-BE" sz="1600" dirty="0">
                <a:solidFill>
                  <a:schemeClr val="tx1"/>
                </a:solidFill>
              </a:rPr>
              <a:t> </a:t>
            </a:r>
            <a:r>
              <a:rPr lang="nl-BE" sz="1600" dirty="0" err="1">
                <a:solidFill>
                  <a:schemeClr val="tx1"/>
                </a:solidFill>
              </a:rPr>
              <a:t>to</a:t>
            </a:r>
            <a:r>
              <a:rPr lang="nl-BE" sz="1600" dirty="0">
                <a:solidFill>
                  <a:schemeClr val="tx1"/>
                </a:solidFill>
              </a:rPr>
              <a:t> </a:t>
            </a:r>
            <a:r>
              <a:rPr lang="nl-BE" sz="1600" dirty="0" err="1">
                <a:solidFill>
                  <a:schemeClr val="tx1"/>
                </a:solidFill>
              </a:rPr>
              <a:t>give</a:t>
            </a:r>
            <a:r>
              <a:rPr lang="nl-BE" sz="1600" dirty="0">
                <a:solidFill>
                  <a:schemeClr val="tx1"/>
                </a:solidFill>
              </a:rPr>
              <a:t> special </a:t>
            </a:r>
            <a:r>
              <a:rPr lang="nl-BE" sz="1600" dirty="0" err="1">
                <a:solidFill>
                  <a:schemeClr val="tx1"/>
                </a:solidFill>
              </a:rPr>
              <a:t>characteristics</a:t>
            </a:r>
            <a:r>
              <a:rPr lang="nl-BE" sz="1600" dirty="0">
                <a:solidFill>
                  <a:schemeClr val="tx1"/>
                </a:solidFill>
              </a:rPr>
              <a:t> </a:t>
            </a:r>
            <a:r>
              <a:rPr lang="nl-BE" sz="1600" dirty="0" err="1">
                <a:solidFill>
                  <a:schemeClr val="tx1"/>
                </a:solidFill>
              </a:rPr>
              <a:t>may</a:t>
            </a:r>
            <a:r>
              <a:rPr lang="nl-BE" sz="1600" dirty="0">
                <a:solidFill>
                  <a:schemeClr val="tx1"/>
                </a:solidFill>
              </a:rPr>
              <a:t> </a:t>
            </a:r>
            <a:r>
              <a:rPr lang="nl-BE" sz="1600" dirty="0" err="1">
                <a:solidFill>
                  <a:schemeClr val="tx1"/>
                </a:solidFill>
              </a:rPr>
              <a:t>be</a:t>
            </a:r>
            <a:r>
              <a:rPr lang="nl-BE" sz="1600" dirty="0">
                <a:solidFill>
                  <a:schemeClr val="tx1"/>
                </a:solidFill>
              </a:rPr>
              <a:t> </a:t>
            </a:r>
            <a:r>
              <a:rPr lang="nl-BE" sz="1600" dirty="0" err="1">
                <a:solidFill>
                  <a:schemeClr val="tx1"/>
                </a:solidFill>
              </a:rPr>
              <a:t>added</a:t>
            </a:r>
            <a:r>
              <a:rPr lang="nl-BE" sz="1600" dirty="0">
                <a:solidFill>
                  <a:schemeClr val="tx1"/>
                </a:solidFill>
              </a:rPr>
              <a:t> e.g.</a:t>
            </a:r>
          </a:p>
          <a:p>
            <a:r>
              <a:rPr lang="nl-BE" sz="1600" dirty="0">
                <a:solidFill>
                  <a:schemeClr val="tx1"/>
                </a:solidFill>
              </a:rPr>
              <a:t>- </a:t>
            </a:r>
            <a:r>
              <a:rPr lang="nl-BE" sz="1600" dirty="0" err="1">
                <a:solidFill>
                  <a:schemeClr val="tx1"/>
                </a:solidFill>
              </a:rPr>
              <a:t>Sausage</a:t>
            </a:r>
            <a:r>
              <a:rPr lang="nl-BE" sz="1600" dirty="0">
                <a:solidFill>
                  <a:schemeClr val="tx1"/>
                </a:solidFill>
              </a:rPr>
              <a:t> </a:t>
            </a:r>
            <a:r>
              <a:rPr lang="nl-BE" sz="1600" dirty="0" err="1">
                <a:solidFill>
                  <a:schemeClr val="tx1"/>
                </a:solidFill>
              </a:rPr>
              <a:t>with</a:t>
            </a:r>
            <a:r>
              <a:rPr lang="nl-BE" sz="1600" dirty="0">
                <a:solidFill>
                  <a:schemeClr val="tx1"/>
                </a:solidFill>
              </a:rPr>
              <a:t> </a:t>
            </a:r>
            <a:r>
              <a:rPr lang="nl-BE" sz="1600" dirty="0" err="1">
                <a:solidFill>
                  <a:schemeClr val="tx1"/>
                </a:solidFill>
              </a:rPr>
              <a:t>garlic</a:t>
            </a:r>
            <a:endParaRPr lang="nl-BE" sz="1600" dirty="0">
              <a:solidFill>
                <a:schemeClr val="tx1"/>
              </a:solidFill>
            </a:endParaRPr>
          </a:p>
          <a:p>
            <a:r>
              <a:rPr lang="nl-BE" sz="1600" dirty="0">
                <a:solidFill>
                  <a:schemeClr val="tx1"/>
                </a:solidFill>
              </a:rPr>
              <a:t>- Yoghurt </a:t>
            </a:r>
            <a:r>
              <a:rPr lang="nl-BE" sz="1600" dirty="0" err="1">
                <a:solidFill>
                  <a:schemeClr val="tx1"/>
                </a:solidFill>
              </a:rPr>
              <a:t>with</a:t>
            </a:r>
            <a:r>
              <a:rPr lang="nl-BE" sz="1600" dirty="0">
                <a:solidFill>
                  <a:schemeClr val="tx1"/>
                </a:solidFill>
              </a:rPr>
              <a:t> fruit</a:t>
            </a:r>
          </a:p>
          <a:p>
            <a:r>
              <a:rPr lang="nl-BE" sz="1600" dirty="0">
                <a:solidFill>
                  <a:schemeClr val="tx1"/>
                </a:solidFill>
              </a:rPr>
              <a:t>- </a:t>
            </a:r>
            <a:r>
              <a:rPr lang="nl-BE" sz="1600" dirty="0" err="1">
                <a:solidFill>
                  <a:schemeClr val="tx1"/>
                </a:solidFill>
              </a:rPr>
              <a:t>Cheese</a:t>
            </a:r>
            <a:r>
              <a:rPr lang="nl-BE" sz="1600" dirty="0">
                <a:solidFill>
                  <a:schemeClr val="tx1"/>
                </a:solidFill>
              </a:rPr>
              <a:t> </a:t>
            </a:r>
            <a:r>
              <a:rPr lang="nl-BE" sz="1600" dirty="0" err="1">
                <a:solidFill>
                  <a:schemeClr val="tx1"/>
                </a:solidFill>
              </a:rPr>
              <a:t>with</a:t>
            </a:r>
            <a:r>
              <a:rPr lang="nl-BE" sz="1600" dirty="0">
                <a:solidFill>
                  <a:schemeClr val="tx1"/>
                </a:solidFill>
              </a:rPr>
              <a:t> </a:t>
            </a:r>
            <a:r>
              <a:rPr lang="nl-BE" sz="1600" dirty="0" err="1">
                <a:solidFill>
                  <a:schemeClr val="tx1"/>
                </a:solidFill>
              </a:rPr>
              <a:t>herbs</a:t>
            </a:r>
            <a:endParaRPr lang="nl-BE" sz="1600" dirty="0">
              <a:solidFill>
                <a:schemeClr val="tx1"/>
              </a:solidFill>
            </a:endParaRPr>
          </a:p>
          <a:p>
            <a:r>
              <a:rPr lang="nl-BE" sz="1600" dirty="0">
                <a:solidFill>
                  <a:schemeClr val="tx1"/>
                </a:solidFill>
              </a:rPr>
              <a:t>- Ice cream </a:t>
            </a:r>
            <a:r>
              <a:rPr lang="nl-BE" sz="1600" dirty="0" err="1">
                <a:solidFill>
                  <a:schemeClr val="tx1"/>
                </a:solidFill>
              </a:rPr>
              <a:t>with</a:t>
            </a:r>
            <a:r>
              <a:rPr lang="nl-BE" sz="1600" dirty="0">
                <a:solidFill>
                  <a:schemeClr val="tx1"/>
                </a:solidFill>
              </a:rPr>
              <a:t> chocolate</a:t>
            </a: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57185"/>
            <a:ext cx="2447652" cy="873355"/>
          </a:xfrm>
          <a:prstGeom prst="rect">
            <a:avLst/>
          </a:prstGeom>
        </p:spPr>
      </p:pic>
      <p:pic>
        <p:nvPicPr>
          <p:cNvPr id="6" name="Picture 4"/>
          <p:cNvPicPr>
            <a:picLocks noChangeAspect="1"/>
          </p:cNvPicPr>
          <p:nvPr/>
        </p:nvPicPr>
        <p:blipFill>
          <a:blip r:embed="rId3"/>
          <a:stretch>
            <a:fillRect/>
          </a:stretch>
        </p:blipFill>
        <p:spPr>
          <a:xfrm>
            <a:off x="8028384" y="157185"/>
            <a:ext cx="862718" cy="805476"/>
          </a:xfrm>
          <a:prstGeom prst="rect">
            <a:avLst/>
          </a:prstGeom>
        </p:spPr>
      </p:pic>
    </p:spTree>
    <p:extLst>
      <p:ext uri="{BB962C8B-B14F-4D97-AF65-F5344CB8AC3E}">
        <p14:creationId xmlns:p14="http://schemas.microsoft.com/office/powerpoint/2010/main" val="187623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4" name="Afbeelding 3"/>
          <p:cNvPicPr>
            <a:picLocks noChangeAspect="1"/>
          </p:cNvPicPr>
          <p:nvPr/>
        </p:nvPicPr>
        <p:blipFill>
          <a:blip r:embed="rId2"/>
          <a:stretch>
            <a:fillRect/>
          </a:stretch>
        </p:blipFill>
        <p:spPr>
          <a:xfrm>
            <a:off x="0" y="0"/>
            <a:ext cx="9144000" cy="6858000"/>
          </a:xfrm>
          <a:prstGeom prst="rect">
            <a:avLst/>
          </a:prstGeom>
        </p:spPr>
      </p:pic>
      <p:sp>
        <p:nvSpPr>
          <p:cNvPr id="5" name="Rechthoek 4"/>
          <p:cNvSpPr/>
          <p:nvPr/>
        </p:nvSpPr>
        <p:spPr>
          <a:xfrm>
            <a:off x="4103482" y="1700808"/>
            <a:ext cx="464498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accent1">
                    <a:lumMod val="10000"/>
                  </a:schemeClr>
                </a:solidFill>
              </a:rPr>
              <a:t>Illustration</a:t>
            </a:r>
            <a:r>
              <a:rPr lang="nl-BE" dirty="0">
                <a:solidFill>
                  <a:schemeClr val="accent1">
                    <a:lumMod val="10000"/>
                  </a:schemeClr>
                </a:solidFill>
              </a:rPr>
              <a:t>: </a:t>
            </a:r>
            <a:r>
              <a:rPr lang="nl-BE" dirty="0" err="1">
                <a:solidFill>
                  <a:schemeClr val="accent1">
                    <a:lumMod val="10000"/>
                  </a:schemeClr>
                </a:solidFill>
              </a:rPr>
              <a:t>some</a:t>
            </a:r>
            <a:r>
              <a:rPr lang="nl-BE" dirty="0">
                <a:solidFill>
                  <a:schemeClr val="accent1">
                    <a:lumMod val="10000"/>
                  </a:schemeClr>
                </a:solidFill>
              </a:rPr>
              <a:t> </a:t>
            </a:r>
            <a:r>
              <a:rPr lang="nl-BE" dirty="0" err="1">
                <a:solidFill>
                  <a:schemeClr val="accent1">
                    <a:lumMod val="10000"/>
                  </a:schemeClr>
                </a:solidFill>
              </a:rPr>
              <a:t>elements</a:t>
            </a:r>
            <a:r>
              <a:rPr lang="nl-BE" dirty="0">
                <a:solidFill>
                  <a:schemeClr val="accent1">
                    <a:lumMod val="10000"/>
                  </a:schemeClr>
                </a:solidFill>
              </a:rPr>
              <a:t> </a:t>
            </a:r>
            <a:r>
              <a:rPr lang="nl-BE" dirty="0" err="1">
                <a:solidFill>
                  <a:schemeClr val="accent1">
                    <a:lumMod val="10000"/>
                  </a:schemeClr>
                </a:solidFill>
              </a:rPr>
              <a:t>from</a:t>
            </a:r>
            <a:r>
              <a:rPr lang="nl-BE" dirty="0">
                <a:solidFill>
                  <a:schemeClr val="accent1">
                    <a:lumMod val="10000"/>
                  </a:schemeClr>
                </a:solidFill>
              </a:rPr>
              <a:t> a list </a:t>
            </a:r>
            <a:r>
              <a:rPr lang="nl-BE" dirty="0" err="1">
                <a:solidFill>
                  <a:schemeClr val="accent1">
                    <a:lumMod val="10000"/>
                  </a:schemeClr>
                </a:solidFill>
              </a:rPr>
              <a:t>with</a:t>
            </a:r>
            <a:r>
              <a:rPr lang="nl-BE" dirty="0">
                <a:solidFill>
                  <a:schemeClr val="accent1">
                    <a:lumMod val="10000"/>
                  </a:schemeClr>
                </a:solidFill>
              </a:rPr>
              <a:t> Marketing Standards </a:t>
            </a:r>
          </a:p>
          <a:p>
            <a:pPr algn="ctr"/>
            <a:r>
              <a:rPr lang="nl-BE" dirty="0" err="1">
                <a:solidFill>
                  <a:schemeClr val="accent1">
                    <a:lumMod val="10000"/>
                  </a:schemeClr>
                </a:solidFill>
              </a:rPr>
              <a:t>for</a:t>
            </a:r>
            <a:r>
              <a:rPr lang="nl-BE" dirty="0">
                <a:solidFill>
                  <a:schemeClr val="accent1">
                    <a:lumMod val="10000"/>
                  </a:schemeClr>
                </a:solidFill>
              </a:rPr>
              <a:t> </a:t>
            </a:r>
            <a:r>
              <a:rPr lang="nl-BE" dirty="0" err="1">
                <a:solidFill>
                  <a:schemeClr val="accent1">
                    <a:lumMod val="10000"/>
                  </a:schemeClr>
                </a:solidFill>
              </a:rPr>
              <a:t>peaches</a:t>
            </a:r>
            <a:r>
              <a:rPr lang="nl-BE" dirty="0">
                <a:solidFill>
                  <a:schemeClr val="accent1">
                    <a:lumMod val="10000"/>
                  </a:schemeClr>
                </a:solidFill>
              </a:rPr>
              <a:t> </a:t>
            </a:r>
            <a:r>
              <a:rPr lang="nl-BE" dirty="0" err="1">
                <a:solidFill>
                  <a:schemeClr val="accent1">
                    <a:lumMod val="10000"/>
                  </a:schemeClr>
                </a:solidFill>
              </a:rPr>
              <a:t>and</a:t>
            </a:r>
            <a:r>
              <a:rPr lang="nl-BE" dirty="0">
                <a:solidFill>
                  <a:schemeClr val="accent1">
                    <a:lumMod val="10000"/>
                  </a:schemeClr>
                </a:solidFill>
              </a:rPr>
              <a:t> nectarines</a:t>
            </a:r>
          </a:p>
        </p:txBody>
      </p:sp>
    </p:spTree>
    <p:extLst>
      <p:ext uri="{BB962C8B-B14F-4D97-AF65-F5344CB8AC3E}">
        <p14:creationId xmlns:p14="http://schemas.microsoft.com/office/powerpoint/2010/main" val="29705240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err="1"/>
              <a:t>Imports</a:t>
            </a:r>
            <a:r>
              <a:rPr lang="nl-BE" dirty="0"/>
              <a:t> of </a:t>
            </a:r>
            <a:r>
              <a:rPr lang="nl-BE" dirty="0" err="1"/>
              <a:t>composite</a:t>
            </a:r>
            <a:r>
              <a:rPr lang="nl-BE" dirty="0"/>
              <a:t> </a:t>
            </a:r>
            <a:r>
              <a:rPr lang="nl-BE" dirty="0" err="1"/>
              <a:t>products</a:t>
            </a:r>
            <a:endParaRPr lang="nl-BE" dirty="0"/>
          </a:p>
        </p:txBody>
      </p:sp>
      <p:sp>
        <p:nvSpPr>
          <p:cNvPr id="3" name="Tijdelijke aanduiding voor inhoud 2"/>
          <p:cNvSpPr>
            <a:spLocks noGrp="1"/>
          </p:cNvSpPr>
          <p:nvPr>
            <p:ph idx="1"/>
          </p:nvPr>
        </p:nvSpPr>
        <p:spPr>
          <a:xfrm>
            <a:off x="468164" y="2751326"/>
            <a:ext cx="8229600" cy="3560763"/>
          </a:xfrm>
        </p:spPr>
        <p:txBody>
          <a:bodyPr/>
          <a:lstStyle/>
          <a:p>
            <a:pPr marL="0" indent="0">
              <a:buNone/>
            </a:pPr>
            <a:r>
              <a:rPr lang="nl-BE" sz="2000" dirty="0" err="1"/>
              <a:t>Composite</a:t>
            </a:r>
            <a:r>
              <a:rPr lang="nl-BE" sz="2000" dirty="0"/>
              <a:t> </a:t>
            </a:r>
            <a:r>
              <a:rPr lang="nl-BE" sz="2000" dirty="0" err="1"/>
              <a:t>products</a:t>
            </a:r>
            <a:r>
              <a:rPr lang="nl-BE" sz="2000" dirty="0"/>
              <a:t> must </a:t>
            </a:r>
            <a:r>
              <a:rPr lang="nl-BE" sz="2000" dirty="0" err="1"/>
              <a:t>satisfy</a:t>
            </a:r>
            <a:r>
              <a:rPr lang="nl-BE" sz="2000" dirty="0"/>
              <a:t> </a:t>
            </a:r>
            <a:r>
              <a:rPr lang="nl-BE" sz="2000" dirty="0" err="1"/>
              <a:t>the</a:t>
            </a:r>
            <a:r>
              <a:rPr lang="nl-BE" sz="2000" dirty="0"/>
              <a:t> </a:t>
            </a:r>
            <a:r>
              <a:rPr lang="nl-BE" sz="2000" dirty="0" err="1"/>
              <a:t>specific</a:t>
            </a:r>
            <a:r>
              <a:rPr lang="nl-BE" sz="2000" dirty="0"/>
              <a:t> </a:t>
            </a:r>
            <a:r>
              <a:rPr lang="nl-BE" sz="2000" dirty="0" err="1"/>
              <a:t>requirements</a:t>
            </a:r>
            <a:r>
              <a:rPr lang="nl-BE" sz="2000" dirty="0"/>
              <a:t> </a:t>
            </a:r>
            <a:r>
              <a:rPr lang="nl-BE" sz="2000" dirty="0" err="1"/>
              <a:t>for</a:t>
            </a:r>
            <a:r>
              <a:rPr lang="nl-BE" sz="2000" dirty="0"/>
              <a:t> </a:t>
            </a:r>
            <a:r>
              <a:rPr lang="nl-BE" sz="2000" dirty="0" err="1"/>
              <a:t>products</a:t>
            </a:r>
            <a:r>
              <a:rPr lang="nl-BE" sz="2000" dirty="0"/>
              <a:t> of </a:t>
            </a:r>
            <a:r>
              <a:rPr lang="nl-BE" sz="2000" dirty="0" err="1"/>
              <a:t>animal</a:t>
            </a:r>
            <a:r>
              <a:rPr lang="nl-BE" sz="2000" dirty="0"/>
              <a:t> </a:t>
            </a:r>
            <a:r>
              <a:rPr lang="nl-BE" sz="2000" dirty="0" err="1"/>
              <a:t>origin</a:t>
            </a:r>
            <a:r>
              <a:rPr lang="nl-BE" sz="2000" dirty="0"/>
              <a:t>.</a:t>
            </a:r>
          </a:p>
          <a:p>
            <a:pPr marL="0" indent="0">
              <a:buNone/>
            </a:pPr>
            <a:endParaRPr lang="nl-BE" sz="1000" dirty="0"/>
          </a:p>
          <a:p>
            <a:pPr marL="0" indent="0">
              <a:buNone/>
            </a:pPr>
            <a:r>
              <a:rPr lang="nl-BE" sz="2000" dirty="0"/>
              <a:t>For </a:t>
            </a:r>
            <a:r>
              <a:rPr lang="nl-BE" sz="2000" dirty="0" err="1"/>
              <a:t>some</a:t>
            </a:r>
            <a:r>
              <a:rPr lang="nl-BE" sz="2000" dirty="0"/>
              <a:t> </a:t>
            </a:r>
            <a:r>
              <a:rPr lang="nl-BE" sz="2000" dirty="0" err="1"/>
              <a:t>composite</a:t>
            </a:r>
            <a:r>
              <a:rPr lang="nl-BE" sz="2000" dirty="0"/>
              <a:t> </a:t>
            </a:r>
            <a:r>
              <a:rPr lang="nl-BE" sz="2000" dirty="0" err="1"/>
              <a:t>products</a:t>
            </a:r>
            <a:r>
              <a:rPr lang="nl-BE" sz="2000" dirty="0"/>
              <a:t> </a:t>
            </a:r>
            <a:r>
              <a:rPr lang="nl-BE" sz="2000" dirty="0" err="1">
                <a:solidFill>
                  <a:srgbClr val="FF0000"/>
                </a:solidFill>
              </a:rPr>
              <a:t>certification</a:t>
            </a:r>
            <a:r>
              <a:rPr lang="nl-BE" sz="2000" dirty="0">
                <a:solidFill>
                  <a:srgbClr val="FF0000"/>
                </a:solidFill>
              </a:rPr>
              <a:t> </a:t>
            </a:r>
            <a:r>
              <a:rPr lang="nl-BE" sz="2000" dirty="0" err="1">
                <a:solidFill>
                  <a:srgbClr val="FF0000"/>
                </a:solidFill>
              </a:rPr>
              <a:t>requirements</a:t>
            </a:r>
            <a:r>
              <a:rPr lang="nl-BE" sz="2000" dirty="0"/>
              <a:t> have </a:t>
            </a:r>
            <a:r>
              <a:rPr lang="nl-BE" sz="2000" dirty="0" err="1"/>
              <a:t>to</a:t>
            </a:r>
            <a:r>
              <a:rPr lang="nl-BE" sz="2000" dirty="0"/>
              <a:t> </a:t>
            </a:r>
            <a:r>
              <a:rPr lang="nl-BE" sz="2000" dirty="0" err="1"/>
              <a:t>be</a:t>
            </a:r>
            <a:r>
              <a:rPr lang="nl-BE" sz="2000" dirty="0"/>
              <a:t> met. (Reg. (EU) No. 28/2012)</a:t>
            </a:r>
          </a:p>
          <a:p>
            <a:pPr marL="0" indent="0">
              <a:buNone/>
            </a:pPr>
            <a:endParaRPr lang="nl-BE" sz="1000" dirty="0"/>
          </a:p>
          <a:p>
            <a:pPr marL="0" indent="0">
              <a:buNone/>
            </a:pPr>
            <a:r>
              <a:rPr lang="nl-BE" sz="1800" u="sng" dirty="0" err="1"/>
              <a:t>Composite</a:t>
            </a:r>
            <a:r>
              <a:rPr lang="nl-BE" sz="1800" u="sng" dirty="0"/>
              <a:t> </a:t>
            </a:r>
            <a:r>
              <a:rPr lang="nl-BE" sz="1800" u="sng" dirty="0" err="1"/>
              <a:t>products</a:t>
            </a:r>
            <a:r>
              <a:rPr lang="nl-BE" sz="1800" u="sng" dirty="0"/>
              <a:t> </a:t>
            </a:r>
            <a:r>
              <a:rPr lang="nl-BE" sz="1800" dirty="0"/>
              <a:t>(CP) = </a:t>
            </a:r>
            <a:r>
              <a:rPr lang="nl-BE" sz="1800" dirty="0" err="1"/>
              <a:t>prepared</a:t>
            </a:r>
            <a:r>
              <a:rPr lang="nl-BE" sz="1800" dirty="0"/>
              <a:t> in a </a:t>
            </a:r>
            <a:r>
              <a:rPr lang="nl-BE" sz="1800" dirty="0" err="1">
                <a:solidFill>
                  <a:srgbClr val="0000FF"/>
                </a:solidFill>
              </a:rPr>
              <a:t>registered</a:t>
            </a:r>
            <a:r>
              <a:rPr lang="nl-BE" sz="1800" dirty="0">
                <a:solidFill>
                  <a:srgbClr val="0000FF"/>
                </a:solidFill>
              </a:rPr>
              <a:t> establishment </a:t>
            </a:r>
            <a:r>
              <a:rPr lang="nl-BE" sz="1600" dirty="0"/>
              <a:t>(</a:t>
            </a:r>
            <a:r>
              <a:rPr lang="nl-BE" sz="1600" dirty="0" err="1"/>
              <a:t>exception</a:t>
            </a:r>
            <a:r>
              <a:rPr lang="nl-BE" sz="1600" dirty="0"/>
              <a:t> = processing of </a:t>
            </a:r>
            <a:r>
              <a:rPr lang="nl-BE" sz="1600" dirty="0" err="1"/>
              <a:t>unprocessed</a:t>
            </a:r>
            <a:r>
              <a:rPr lang="nl-BE" sz="1600" dirty="0"/>
              <a:t> </a:t>
            </a:r>
            <a:r>
              <a:rPr lang="nl-BE" sz="1600" dirty="0" err="1"/>
              <a:t>primary</a:t>
            </a:r>
            <a:r>
              <a:rPr lang="nl-BE" sz="1600" dirty="0"/>
              <a:t> </a:t>
            </a:r>
            <a:r>
              <a:rPr lang="nl-BE" sz="1600" dirty="0" err="1"/>
              <a:t>animal</a:t>
            </a:r>
            <a:r>
              <a:rPr lang="nl-BE" sz="1600" dirty="0"/>
              <a:t> product, e.g. </a:t>
            </a:r>
            <a:r>
              <a:rPr lang="nl-BE" sz="1600" dirty="0" err="1"/>
              <a:t>fish</a:t>
            </a:r>
            <a:r>
              <a:rPr lang="nl-BE" sz="1600" dirty="0"/>
              <a:t> </a:t>
            </a:r>
            <a:r>
              <a:rPr lang="nl-BE" sz="1600" dirty="0" err="1"/>
              <a:t>fillets</a:t>
            </a:r>
            <a:r>
              <a:rPr lang="nl-BE" sz="1600" dirty="0"/>
              <a:t>, </a:t>
            </a:r>
            <a:r>
              <a:rPr lang="nl-BE" sz="1600" dirty="0" err="1"/>
              <a:t>which</a:t>
            </a:r>
            <a:r>
              <a:rPr lang="nl-BE" sz="1600" dirty="0"/>
              <a:t> must take </a:t>
            </a:r>
            <a:r>
              <a:rPr lang="nl-BE" sz="1600" dirty="0" err="1"/>
              <a:t>place</a:t>
            </a:r>
            <a:r>
              <a:rPr lang="nl-BE" sz="1600" dirty="0"/>
              <a:t> in </a:t>
            </a:r>
            <a:r>
              <a:rPr lang="nl-BE" sz="1600" dirty="0" err="1"/>
              <a:t>an</a:t>
            </a:r>
            <a:r>
              <a:rPr lang="nl-BE" sz="1600" dirty="0"/>
              <a:t> </a:t>
            </a:r>
            <a:r>
              <a:rPr lang="nl-BE" sz="1600" dirty="0" err="1"/>
              <a:t>approved</a:t>
            </a:r>
            <a:r>
              <a:rPr lang="nl-BE" sz="1600" dirty="0"/>
              <a:t> establishment)</a:t>
            </a:r>
          </a:p>
          <a:p>
            <a:pPr marL="0" indent="0">
              <a:buNone/>
            </a:pPr>
            <a:r>
              <a:rPr lang="nl-BE" sz="1800" u="sng" dirty="0" err="1"/>
              <a:t>Products</a:t>
            </a:r>
            <a:r>
              <a:rPr lang="nl-BE" sz="1800" u="sng" dirty="0"/>
              <a:t> of </a:t>
            </a:r>
            <a:r>
              <a:rPr lang="nl-BE" sz="1800" u="sng" dirty="0" err="1"/>
              <a:t>animal</a:t>
            </a:r>
            <a:r>
              <a:rPr lang="nl-BE" sz="1800" u="sng" dirty="0"/>
              <a:t> </a:t>
            </a:r>
            <a:r>
              <a:rPr lang="nl-BE" sz="1800" u="sng" dirty="0" err="1"/>
              <a:t>origin</a:t>
            </a:r>
            <a:r>
              <a:rPr lang="nl-BE" sz="1800" u="sng" dirty="0"/>
              <a:t> </a:t>
            </a:r>
            <a:r>
              <a:rPr lang="nl-BE" sz="1800" u="sng" dirty="0" err="1"/>
              <a:t>used</a:t>
            </a:r>
            <a:r>
              <a:rPr lang="nl-BE" sz="1800" u="sng" dirty="0"/>
              <a:t> </a:t>
            </a:r>
            <a:r>
              <a:rPr lang="nl-BE" sz="1800" u="sng" dirty="0" err="1"/>
              <a:t>for</a:t>
            </a:r>
            <a:r>
              <a:rPr lang="nl-BE" sz="1800" u="sng" dirty="0"/>
              <a:t> </a:t>
            </a:r>
            <a:r>
              <a:rPr lang="nl-BE" sz="1800" u="sng" dirty="0" err="1"/>
              <a:t>production</a:t>
            </a:r>
            <a:r>
              <a:rPr lang="nl-BE" sz="1800" u="sng" dirty="0"/>
              <a:t> of CP </a:t>
            </a:r>
            <a:r>
              <a:rPr lang="nl-BE" sz="1800" dirty="0"/>
              <a:t>= </a:t>
            </a:r>
            <a:r>
              <a:rPr lang="nl-BE" sz="1800" dirty="0" err="1"/>
              <a:t>originate</a:t>
            </a:r>
            <a:r>
              <a:rPr lang="nl-BE" sz="1800" dirty="0"/>
              <a:t> </a:t>
            </a:r>
            <a:r>
              <a:rPr lang="nl-BE" sz="1800" dirty="0" err="1"/>
              <a:t>from</a:t>
            </a:r>
            <a:r>
              <a:rPr lang="nl-BE" sz="1800" dirty="0"/>
              <a:t> </a:t>
            </a:r>
            <a:r>
              <a:rPr lang="nl-BE" sz="1800" dirty="0" err="1"/>
              <a:t>an</a:t>
            </a:r>
            <a:r>
              <a:rPr lang="nl-BE" sz="1800" dirty="0"/>
              <a:t> </a:t>
            </a:r>
            <a:r>
              <a:rPr lang="nl-BE" sz="1800" dirty="0" err="1">
                <a:solidFill>
                  <a:srgbClr val="0000FF"/>
                </a:solidFill>
              </a:rPr>
              <a:t>approved</a:t>
            </a:r>
            <a:r>
              <a:rPr lang="nl-BE" sz="1800" dirty="0">
                <a:solidFill>
                  <a:srgbClr val="0000FF"/>
                </a:solidFill>
              </a:rPr>
              <a:t> establishment</a:t>
            </a:r>
          </a:p>
          <a:p>
            <a:pPr marL="0" indent="0">
              <a:buNone/>
            </a:pPr>
            <a:endParaRPr lang="nl-BE" sz="2000" dirty="0"/>
          </a:p>
          <a:p>
            <a:pPr marL="0" indent="0">
              <a:buNone/>
            </a:pPr>
            <a:endParaRPr lang="nl-BE" sz="2000"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2"/>
          <a:stretch>
            <a:fillRect/>
          </a:stretch>
        </p:blipFill>
        <p:spPr>
          <a:xfrm>
            <a:off x="7740352" y="219263"/>
            <a:ext cx="1163609" cy="1086403"/>
          </a:xfrm>
          <a:prstGeom prst="rect">
            <a:avLst/>
          </a:prstGeom>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1051894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943708" y="0"/>
            <a:ext cx="5256584" cy="6804922"/>
          </a:xfrm>
          <a:prstGeom prst="rect">
            <a:avLst/>
          </a:prstGeom>
        </p:spPr>
      </p:pic>
    </p:spTree>
    <p:extLst>
      <p:ext uri="{BB962C8B-B14F-4D97-AF65-F5344CB8AC3E}">
        <p14:creationId xmlns:p14="http://schemas.microsoft.com/office/powerpoint/2010/main" val="13173257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836712"/>
            <a:ext cx="8208912" cy="4968552"/>
          </a:xfrm>
        </p:spPr>
        <p:txBody>
          <a:bodyPr/>
          <a:lstStyle/>
          <a:p>
            <a:r>
              <a:rPr lang="en-US" sz="2000" b="1" dirty="0">
                <a:solidFill>
                  <a:srgbClr val="035682"/>
                </a:solidFill>
              </a:rPr>
              <a:t>Difference between a processed animal product containing plant material and a composite product </a:t>
            </a:r>
            <a:br>
              <a:rPr lang="en-US" sz="2000" b="1" dirty="0">
                <a:solidFill>
                  <a:srgbClr val="035682"/>
                </a:solidFill>
              </a:rPr>
            </a:br>
            <a:br>
              <a:rPr lang="en-US" sz="2000" b="1" dirty="0">
                <a:solidFill>
                  <a:srgbClr val="035682"/>
                </a:solidFill>
              </a:rPr>
            </a:br>
            <a:r>
              <a:rPr lang="en-US" sz="1600" dirty="0">
                <a:solidFill>
                  <a:srgbClr val="035682"/>
                </a:solidFill>
              </a:rPr>
              <a:t>Some processed animal products contain plant material. A processed product of animal origin may contain plant material and </a:t>
            </a:r>
            <a:r>
              <a:rPr lang="en-US" sz="1600" dirty="0">
                <a:solidFill>
                  <a:srgbClr val="FF0000"/>
                </a:solidFill>
              </a:rPr>
              <a:t>not be a composite product if the plant material is required as </a:t>
            </a:r>
            <a:r>
              <a:rPr lang="en-US" sz="1600" b="1" i="1" dirty="0">
                <a:solidFill>
                  <a:srgbClr val="FF0000"/>
                </a:solidFill>
              </a:rPr>
              <a:t>part of the manufacturing process</a:t>
            </a:r>
            <a:r>
              <a:rPr lang="en-US" sz="1600" b="1" dirty="0">
                <a:solidFill>
                  <a:srgbClr val="FF0000"/>
                </a:solidFill>
              </a:rPr>
              <a:t> </a:t>
            </a:r>
            <a:r>
              <a:rPr lang="en-US" sz="1600" dirty="0">
                <a:solidFill>
                  <a:srgbClr val="FF0000"/>
                </a:solidFill>
              </a:rPr>
              <a:t>of the product of animal origin or is there to give </a:t>
            </a:r>
            <a:r>
              <a:rPr lang="en-US" sz="1600" b="1" i="1" dirty="0">
                <a:solidFill>
                  <a:srgbClr val="FF0000"/>
                </a:solidFill>
              </a:rPr>
              <a:t>specific characteristics</a:t>
            </a:r>
            <a:r>
              <a:rPr lang="en-US" sz="1600" b="1" dirty="0">
                <a:solidFill>
                  <a:srgbClr val="FF0000"/>
                </a:solidFill>
              </a:rPr>
              <a:t> </a:t>
            </a:r>
            <a:r>
              <a:rPr lang="en-US" sz="1600" dirty="0">
                <a:solidFill>
                  <a:srgbClr val="FF0000"/>
                </a:solidFill>
              </a:rPr>
              <a:t>to the product of animal origin</a:t>
            </a:r>
            <a:r>
              <a:rPr lang="en-US" sz="1600" dirty="0">
                <a:solidFill>
                  <a:srgbClr val="006666"/>
                </a:solidFill>
              </a:rPr>
              <a:t>. </a:t>
            </a:r>
            <a:r>
              <a:rPr lang="en-US" sz="1600" dirty="0">
                <a:solidFill>
                  <a:srgbClr val="035682"/>
                </a:solidFill>
              </a:rPr>
              <a:t> Specific characteristics could include adding sweetness or </a:t>
            </a:r>
            <a:r>
              <a:rPr lang="en-US" sz="1600" dirty="0" err="1">
                <a:solidFill>
                  <a:srgbClr val="035682"/>
                </a:solidFill>
              </a:rPr>
              <a:t>flavour</a:t>
            </a:r>
            <a:r>
              <a:rPr lang="en-US" sz="1600" dirty="0">
                <a:solidFill>
                  <a:srgbClr val="035682"/>
                </a:solidFill>
              </a:rPr>
              <a:t>, acting as a thickening agent or being present for decoration or as a topping.</a:t>
            </a:r>
            <a:br>
              <a:rPr lang="en-US" sz="1600" dirty="0">
                <a:solidFill>
                  <a:srgbClr val="035682"/>
                </a:solidFill>
              </a:rPr>
            </a:br>
            <a:br>
              <a:rPr lang="en-US" sz="1600" dirty="0">
                <a:solidFill>
                  <a:srgbClr val="035682"/>
                </a:solidFill>
              </a:rPr>
            </a:br>
            <a:r>
              <a:rPr lang="en-US" sz="1600" dirty="0">
                <a:solidFill>
                  <a:srgbClr val="035682"/>
                </a:solidFill>
              </a:rPr>
              <a:t>For example, </a:t>
            </a:r>
            <a:r>
              <a:rPr lang="en-US" sz="1600" dirty="0">
                <a:solidFill>
                  <a:srgbClr val="0000FF"/>
                </a:solidFill>
              </a:rPr>
              <a:t>tuna in vegetable oil or tomato sauce </a:t>
            </a:r>
            <a:r>
              <a:rPr lang="en-US" sz="1600" dirty="0">
                <a:solidFill>
                  <a:srgbClr val="035682"/>
                </a:solidFill>
              </a:rPr>
              <a:t>would be regarded as a </a:t>
            </a:r>
            <a:r>
              <a:rPr lang="en-US" sz="1600" u="sng" dirty="0">
                <a:solidFill>
                  <a:srgbClr val="0000FF"/>
                </a:solidFill>
              </a:rPr>
              <a:t>processed fishery product </a:t>
            </a:r>
            <a:r>
              <a:rPr lang="en-US" sz="1600" dirty="0">
                <a:solidFill>
                  <a:srgbClr val="0000FF"/>
                </a:solidFill>
              </a:rPr>
              <a:t>and not a composite product</a:t>
            </a:r>
            <a:r>
              <a:rPr lang="en-US" sz="1600" dirty="0">
                <a:solidFill>
                  <a:srgbClr val="006666"/>
                </a:solidFill>
              </a:rPr>
              <a:t>. </a:t>
            </a:r>
            <a:r>
              <a:rPr lang="en-US" sz="1600" dirty="0">
                <a:solidFill>
                  <a:srgbClr val="035682"/>
                </a:solidFill>
              </a:rPr>
              <a:t>This is because the vegetable oil or tomato sauce is necessary as </a:t>
            </a:r>
            <a:r>
              <a:rPr lang="en-US" sz="1600" i="1" dirty="0">
                <a:solidFill>
                  <a:srgbClr val="035682"/>
                </a:solidFill>
              </a:rPr>
              <a:t>part of the manufacturing process </a:t>
            </a:r>
            <a:r>
              <a:rPr lang="en-US" sz="1600" dirty="0">
                <a:solidFill>
                  <a:srgbClr val="035682"/>
                </a:solidFill>
              </a:rPr>
              <a:t>of the canned tuna, (the can needs to be filled with liquid before processing), also because it imparts specific characteristics, in particular taste and consistency.  Guidance documents from the European Commission + examples: see following slides.</a:t>
            </a:r>
            <a:br>
              <a:rPr lang="en-US" sz="1600" dirty="0">
                <a:solidFill>
                  <a:srgbClr val="035682"/>
                </a:solidFill>
              </a:rPr>
            </a:br>
            <a:br>
              <a:rPr lang="en-US" sz="1600" dirty="0">
                <a:solidFill>
                  <a:srgbClr val="035682"/>
                </a:solidFill>
              </a:rPr>
            </a:br>
            <a:r>
              <a:rPr lang="en-US" sz="1600" dirty="0">
                <a:solidFill>
                  <a:srgbClr val="035682"/>
                </a:solidFill>
              </a:rPr>
              <a:t>A processed animal product has different import requirements to a composite product.</a:t>
            </a:r>
            <a:br>
              <a:rPr lang="en-US" sz="1600" dirty="0">
                <a:solidFill>
                  <a:srgbClr val="035682"/>
                </a:solidFill>
              </a:rPr>
            </a:br>
            <a:endParaRPr lang="nl-BE" sz="1600" dirty="0">
              <a:solidFill>
                <a:srgbClr val="035682"/>
              </a:solidFill>
            </a:endParaRP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spTree>
    <p:extLst>
      <p:ext uri="{BB962C8B-B14F-4D97-AF65-F5344CB8AC3E}">
        <p14:creationId xmlns:p14="http://schemas.microsoft.com/office/powerpoint/2010/main" val="36130878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3" y="1412775"/>
            <a:ext cx="7992888" cy="4320481"/>
          </a:xfrm>
        </p:spPr>
        <p:txBody>
          <a:bodyPr/>
          <a:lstStyle/>
          <a:p>
            <a:r>
              <a:rPr lang="en-US" sz="2400" b="1" dirty="0">
                <a:solidFill>
                  <a:srgbClr val="035682"/>
                </a:solidFill>
              </a:rPr>
              <a:t>Determining whether a composite product is subject to veterinary checks</a:t>
            </a:r>
            <a:br>
              <a:rPr lang="en-US" sz="1200" b="1" dirty="0">
                <a:solidFill>
                  <a:srgbClr val="035682"/>
                </a:solidFill>
              </a:rPr>
            </a:br>
            <a:br>
              <a:rPr lang="en-US" sz="1200" b="1" dirty="0">
                <a:solidFill>
                  <a:srgbClr val="035682"/>
                </a:solidFill>
              </a:rPr>
            </a:br>
            <a:br>
              <a:rPr lang="en-US" sz="1200" b="1" dirty="0">
                <a:solidFill>
                  <a:srgbClr val="006666"/>
                </a:solidFill>
              </a:rPr>
            </a:br>
            <a:br>
              <a:rPr lang="en-US" sz="1200" b="1" dirty="0">
                <a:solidFill>
                  <a:srgbClr val="006666"/>
                </a:solidFill>
              </a:rPr>
            </a:br>
            <a:r>
              <a:rPr lang="en-US" sz="1800" dirty="0">
                <a:solidFill>
                  <a:srgbClr val="035682"/>
                </a:solidFill>
              </a:rPr>
              <a:t>As a general rule all food that contains a product of animal origin is covered by veterinary checks unless it is specifically excluded.</a:t>
            </a:r>
            <a:br>
              <a:rPr lang="en-US" sz="1800" dirty="0">
                <a:solidFill>
                  <a:srgbClr val="035682"/>
                </a:solidFill>
              </a:rPr>
            </a:br>
            <a:br>
              <a:rPr lang="en-US" sz="1800" dirty="0">
                <a:solidFill>
                  <a:srgbClr val="035682"/>
                </a:solidFill>
              </a:rPr>
            </a:br>
            <a:r>
              <a:rPr lang="en-US" sz="1800" dirty="0">
                <a:solidFill>
                  <a:srgbClr val="035682"/>
                </a:solidFill>
              </a:rPr>
              <a:t>Composite products may be exempt from veterinary checks if they meet all the requirements of Article 6 of Commission Decision 2007/275/EC; or if they are listed in Annex II to the Decision (</a:t>
            </a:r>
            <a:r>
              <a:rPr lang="en-US" sz="1800" u="sng" dirty="0">
                <a:solidFill>
                  <a:srgbClr val="035682"/>
                </a:solidFill>
                <a:hlinkClick r:id="rId2"/>
              </a:rPr>
              <a:t>Annex II to Commission Decision 2007/275</a:t>
            </a:r>
            <a:r>
              <a:rPr lang="en-US" sz="1800" u="sng" dirty="0">
                <a:solidFill>
                  <a:srgbClr val="035682"/>
                </a:solidFill>
              </a:rPr>
              <a:t>)</a:t>
            </a:r>
            <a:r>
              <a:rPr lang="en-US" sz="1800" dirty="0">
                <a:solidFill>
                  <a:srgbClr val="035682"/>
                </a:solidFill>
              </a:rPr>
              <a:t>.</a:t>
            </a:r>
            <a:br>
              <a:rPr lang="en-US" sz="1800" dirty="0">
                <a:solidFill>
                  <a:srgbClr val="035682"/>
                </a:solidFill>
              </a:rPr>
            </a:br>
            <a:endParaRPr lang="nl-BE" sz="1800" dirty="0">
              <a:solidFill>
                <a:srgbClr val="035682"/>
              </a:solidFill>
            </a:endParaRP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4"/>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39272428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163" y="1628775"/>
            <a:ext cx="8136285" cy="792163"/>
          </a:xfrm>
        </p:spPr>
        <p:txBody>
          <a:bodyPr/>
          <a:lstStyle/>
          <a:p>
            <a:r>
              <a:rPr lang="en-US" sz="2400" dirty="0"/>
              <a:t>Determining whether a composite product is subject to veterinary checks</a:t>
            </a:r>
            <a:endParaRPr lang="nl-BE" sz="2400" dirty="0"/>
          </a:p>
        </p:txBody>
      </p:sp>
      <p:sp>
        <p:nvSpPr>
          <p:cNvPr id="3" name="Tijdelijke aanduiding voor inhoud 2"/>
          <p:cNvSpPr>
            <a:spLocks noGrp="1"/>
          </p:cNvSpPr>
          <p:nvPr>
            <p:ph idx="1"/>
          </p:nvPr>
        </p:nvSpPr>
        <p:spPr>
          <a:xfrm>
            <a:off x="468164" y="2620751"/>
            <a:ext cx="8229600" cy="3560763"/>
          </a:xfrm>
        </p:spPr>
        <p:txBody>
          <a:bodyPr/>
          <a:lstStyle/>
          <a:p>
            <a:pPr marL="0" indent="0">
              <a:buNone/>
            </a:pPr>
            <a:r>
              <a:rPr lang="en-US" sz="2400" b="1" dirty="0"/>
              <a:t>Article 4 of Dec. 2007/275/EC</a:t>
            </a:r>
          </a:p>
          <a:p>
            <a:pPr marL="0" indent="0">
              <a:buNone/>
            </a:pPr>
            <a:endParaRPr lang="en-US" sz="800" dirty="0"/>
          </a:p>
          <a:p>
            <a:pPr marL="0" indent="0">
              <a:buNone/>
            </a:pPr>
            <a:r>
              <a:rPr lang="en-US" sz="1800" dirty="0"/>
              <a:t>Products subject to veterinary checks at BIPs:</a:t>
            </a:r>
          </a:p>
          <a:p>
            <a:pPr marL="0" indent="0">
              <a:buNone/>
            </a:pPr>
            <a:endParaRPr lang="en-US" sz="1000" dirty="0"/>
          </a:p>
          <a:p>
            <a:pPr>
              <a:buFontTx/>
              <a:buChar char="-"/>
            </a:pPr>
            <a:r>
              <a:rPr lang="en-US" sz="1800" dirty="0"/>
              <a:t>Composite products containing </a:t>
            </a:r>
            <a:r>
              <a:rPr lang="en-US" sz="1800" dirty="0">
                <a:solidFill>
                  <a:srgbClr val="0000FF"/>
                </a:solidFill>
              </a:rPr>
              <a:t>processed meat products;</a:t>
            </a:r>
          </a:p>
          <a:p>
            <a:pPr>
              <a:buFontTx/>
              <a:buChar char="-"/>
            </a:pPr>
            <a:endParaRPr lang="en-US" sz="800" dirty="0"/>
          </a:p>
          <a:p>
            <a:pPr>
              <a:buFontTx/>
              <a:buChar char="-"/>
            </a:pPr>
            <a:r>
              <a:rPr lang="en-US" sz="1800" dirty="0"/>
              <a:t>Composite products containing </a:t>
            </a:r>
            <a:r>
              <a:rPr lang="en-US" sz="1800" dirty="0">
                <a:solidFill>
                  <a:srgbClr val="0000FF"/>
                </a:solidFill>
              </a:rPr>
              <a:t>&gt;= 50 % </a:t>
            </a:r>
            <a:r>
              <a:rPr lang="en-US" sz="1800" dirty="0"/>
              <a:t>of their substance of any one processed product of animal origin other than processed meat products</a:t>
            </a:r>
            <a:r>
              <a:rPr lang="en-US" sz="1400" dirty="0"/>
              <a:t>, e.g. processed fishery products (&gt;=50 %), processed egg products (&gt;=50 %)</a:t>
            </a:r>
            <a:r>
              <a:rPr lang="en-US" sz="1800" dirty="0"/>
              <a:t>;</a:t>
            </a:r>
          </a:p>
          <a:p>
            <a:pPr marL="0" indent="0">
              <a:buNone/>
            </a:pPr>
            <a:endParaRPr lang="en-US" sz="800" dirty="0"/>
          </a:p>
          <a:p>
            <a:pPr>
              <a:buFontTx/>
              <a:buChar char="-"/>
            </a:pPr>
            <a:r>
              <a:rPr lang="en-US" sz="1800" dirty="0"/>
              <a:t>Composite products containing no processed meat product &amp; &lt;= 50 % of their substance of processed dairy product where the final products </a:t>
            </a:r>
            <a:r>
              <a:rPr lang="en-US" sz="1800" dirty="0">
                <a:solidFill>
                  <a:srgbClr val="0000FF"/>
                </a:solidFill>
              </a:rPr>
              <a:t>do not meet the requirements of Art. 6. </a:t>
            </a:r>
            <a:r>
              <a:rPr lang="en-US" sz="1400" dirty="0">
                <a:solidFill>
                  <a:srgbClr val="006666"/>
                </a:solidFill>
              </a:rPr>
              <a:t>(e.g. CP is not shelf stable)</a:t>
            </a:r>
          </a:p>
          <a:p>
            <a:pPr marL="0" indent="0">
              <a:buNone/>
            </a:pPr>
            <a:endParaRPr lang="en-US" sz="1400" dirty="0"/>
          </a:p>
          <a:p>
            <a:endParaRPr lang="nl-BE"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2"/>
          <a:stretch>
            <a:fillRect/>
          </a:stretch>
        </p:blipFill>
        <p:spPr>
          <a:xfrm>
            <a:off x="7740352" y="219263"/>
            <a:ext cx="1163609" cy="1086403"/>
          </a:xfrm>
          <a:prstGeom prst="rect">
            <a:avLst/>
          </a:prstGeom>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8499164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536898"/>
            <a:ext cx="8280920" cy="792163"/>
          </a:xfrm>
        </p:spPr>
        <p:txBody>
          <a:bodyPr/>
          <a:lstStyle/>
          <a:p>
            <a:br>
              <a:rPr lang="en-US" sz="2800" dirty="0">
                <a:solidFill>
                  <a:srgbClr val="006666"/>
                </a:solidFill>
              </a:rPr>
            </a:br>
            <a:br>
              <a:rPr lang="en-US" sz="2800" dirty="0">
                <a:solidFill>
                  <a:srgbClr val="006666"/>
                </a:solidFill>
              </a:rPr>
            </a:br>
            <a:r>
              <a:rPr lang="en-US" sz="2400" dirty="0"/>
              <a:t>Determining whether a composite product is subject to veterinary checks</a:t>
            </a:r>
            <a:br>
              <a:rPr lang="en-US" sz="2800" dirty="0"/>
            </a:br>
            <a:br>
              <a:rPr lang="en-US" sz="2800" dirty="0"/>
            </a:br>
            <a:endParaRPr lang="nl-BE" sz="2800" dirty="0"/>
          </a:p>
        </p:txBody>
      </p:sp>
      <p:sp>
        <p:nvSpPr>
          <p:cNvPr id="3" name="Tijdelijke aanduiding voor inhoud 2"/>
          <p:cNvSpPr>
            <a:spLocks noGrp="1"/>
          </p:cNvSpPr>
          <p:nvPr>
            <p:ph idx="1"/>
          </p:nvPr>
        </p:nvSpPr>
        <p:spPr/>
        <p:txBody>
          <a:bodyPr/>
          <a:lstStyle/>
          <a:p>
            <a:pPr marL="0" indent="0">
              <a:buNone/>
            </a:pPr>
            <a:r>
              <a:rPr lang="en-US" sz="2400" b="1" dirty="0"/>
              <a:t>Exempt composite products </a:t>
            </a:r>
            <a:r>
              <a:rPr lang="en-US" sz="2000" b="1" dirty="0"/>
              <a:t>- Article 6 of Dec. 2007/275/EC</a:t>
            </a:r>
          </a:p>
          <a:p>
            <a:pPr marL="0" indent="0">
              <a:buNone/>
            </a:pPr>
            <a:r>
              <a:rPr lang="en-US" sz="1800" dirty="0"/>
              <a:t>If a composite product meets </a:t>
            </a:r>
            <a:r>
              <a:rPr lang="en-US" sz="1800" b="1" dirty="0"/>
              <a:t>all</a:t>
            </a:r>
            <a:r>
              <a:rPr lang="en-US" sz="1800" dirty="0"/>
              <a:t> of the criteria below it is exempt from veterinary checks:</a:t>
            </a:r>
          </a:p>
          <a:p>
            <a:pPr marL="0" indent="0">
              <a:buNone/>
            </a:pPr>
            <a:endParaRPr lang="en-US" sz="1400" dirty="0"/>
          </a:p>
          <a:p>
            <a:r>
              <a:rPr lang="en-US" sz="1400" dirty="0"/>
              <a:t>There are </a:t>
            </a:r>
            <a:r>
              <a:rPr lang="en-US" sz="1400" dirty="0">
                <a:solidFill>
                  <a:srgbClr val="FF0000"/>
                </a:solidFill>
              </a:rPr>
              <a:t>no visible pieces of meat product</a:t>
            </a:r>
            <a:r>
              <a:rPr lang="en-US" sz="1400" dirty="0"/>
              <a:t> (not containing any meat products)</a:t>
            </a:r>
          </a:p>
          <a:p>
            <a:r>
              <a:rPr lang="en-US" sz="1400" dirty="0"/>
              <a:t>The total </a:t>
            </a:r>
            <a:r>
              <a:rPr lang="en-US" sz="1400" dirty="0">
                <a:solidFill>
                  <a:srgbClr val="FF0000"/>
                </a:solidFill>
              </a:rPr>
              <a:t>animal origin content is less than 50% by weight</a:t>
            </a:r>
            <a:r>
              <a:rPr lang="en-US" sz="1400" dirty="0"/>
              <a:t> </a:t>
            </a:r>
          </a:p>
          <a:p>
            <a:r>
              <a:rPr lang="en-US" sz="1400" dirty="0"/>
              <a:t>The product is </a:t>
            </a:r>
            <a:r>
              <a:rPr lang="en-US" sz="1400" dirty="0">
                <a:solidFill>
                  <a:srgbClr val="FF0000"/>
                </a:solidFill>
              </a:rPr>
              <a:t>shelf stable at ambient temperature </a:t>
            </a:r>
            <a:r>
              <a:rPr lang="en-US" sz="1400" dirty="0"/>
              <a:t>or has clearly undergone during its manufacture </a:t>
            </a:r>
            <a:r>
              <a:rPr lang="en-US" sz="1400" dirty="0">
                <a:solidFill>
                  <a:srgbClr val="FF0000"/>
                </a:solidFill>
              </a:rPr>
              <a:t>a complete cooking or heat treatment process </a:t>
            </a:r>
            <a:r>
              <a:rPr lang="en-US" sz="1400" dirty="0"/>
              <a:t>throughout its substance, so that </a:t>
            </a:r>
            <a:r>
              <a:rPr lang="en-US" sz="1400" dirty="0">
                <a:solidFill>
                  <a:srgbClr val="FF0000"/>
                </a:solidFill>
              </a:rPr>
              <a:t>any raw product is denatured</a:t>
            </a:r>
            <a:r>
              <a:rPr lang="en-US" sz="1400" dirty="0"/>
              <a:t> </a:t>
            </a:r>
          </a:p>
          <a:p>
            <a:r>
              <a:rPr lang="en-US" sz="1400" dirty="0"/>
              <a:t>The composite product is clearly identified as </a:t>
            </a:r>
            <a:r>
              <a:rPr lang="en-US" sz="1400" dirty="0">
                <a:solidFill>
                  <a:srgbClr val="FF0000"/>
                </a:solidFill>
              </a:rPr>
              <a:t>intended</a:t>
            </a:r>
            <a:r>
              <a:rPr lang="en-US" sz="1400" dirty="0"/>
              <a:t> </a:t>
            </a:r>
            <a:r>
              <a:rPr lang="en-US" sz="1400" dirty="0">
                <a:solidFill>
                  <a:srgbClr val="FF0000"/>
                </a:solidFill>
              </a:rPr>
              <a:t>for human consumption</a:t>
            </a:r>
            <a:r>
              <a:rPr lang="en-US" sz="1400" dirty="0"/>
              <a:t> </a:t>
            </a:r>
          </a:p>
          <a:p>
            <a:r>
              <a:rPr lang="en-US" sz="1400" dirty="0"/>
              <a:t>The composite product is </a:t>
            </a:r>
            <a:r>
              <a:rPr lang="en-US" sz="1400" dirty="0">
                <a:solidFill>
                  <a:srgbClr val="FF0000"/>
                </a:solidFill>
              </a:rPr>
              <a:t>securely packaged or sealed in clean containers</a:t>
            </a:r>
            <a:r>
              <a:rPr lang="en-US" sz="1400" dirty="0"/>
              <a:t> </a:t>
            </a:r>
          </a:p>
          <a:p>
            <a:r>
              <a:rPr lang="en-US" sz="1400" dirty="0"/>
              <a:t>The composite product is </a:t>
            </a:r>
            <a:r>
              <a:rPr lang="en-US" sz="1400" dirty="0">
                <a:solidFill>
                  <a:srgbClr val="FF0000"/>
                </a:solidFill>
              </a:rPr>
              <a:t>accompanied by a commercial document and labelled in an official language of a Member State</a:t>
            </a:r>
            <a:r>
              <a:rPr lang="en-US" sz="1400" dirty="0"/>
              <a:t>, so that the document and labelling together give </a:t>
            </a:r>
            <a:r>
              <a:rPr lang="en-US" sz="1400" dirty="0">
                <a:solidFill>
                  <a:srgbClr val="FF0000"/>
                </a:solidFill>
              </a:rPr>
              <a:t>information on the nature, quantity, number of packages, country of origin and manufacturer of the composite product and its ingredients</a:t>
            </a:r>
            <a:r>
              <a:rPr lang="en-US" sz="1400" dirty="0"/>
              <a:t>. </a:t>
            </a:r>
          </a:p>
          <a:p>
            <a:endParaRPr lang="nl-BE"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2"/>
          <a:stretch>
            <a:fillRect/>
          </a:stretch>
        </p:blipFill>
        <p:spPr>
          <a:xfrm>
            <a:off x="7740352" y="219263"/>
            <a:ext cx="1163609" cy="1086403"/>
          </a:xfrm>
          <a:prstGeom prst="rect">
            <a:avLst/>
          </a:prstGeom>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5509171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en-US" sz="2400" dirty="0">
                <a:solidFill>
                  <a:srgbClr val="006666"/>
                </a:solidFill>
              </a:rPr>
            </a:br>
            <a:br>
              <a:rPr lang="en-US" sz="2400" dirty="0">
                <a:solidFill>
                  <a:srgbClr val="006666"/>
                </a:solidFill>
              </a:rPr>
            </a:br>
            <a:br>
              <a:rPr lang="en-US" sz="2400" dirty="0">
                <a:solidFill>
                  <a:srgbClr val="006666"/>
                </a:solidFill>
              </a:rPr>
            </a:br>
            <a:r>
              <a:rPr lang="en-US" sz="2400" dirty="0"/>
              <a:t>Determining whether a composite product is subject to veterinary checks</a:t>
            </a:r>
            <a:br>
              <a:rPr lang="en-US" sz="4000" dirty="0">
                <a:solidFill>
                  <a:srgbClr val="006666"/>
                </a:solidFill>
              </a:rPr>
            </a:br>
            <a:br>
              <a:rPr lang="en-US" sz="4000" dirty="0">
                <a:solidFill>
                  <a:srgbClr val="006666"/>
                </a:solidFill>
              </a:rPr>
            </a:br>
            <a:endParaRPr lang="nl-BE" dirty="0"/>
          </a:p>
        </p:txBody>
      </p:sp>
      <p:sp>
        <p:nvSpPr>
          <p:cNvPr id="3" name="Tijdelijke aanduiding voor inhoud 2"/>
          <p:cNvSpPr>
            <a:spLocks noGrp="1"/>
          </p:cNvSpPr>
          <p:nvPr>
            <p:ph idx="1"/>
          </p:nvPr>
        </p:nvSpPr>
        <p:spPr>
          <a:xfrm>
            <a:off x="374848" y="2492896"/>
            <a:ext cx="8229600" cy="3816424"/>
          </a:xfrm>
        </p:spPr>
        <p:txBody>
          <a:bodyPr/>
          <a:lstStyle/>
          <a:p>
            <a:pPr marL="0" indent="0">
              <a:buNone/>
            </a:pPr>
            <a:r>
              <a:rPr lang="en-US" sz="2400" b="1" dirty="0"/>
              <a:t>Note -  Refrigerated composite products </a:t>
            </a:r>
            <a:br>
              <a:rPr lang="en-US" sz="2000" b="1" dirty="0"/>
            </a:br>
            <a:endParaRPr lang="en-US" sz="2000" b="1" dirty="0"/>
          </a:p>
          <a:p>
            <a:pPr marL="0" indent="0">
              <a:buNone/>
            </a:pPr>
            <a:r>
              <a:rPr lang="en-US" sz="2000" dirty="0"/>
              <a:t>The final composite product must clearly have been cooked or heat-treated sufficiently to </a:t>
            </a:r>
            <a:r>
              <a:rPr lang="en-US" sz="2000" b="1" dirty="0">
                <a:solidFill>
                  <a:srgbClr val="FF0000"/>
                </a:solidFill>
              </a:rPr>
              <a:t>denature</a:t>
            </a:r>
            <a:r>
              <a:rPr lang="en-US" sz="2000" b="1" dirty="0"/>
              <a:t> </a:t>
            </a:r>
            <a:r>
              <a:rPr lang="en-US" sz="2000" dirty="0"/>
              <a:t>(physically change) the animal-origin components after the animal product and the plant material have been combined together. </a:t>
            </a:r>
            <a:br>
              <a:rPr lang="en-US" sz="2000" dirty="0"/>
            </a:br>
            <a:br>
              <a:rPr lang="en-US" sz="2000" dirty="0"/>
            </a:br>
            <a:r>
              <a:rPr lang="en-US" sz="2000" dirty="0"/>
              <a:t>Milder heat-treatments such as pasteurization will not denature the animal origin component.</a:t>
            </a:r>
          </a:p>
          <a:p>
            <a:pPr marL="0" indent="0">
              <a:buNone/>
            </a:pPr>
            <a:r>
              <a:rPr lang="en-US" sz="1600" dirty="0"/>
              <a:t>If it is not clear from visual examination that the animal-origin content has been denatured, proof such as a flowchart from the producer showing the cooking process with times and core temperatures, will be required. </a:t>
            </a:r>
            <a:endParaRPr lang="nl-BE" sz="1600"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6" name="Picture 4"/>
          <p:cNvPicPr>
            <a:picLocks noChangeAspect="1"/>
          </p:cNvPicPr>
          <p:nvPr/>
        </p:nvPicPr>
        <p:blipFill>
          <a:blip r:embed="rId3"/>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12520045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Determining whether a composite product is subject to veterinary checks</a:t>
            </a:r>
            <a:endParaRPr lang="nl-BE" sz="2400" dirty="0"/>
          </a:p>
        </p:txBody>
      </p:sp>
      <p:sp>
        <p:nvSpPr>
          <p:cNvPr id="3" name="Tijdelijke aanduiding voor inhoud 2"/>
          <p:cNvSpPr>
            <a:spLocks noGrp="1"/>
          </p:cNvSpPr>
          <p:nvPr>
            <p:ph idx="1"/>
          </p:nvPr>
        </p:nvSpPr>
        <p:spPr/>
        <p:txBody>
          <a:bodyPr/>
          <a:lstStyle/>
          <a:p>
            <a:pPr marL="0" indent="0">
              <a:buNone/>
            </a:pPr>
            <a:r>
              <a:rPr lang="en-US" sz="2400" b="1" dirty="0"/>
              <a:t>Exempt products listed in Annex II of Dec. 2007/275/EC</a:t>
            </a:r>
          </a:p>
          <a:p>
            <a:pPr marL="0" indent="0">
              <a:buNone/>
            </a:pPr>
            <a:r>
              <a:rPr lang="en-US" sz="1800" dirty="0"/>
              <a:t>Products exempt from veterinary checks:</a:t>
            </a:r>
          </a:p>
          <a:p>
            <a:r>
              <a:rPr lang="en-US" sz="1400" dirty="0"/>
              <a:t>Biscuits</a:t>
            </a:r>
          </a:p>
          <a:p>
            <a:r>
              <a:rPr lang="en-US" sz="1400" dirty="0"/>
              <a:t>Bread</a:t>
            </a:r>
          </a:p>
          <a:p>
            <a:r>
              <a:rPr lang="en-US" sz="1400" dirty="0"/>
              <a:t>Cakes  - this means sponge cake, fruit cake etc. (see note below)</a:t>
            </a:r>
          </a:p>
          <a:p>
            <a:r>
              <a:rPr lang="en-US" sz="1400" dirty="0"/>
              <a:t>Chocolate</a:t>
            </a:r>
          </a:p>
          <a:p>
            <a:r>
              <a:rPr lang="en-US" sz="1400" dirty="0"/>
              <a:t>Confectionery (including sweets)</a:t>
            </a:r>
          </a:p>
          <a:p>
            <a:r>
              <a:rPr lang="en-US" sz="1400" dirty="0"/>
              <a:t>Food supplements packaged for the final consumer, containing small amounts of animal product, and those including glucosamine, chondroitin, or chitosan (pure fish oil in capsules is not exempt)</a:t>
            </a:r>
          </a:p>
          <a:p>
            <a:r>
              <a:rPr lang="en-US" sz="1400" dirty="0"/>
              <a:t>Olives stuffed with fish</a:t>
            </a:r>
          </a:p>
          <a:p>
            <a:r>
              <a:rPr lang="en-US" sz="1400" dirty="0"/>
              <a:t>Pasta and noodles not mixed or filled with meat product.</a:t>
            </a:r>
          </a:p>
          <a:p>
            <a:r>
              <a:rPr lang="en-US" sz="1400" dirty="0"/>
              <a:t>Soup stocks and </a:t>
            </a:r>
            <a:r>
              <a:rPr lang="en-US" sz="1400" dirty="0" err="1"/>
              <a:t>flavourings</a:t>
            </a:r>
            <a:r>
              <a:rPr lang="en-US" sz="1400" dirty="0"/>
              <a:t> packaged for the final consumer, containing meat extracts, meat concentrates, animal fats, or fish oils, powders or extracts.</a:t>
            </a:r>
          </a:p>
          <a:p>
            <a:endParaRPr lang="nl-BE"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2"/>
          <a:stretch>
            <a:fillRect/>
          </a:stretch>
        </p:blipFill>
        <p:spPr>
          <a:xfrm>
            <a:off x="7740352" y="219263"/>
            <a:ext cx="1163609" cy="1086403"/>
          </a:xfrm>
          <a:prstGeom prst="rect">
            <a:avLst/>
          </a:prstGeom>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37636831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547665" y="0"/>
            <a:ext cx="6654612" cy="6858002"/>
          </a:xfrm>
          <a:prstGeom prst="rect">
            <a:avLst/>
          </a:prstGeom>
        </p:spPr>
      </p:pic>
    </p:spTree>
    <p:extLst>
      <p:ext uri="{BB962C8B-B14F-4D97-AF65-F5344CB8AC3E}">
        <p14:creationId xmlns:p14="http://schemas.microsoft.com/office/powerpoint/2010/main" val="28477597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1237629" y="2060848"/>
            <a:ext cx="6400800" cy="3456384"/>
          </a:xfrm>
        </p:spPr>
        <p:txBody>
          <a:bodyPr/>
          <a:lstStyle/>
          <a:p>
            <a:r>
              <a:rPr lang="en-US" sz="2400" b="1" dirty="0"/>
              <a:t>Note</a:t>
            </a:r>
          </a:p>
          <a:p>
            <a:pPr algn="l"/>
            <a:br>
              <a:rPr lang="en-US" sz="1800" dirty="0"/>
            </a:br>
            <a:r>
              <a:rPr lang="en-US" sz="1800" dirty="0"/>
              <a:t>If an animal product e.g. cream is added after the cake has been baked, the final product may then no longer be exempt from veterinary checks. The intention behind exempting biscuits, bread, cake, confectionery etc. is that the baking process is sufficient to control any animal or public health risk.  </a:t>
            </a:r>
            <a:r>
              <a:rPr lang="en-US" sz="1800" dirty="0">
                <a:solidFill>
                  <a:srgbClr val="0000FF"/>
                </a:solidFill>
              </a:rPr>
              <a:t>If animal products are added after baking, the composite product will need to be re-assessed to determine whether or not it is subject to veterinary checks.</a:t>
            </a:r>
            <a:endParaRPr lang="nl-BE" sz="1800" dirty="0">
              <a:solidFill>
                <a:srgbClr val="0000FF"/>
              </a:solidFill>
            </a:endParaRP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3"/>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3582291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95536" y="404664"/>
            <a:ext cx="8440375" cy="5986646"/>
          </a:xfrm>
          <a:prstGeom prst="rect">
            <a:avLst/>
          </a:prstGeom>
        </p:spPr>
      </p:pic>
      <p:sp>
        <p:nvSpPr>
          <p:cNvPr id="3" name="Rechthoek 2"/>
          <p:cNvSpPr/>
          <p:nvPr/>
        </p:nvSpPr>
        <p:spPr>
          <a:xfrm>
            <a:off x="4211960" y="116632"/>
            <a:ext cx="45365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Marketing </a:t>
            </a:r>
            <a:r>
              <a:rPr lang="nl-BE" dirty="0" err="1"/>
              <a:t>standards</a:t>
            </a:r>
            <a:r>
              <a:rPr lang="nl-BE" dirty="0"/>
              <a:t> </a:t>
            </a:r>
            <a:r>
              <a:rPr lang="nl-BE" dirty="0" err="1"/>
              <a:t>for</a:t>
            </a:r>
            <a:r>
              <a:rPr lang="nl-BE" dirty="0"/>
              <a:t> </a:t>
            </a:r>
            <a:r>
              <a:rPr lang="nl-BE" dirty="0" err="1"/>
              <a:t>strawberries</a:t>
            </a:r>
            <a:r>
              <a:rPr lang="nl-BE" dirty="0"/>
              <a:t> (next slides: </a:t>
            </a:r>
            <a:r>
              <a:rPr lang="nl-BE" dirty="0" err="1"/>
              <a:t>products</a:t>
            </a:r>
            <a:r>
              <a:rPr lang="nl-BE" dirty="0"/>
              <a:t> </a:t>
            </a:r>
            <a:r>
              <a:rPr lang="nl-BE" dirty="0" err="1"/>
              <a:t>not</a:t>
            </a:r>
            <a:r>
              <a:rPr lang="nl-BE" dirty="0"/>
              <a:t> </a:t>
            </a:r>
            <a:r>
              <a:rPr lang="nl-BE" dirty="0" err="1"/>
              <a:t>qualifying</a:t>
            </a:r>
            <a:r>
              <a:rPr lang="nl-BE" dirty="0"/>
              <a:t>)</a:t>
            </a:r>
            <a:endParaRPr lang="en-US" dirty="0"/>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4711533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36130" y="2925663"/>
            <a:ext cx="8013897" cy="3921299"/>
          </a:xfrm>
        </p:spPr>
        <p:txBody>
          <a:bodyPr/>
          <a:lstStyle/>
          <a:p>
            <a:pPr marL="0" indent="0">
              <a:buNone/>
            </a:pPr>
            <a:r>
              <a:rPr lang="en-US" sz="1800" dirty="0"/>
              <a:t>Even in a </a:t>
            </a:r>
            <a:r>
              <a:rPr lang="en-US" sz="1800" dirty="0">
                <a:solidFill>
                  <a:srgbClr val="FF0000"/>
                </a:solidFill>
              </a:rPr>
              <a:t>composite product </a:t>
            </a:r>
            <a:r>
              <a:rPr lang="en-US" sz="1800" dirty="0"/>
              <a:t>not subject to checks, all animal-origin </a:t>
            </a:r>
            <a:r>
              <a:rPr lang="en-US" sz="1800" dirty="0">
                <a:solidFill>
                  <a:srgbClr val="FF0000"/>
                </a:solidFill>
              </a:rPr>
              <a:t>ingredients must come either from the EU or from non-EU countries which are approved </a:t>
            </a:r>
            <a:r>
              <a:rPr lang="en-US" sz="1800" dirty="0"/>
              <a:t>to supply the animal-origin product itself to the EU.</a:t>
            </a:r>
          </a:p>
          <a:p>
            <a:pPr marL="0" indent="0">
              <a:buNone/>
            </a:pPr>
            <a:endParaRPr lang="en-US" sz="1400" dirty="0"/>
          </a:p>
          <a:p>
            <a:pPr marL="0" indent="0">
              <a:spcBef>
                <a:spcPts val="0"/>
              </a:spcBef>
              <a:buNone/>
            </a:pPr>
            <a:r>
              <a:rPr lang="en-US" sz="1400" dirty="0"/>
              <a:t>This means that each animal origin ingredient must be sourced from a non-EU country which is both on the relevant third country list published by the Commission and has an approved residue plan for the animal origin ingredient concerned.</a:t>
            </a:r>
            <a:r>
              <a:rPr lang="en-US" sz="1800" dirty="0"/>
              <a:t>  </a:t>
            </a:r>
          </a:p>
          <a:p>
            <a:pPr marL="0" indent="0">
              <a:spcBef>
                <a:spcPts val="0"/>
              </a:spcBef>
              <a:buNone/>
            </a:pPr>
            <a:endParaRPr lang="en-US" sz="1800" dirty="0"/>
          </a:p>
          <a:p>
            <a:pPr marL="0" indent="0">
              <a:buNone/>
            </a:pPr>
            <a:r>
              <a:rPr lang="en-US" sz="1800" dirty="0"/>
              <a:t>From 2017 the animal origin ingredient must also come from an EU approved establishment.  The list of countries with approved residue control plan can be found in </a:t>
            </a:r>
            <a:r>
              <a:rPr lang="en-US" sz="1800" dirty="0">
                <a:hlinkClick r:id="rId2"/>
              </a:rPr>
              <a:t>Commission Implementing Decision 2015/1338</a:t>
            </a:r>
            <a:endParaRPr lang="nl-BE" sz="1800" dirty="0"/>
          </a:p>
        </p:txBody>
      </p:sp>
      <p:sp>
        <p:nvSpPr>
          <p:cNvPr id="3" name="Titel 2"/>
          <p:cNvSpPr>
            <a:spLocks noGrp="1"/>
          </p:cNvSpPr>
          <p:nvPr>
            <p:ph type="title"/>
          </p:nvPr>
        </p:nvSpPr>
        <p:spPr>
          <a:xfrm>
            <a:off x="536130" y="1715943"/>
            <a:ext cx="8013898" cy="792163"/>
          </a:xfrm>
        </p:spPr>
        <p:txBody>
          <a:bodyPr/>
          <a:lstStyle/>
          <a:p>
            <a:r>
              <a:rPr lang="en-US" sz="2400" b="1" dirty="0">
                <a:solidFill>
                  <a:srgbClr val="035682"/>
                </a:solidFill>
              </a:rPr>
              <a:t>Origin of animal-origin ingredients in</a:t>
            </a:r>
            <a:br>
              <a:rPr lang="en-US" sz="2400" b="1" dirty="0">
                <a:solidFill>
                  <a:srgbClr val="035682"/>
                </a:solidFill>
              </a:rPr>
            </a:br>
            <a:r>
              <a:rPr lang="en-US" sz="2400" b="1" dirty="0">
                <a:solidFill>
                  <a:srgbClr val="035682"/>
                </a:solidFill>
              </a:rPr>
              <a:t>composite products</a:t>
            </a:r>
            <a:endParaRPr lang="nl-BE" sz="2400" b="1" dirty="0">
              <a:solidFill>
                <a:srgbClr val="035682"/>
              </a:solidFill>
            </a:endParaRPr>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3"/>
          <a:stretch>
            <a:fillRect/>
          </a:stretch>
        </p:blipFill>
        <p:spPr>
          <a:xfrm>
            <a:off x="7740352" y="219263"/>
            <a:ext cx="1163609" cy="1086403"/>
          </a:xfrm>
          <a:prstGeom prst="rect">
            <a:avLst/>
          </a:prstGeom>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19501562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396482"/>
            <a:ext cx="8280920" cy="792163"/>
          </a:xfrm>
        </p:spPr>
        <p:txBody>
          <a:bodyPr/>
          <a:lstStyle/>
          <a:p>
            <a:br>
              <a:rPr lang="en-US" sz="2400" dirty="0">
                <a:solidFill>
                  <a:srgbClr val="006666"/>
                </a:solidFill>
              </a:rPr>
            </a:br>
            <a:r>
              <a:rPr lang="en-US" sz="2400" dirty="0"/>
              <a:t>Import requirements for composite products subject to veterinary checks</a:t>
            </a:r>
            <a:br>
              <a:rPr lang="en-US" sz="2400" dirty="0"/>
            </a:br>
            <a:endParaRPr lang="nl-BE" sz="2400" dirty="0"/>
          </a:p>
        </p:txBody>
      </p:sp>
      <p:sp>
        <p:nvSpPr>
          <p:cNvPr id="3" name="Tijdelijke aanduiding voor inhoud 2"/>
          <p:cNvSpPr>
            <a:spLocks noGrp="1"/>
          </p:cNvSpPr>
          <p:nvPr>
            <p:ph idx="1"/>
          </p:nvPr>
        </p:nvSpPr>
        <p:spPr>
          <a:xfrm>
            <a:off x="446856" y="2279462"/>
            <a:ext cx="8229600" cy="4397821"/>
          </a:xfrm>
        </p:spPr>
        <p:txBody>
          <a:bodyPr/>
          <a:lstStyle/>
          <a:p>
            <a:pPr marL="0" indent="0">
              <a:buNone/>
            </a:pPr>
            <a:r>
              <a:rPr lang="en-US" sz="1600" dirty="0"/>
              <a:t>If you are importing a </a:t>
            </a:r>
            <a:r>
              <a:rPr lang="en-US" sz="1600" b="1" dirty="0"/>
              <a:t>composite product </a:t>
            </a:r>
            <a:r>
              <a:rPr lang="en-US" sz="1600" dirty="0"/>
              <a:t>which is subject to veterinary checks the requirements of </a:t>
            </a:r>
            <a:r>
              <a:rPr lang="en-US" sz="1600" dirty="0">
                <a:hlinkClick r:id="rId2"/>
              </a:rPr>
              <a:t>Regulation 28/2012</a:t>
            </a:r>
            <a:r>
              <a:rPr lang="en-US" sz="1600" dirty="0"/>
              <a:t> apply.</a:t>
            </a:r>
          </a:p>
          <a:p>
            <a:pPr marL="0" indent="0">
              <a:buNone/>
            </a:pPr>
            <a:r>
              <a:rPr lang="en-US" sz="1600" b="1" dirty="0"/>
              <a:t>Health Certificate</a:t>
            </a:r>
          </a:p>
          <a:p>
            <a:pPr marL="0" indent="0">
              <a:buNone/>
            </a:pPr>
            <a:r>
              <a:rPr lang="en-US" sz="1600" dirty="0"/>
              <a:t>The health certificate laid down in  </a:t>
            </a:r>
            <a:r>
              <a:rPr lang="en-US" sz="1600" dirty="0">
                <a:hlinkClick r:id="rId3"/>
              </a:rPr>
              <a:t>Regulation 468/2012</a:t>
            </a:r>
            <a:r>
              <a:rPr lang="en-US" sz="1600" dirty="0"/>
              <a:t> is required if the composite product contains:</a:t>
            </a:r>
          </a:p>
          <a:p>
            <a:pPr marL="0" indent="0">
              <a:buNone/>
            </a:pPr>
            <a:endParaRPr lang="en-US" sz="800" dirty="0"/>
          </a:p>
          <a:p>
            <a:pPr>
              <a:spcBef>
                <a:spcPts val="0"/>
              </a:spcBef>
            </a:pPr>
            <a:r>
              <a:rPr lang="en-US" sz="1400" dirty="0"/>
              <a:t>processed meat </a:t>
            </a:r>
          </a:p>
          <a:p>
            <a:pPr>
              <a:spcBef>
                <a:spcPts val="0"/>
              </a:spcBef>
            </a:pPr>
            <a:r>
              <a:rPr lang="en-US" sz="1400" dirty="0"/>
              <a:t>any processed dairy products and requires refrigeration </a:t>
            </a:r>
          </a:p>
          <a:p>
            <a:pPr>
              <a:spcBef>
                <a:spcPts val="0"/>
              </a:spcBef>
            </a:pPr>
            <a:r>
              <a:rPr lang="en-US" sz="1400" dirty="0"/>
              <a:t>50% or more dairy content if shelf stable</a:t>
            </a:r>
          </a:p>
          <a:p>
            <a:pPr>
              <a:spcBef>
                <a:spcPts val="0"/>
              </a:spcBef>
            </a:pPr>
            <a:r>
              <a:rPr lang="en-US" sz="1400" dirty="0"/>
              <a:t>50% or more processed fishery products</a:t>
            </a:r>
          </a:p>
          <a:p>
            <a:pPr>
              <a:spcBef>
                <a:spcPts val="0"/>
              </a:spcBef>
            </a:pPr>
            <a:r>
              <a:rPr lang="en-US" sz="1400" dirty="0"/>
              <a:t>50% or more processed egg products </a:t>
            </a:r>
          </a:p>
          <a:p>
            <a:pPr marL="0" indent="0">
              <a:spcBef>
                <a:spcPts val="0"/>
              </a:spcBef>
              <a:buNone/>
            </a:pPr>
            <a:endParaRPr lang="en-US" sz="800" dirty="0"/>
          </a:p>
          <a:p>
            <a:pPr marL="0" indent="0">
              <a:spcBef>
                <a:spcPts val="0"/>
              </a:spcBef>
              <a:buNone/>
            </a:pPr>
            <a:r>
              <a:rPr lang="en-US" sz="1600" dirty="0"/>
              <a:t>If the product contains 50% or more of any other animal product e.g. </a:t>
            </a:r>
            <a:r>
              <a:rPr lang="en-US" sz="1600" dirty="0" err="1"/>
              <a:t>gelatine</a:t>
            </a:r>
            <a:r>
              <a:rPr lang="en-US" sz="1600" dirty="0"/>
              <a:t>, honey, collagen then the EU health certificate that applies to the pure product is required.</a:t>
            </a:r>
          </a:p>
          <a:p>
            <a:pPr marL="0" indent="0">
              <a:buNone/>
            </a:pPr>
            <a:r>
              <a:rPr lang="en-US" sz="1600" dirty="0"/>
              <a:t>Processed animal product content not mentioned above does not have to be certified (although it can be) but must still meet the general requirements to come from an approved establishment in an approved third country with an approved residue control plan. </a:t>
            </a:r>
          </a:p>
          <a:p>
            <a:endParaRPr lang="nl-BE" dirty="0"/>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6" name="Picture 4"/>
          <p:cNvPicPr>
            <a:picLocks noChangeAspect="1"/>
          </p:cNvPicPr>
          <p:nvPr/>
        </p:nvPicPr>
        <p:blipFill>
          <a:blip r:embed="rId5"/>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40285114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39552" y="2276872"/>
            <a:ext cx="8018860" cy="3560763"/>
          </a:xfrm>
        </p:spPr>
        <p:txBody>
          <a:bodyPr/>
          <a:lstStyle/>
          <a:p>
            <a:pPr marL="0" indent="0">
              <a:buNone/>
            </a:pPr>
            <a:r>
              <a:rPr lang="en-US" sz="1800" b="1" dirty="0"/>
              <a:t>Ingredients </a:t>
            </a:r>
          </a:p>
          <a:p>
            <a:pPr marL="0" indent="0">
              <a:buNone/>
            </a:pPr>
            <a:r>
              <a:rPr lang="en-US" sz="1800" dirty="0">
                <a:hlinkClick r:id="rId2"/>
              </a:rPr>
              <a:t>Regulation 28/2012</a:t>
            </a:r>
            <a:r>
              <a:rPr lang="en-US" sz="1800" dirty="0"/>
              <a:t> requires that the animal-origin ingredients must originate in the same country that manufactured the composite product.  </a:t>
            </a:r>
          </a:p>
          <a:p>
            <a:pPr marL="0" indent="0">
              <a:buNone/>
            </a:pPr>
            <a:r>
              <a:rPr lang="en-US" sz="1800" dirty="0"/>
              <a:t>Exceptions: the Regulation allows countries with low animal health risk to manufacture composite products using meat products or dairy products from other low-risk third countries or from the EU.</a:t>
            </a:r>
          </a:p>
          <a:p>
            <a:pPr marL="0" indent="0">
              <a:buNone/>
            </a:pPr>
            <a:endParaRPr lang="en-US" sz="1600" dirty="0"/>
          </a:p>
          <a:p>
            <a:pPr marL="0" indent="0">
              <a:buNone/>
            </a:pPr>
            <a:r>
              <a:rPr lang="en-US" sz="1600" dirty="0"/>
              <a:t>The principles are:</a:t>
            </a:r>
          </a:p>
          <a:p>
            <a:r>
              <a:rPr lang="en-US" sz="1600" dirty="0"/>
              <a:t>A </a:t>
            </a:r>
            <a:r>
              <a:rPr lang="en-US" sz="1600" dirty="0">
                <a:solidFill>
                  <a:srgbClr val="0000FF"/>
                </a:solidFill>
              </a:rPr>
              <a:t>low risk country </a:t>
            </a:r>
            <a:r>
              <a:rPr lang="en-US" sz="1600" dirty="0"/>
              <a:t>can use meat products or dairy products from </a:t>
            </a:r>
            <a:r>
              <a:rPr lang="en-US" sz="1600" dirty="0">
                <a:solidFill>
                  <a:srgbClr val="0000FF"/>
                </a:solidFill>
              </a:rPr>
              <a:t>other low risk countries </a:t>
            </a:r>
            <a:r>
              <a:rPr lang="en-US" sz="1600" dirty="0"/>
              <a:t>including the </a:t>
            </a:r>
            <a:r>
              <a:rPr lang="en-US" sz="1600" dirty="0">
                <a:solidFill>
                  <a:srgbClr val="0000FF"/>
                </a:solidFill>
              </a:rPr>
              <a:t>EU</a:t>
            </a:r>
          </a:p>
          <a:p>
            <a:r>
              <a:rPr lang="en-US" sz="1600" dirty="0"/>
              <a:t>A </a:t>
            </a:r>
            <a:r>
              <a:rPr lang="en-US" sz="1600" dirty="0">
                <a:solidFill>
                  <a:srgbClr val="0000FF"/>
                </a:solidFill>
              </a:rPr>
              <a:t>low risk country </a:t>
            </a:r>
            <a:r>
              <a:rPr lang="en-US" sz="1600" dirty="0"/>
              <a:t>cannot use meat products or dairy products from a </a:t>
            </a:r>
            <a:r>
              <a:rPr lang="en-US" sz="1600" dirty="0">
                <a:solidFill>
                  <a:srgbClr val="0000FF"/>
                </a:solidFill>
              </a:rPr>
              <a:t>high risk country</a:t>
            </a:r>
          </a:p>
          <a:p>
            <a:r>
              <a:rPr lang="en-US" sz="1600" dirty="0"/>
              <a:t>A </a:t>
            </a:r>
            <a:r>
              <a:rPr lang="en-US" sz="1600" dirty="0">
                <a:solidFill>
                  <a:srgbClr val="0000FF"/>
                </a:solidFill>
              </a:rPr>
              <a:t>high risk country </a:t>
            </a:r>
            <a:r>
              <a:rPr lang="en-US" sz="1600" dirty="0"/>
              <a:t>cannot use meat products or dairy products from other countries but can use meat products or dairy products from the </a:t>
            </a:r>
            <a:r>
              <a:rPr lang="en-US" sz="1600" dirty="0">
                <a:solidFill>
                  <a:srgbClr val="0000FF"/>
                </a:solidFill>
              </a:rPr>
              <a:t>EU</a:t>
            </a:r>
          </a:p>
          <a:p>
            <a:endParaRPr lang="nl-BE" dirty="0"/>
          </a:p>
        </p:txBody>
      </p:sp>
      <p:sp>
        <p:nvSpPr>
          <p:cNvPr id="3" name="Titel 2"/>
          <p:cNvSpPr>
            <a:spLocks noGrp="1"/>
          </p:cNvSpPr>
          <p:nvPr>
            <p:ph type="title"/>
          </p:nvPr>
        </p:nvSpPr>
        <p:spPr>
          <a:xfrm>
            <a:off x="468164" y="1337097"/>
            <a:ext cx="8208292" cy="792163"/>
          </a:xfrm>
        </p:spPr>
        <p:txBody>
          <a:bodyPr/>
          <a:lstStyle/>
          <a:p>
            <a:r>
              <a:rPr lang="en-US" sz="2400" b="1" dirty="0">
                <a:solidFill>
                  <a:srgbClr val="035682"/>
                </a:solidFill>
              </a:rPr>
              <a:t>Import requirements for composite products subject to veterinary checks</a:t>
            </a:r>
            <a:endParaRPr lang="nl-BE" sz="2400" b="1" dirty="0">
              <a:solidFill>
                <a:srgbClr val="035682"/>
              </a:solidFill>
            </a:endParaRPr>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3"/>
          <a:stretch>
            <a:fillRect/>
          </a:stretch>
        </p:blipFill>
        <p:spPr>
          <a:xfrm>
            <a:off x="7740352" y="219263"/>
            <a:ext cx="1163609" cy="1086403"/>
          </a:xfrm>
          <a:prstGeom prst="rect">
            <a:avLst/>
          </a:prstGeom>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26339037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1818639"/>
            <a:ext cx="7344816" cy="3960440"/>
          </a:xfrm>
        </p:spPr>
        <p:txBody>
          <a:bodyPr/>
          <a:lstStyle/>
          <a:p>
            <a:br>
              <a:rPr lang="en-US" sz="1800" b="1" dirty="0">
                <a:solidFill>
                  <a:srgbClr val="006666"/>
                </a:solidFill>
              </a:rPr>
            </a:br>
            <a:br>
              <a:rPr lang="en-US" sz="1800" b="1" dirty="0">
                <a:solidFill>
                  <a:srgbClr val="006666"/>
                </a:solidFill>
              </a:rPr>
            </a:br>
            <a:r>
              <a:rPr lang="en-US" sz="1800" b="1" dirty="0">
                <a:solidFill>
                  <a:srgbClr val="006666"/>
                </a:solidFill>
              </a:rPr>
              <a:t>I import ice cream confectionery made with milk powder and vegetable oil. Is this a composite product? Is it subject to veterinary checks?</a:t>
            </a:r>
            <a:br>
              <a:rPr lang="en-US" sz="1800" b="1" dirty="0">
                <a:solidFill>
                  <a:srgbClr val="006666"/>
                </a:solidFill>
              </a:rPr>
            </a:br>
            <a:br>
              <a:rPr lang="en-US" sz="1800" b="1" dirty="0">
                <a:solidFill>
                  <a:srgbClr val="006666"/>
                </a:solidFill>
              </a:rPr>
            </a:br>
            <a:r>
              <a:rPr lang="en-US" sz="1800" dirty="0">
                <a:solidFill>
                  <a:srgbClr val="006666"/>
                </a:solidFill>
              </a:rPr>
              <a:t>It is a </a:t>
            </a:r>
            <a:r>
              <a:rPr lang="en-US" sz="1800" dirty="0">
                <a:solidFill>
                  <a:srgbClr val="0000FF"/>
                </a:solidFill>
              </a:rPr>
              <a:t>composite product</a:t>
            </a:r>
            <a:r>
              <a:rPr lang="en-US" sz="1800" dirty="0">
                <a:solidFill>
                  <a:srgbClr val="006666"/>
                </a:solidFill>
              </a:rPr>
              <a:t>. It is subject to </a:t>
            </a:r>
            <a:r>
              <a:rPr lang="en-US" sz="1800" dirty="0">
                <a:solidFill>
                  <a:srgbClr val="0000FF"/>
                </a:solidFill>
              </a:rPr>
              <a:t>veterinary checks</a:t>
            </a:r>
            <a:r>
              <a:rPr lang="en-US" sz="1800" dirty="0">
                <a:solidFill>
                  <a:srgbClr val="006666"/>
                </a:solidFill>
              </a:rPr>
              <a:t>. As the final composite product requires refrigeration, to be exempt from veterinary checks the final composite product must have been cooked or undergone a heat-treatment sufficient to denature the milk powder. This is not possible for ice cream confectionery. </a:t>
            </a:r>
            <a:r>
              <a:rPr lang="en-US" sz="1800" dirty="0" err="1">
                <a:solidFill>
                  <a:srgbClr val="006666"/>
                </a:solidFill>
              </a:rPr>
              <a:t>Pasteurisation</a:t>
            </a:r>
            <a:r>
              <a:rPr lang="en-US" sz="1800" dirty="0">
                <a:solidFill>
                  <a:srgbClr val="006666"/>
                </a:solidFill>
              </a:rPr>
              <a:t> of the final mix would not be sufficient to denature the animal-origin constituents.</a:t>
            </a:r>
            <a:br>
              <a:rPr lang="en-US" sz="1800" dirty="0">
                <a:solidFill>
                  <a:srgbClr val="006666"/>
                </a:solidFill>
              </a:rPr>
            </a:br>
            <a:endParaRPr lang="nl-BE" sz="1800" dirty="0">
              <a:solidFill>
                <a:srgbClr val="006666"/>
              </a:solidFill>
            </a:endParaRPr>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3"/>
          <a:stretch>
            <a:fillRect/>
          </a:stretch>
        </p:blipFill>
        <p:spPr>
          <a:xfrm>
            <a:off x="7740352" y="219263"/>
            <a:ext cx="1163609" cy="1086403"/>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5297516"/>
            <a:ext cx="1612956" cy="142477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281" y="5206677"/>
            <a:ext cx="1453903" cy="1543422"/>
          </a:xfrm>
          <a:prstGeom prst="rect">
            <a:avLst/>
          </a:prstGeom>
        </p:spPr>
      </p:pic>
      <p:pic>
        <p:nvPicPr>
          <p:cNvPr id="12" name="Afbeelding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960" y="44268"/>
            <a:ext cx="2232248" cy="2232248"/>
          </a:xfrm>
          <a:prstGeom prst="rect">
            <a:avLst/>
          </a:prstGeom>
        </p:spPr>
      </p:pic>
    </p:spTree>
    <p:extLst>
      <p:ext uri="{BB962C8B-B14F-4D97-AF65-F5344CB8AC3E}">
        <p14:creationId xmlns:p14="http://schemas.microsoft.com/office/powerpoint/2010/main" val="36332404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683568" y="1412776"/>
            <a:ext cx="7776864" cy="4824536"/>
          </a:xfrm>
        </p:spPr>
        <p:txBody>
          <a:bodyPr/>
          <a:lstStyle/>
          <a:p>
            <a:pPr algn="l"/>
            <a:r>
              <a:rPr lang="en-US" sz="1800" b="1" dirty="0"/>
              <a:t>Can you give me some examples of composite products which are subject to veterinary checks?</a:t>
            </a:r>
          </a:p>
          <a:p>
            <a:pPr algn="l"/>
            <a:endParaRPr lang="en-US" sz="1800" b="1" dirty="0"/>
          </a:p>
          <a:p>
            <a:pPr algn="l"/>
            <a:r>
              <a:rPr lang="en-US" sz="1800" dirty="0">
                <a:solidFill>
                  <a:srgbClr val="FF0000"/>
                </a:solidFill>
              </a:rPr>
              <a:t>Meat pie </a:t>
            </a:r>
            <a:r>
              <a:rPr lang="en-US" sz="1800" dirty="0"/>
              <a:t>(containing cooked meat) </a:t>
            </a:r>
          </a:p>
          <a:p>
            <a:pPr algn="l"/>
            <a:r>
              <a:rPr lang="en-US" sz="1800" dirty="0">
                <a:solidFill>
                  <a:srgbClr val="FF0000"/>
                </a:solidFill>
              </a:rPr>
              <a:t>Canned tuna salad </a:t>
            </a:r>
            <a:r>
              <a:rPr lang="en-US" sz="1800" dirty="0"/>
              <a:t>(contains tuna combined with vegetables</a:t>
            </a:r>
          </a:p>
          <a:p>
            <a:pPr algn="l"/>
            <a:r>
              <a:rPr lang="en-US" sz="1800" dirty="0"/>
              <a:t>to make a salad) </a:t>
            </a:r>
          </a:p>
          <a:p>
            <a:pPr algn="l"/>
            <a:r>
              <a:rPr lang="en-US" sz="1800" dirty="0">
                <a:solidFill>
                  <a:srgbClr val="FF0000"/>
                </a:solidFill>
              </a:rPr>
              <a:t>Chicken curry </a:t>
            </a:r>
            <a:r>
              <a:rPr lang="en-US" sz="1800" dirty="0"/>
              <a:t>(pieces of cooked chicken combined with </a:t>
            </a:r>
          </a:p>
          <a:p>
            <a:pPr algn="l"/>
            <a:r>
              <a:rPr lang="en-US" sz="1800" dirty="0"/>
              <a:t>vegetables in a sauce) </a:t>
            </a:r>
          </a:p>
          <a:p>
            <a:pPr algn="l"/>
            <a:r>
              <a:rPr lang="en-US" sz="1800" dirty="0">
                <a:solidFill>
                  <a:srgbClr val="FF0000"/>
                </a:solidFill>
              </a:rPr>
              <a:t>Prawn spring roll </a:t>
            </a:r>
            <a:r>
              <a:rPr lang="en-US" sz="1800" dirty="0"/>
              <a:t>containing 50%+ cooked prawn </a:t>
            </a:r>
          </a:p>
          <a:p>
            <a:pPr algn="l"/>
            <a:endParaRPr lang="en-US" sz="1800" dirty="0">
              <a:solidFill>
                <a:srgbClr val="FF0000"/>
              </a:solidFill>
            </a:endParaRPr>
          </a:p>
          <a:p>
            <a:pPr algn="l">
              <a:spcBef>
                <a:spcPts val="0"/>
              </a:spcBef>
            </a:pPr>
            <a:r>
              <a:rPr lang="en-US" sz="1800" dirty="0">
                <a:solidFill>
                  <a:srgbClr val="FF0000"/>
                </a:solidFill>
              </a:rPr>
              <a:t>Pizza containing uncooked </a:t>
            </a:r>
            <a:r>
              <a:rPr lang="en-US" sz="1800" dirty="0" err="1">
                <a:solidFill>
                  <a:srgbClr val="FF0000"/>
                </a:solidFill>
              </a:rPr>
              <a:t>pasteurised</a:t>
            </a:r>
            <a:r>
              <a:rPr lang="en-US" sz="1800" dirty="0">
                <a:solidFill>
                  <a:srgbClr val="FF0000"/>
                </a:solidFill>
              </a:rPr>
              <a:t> cheese</a:t>
            </a:r>
            <a:r>
              <a:rPr lang="en-US" sz="1800" dirty="0"/>
              <a:t>, (because</a:t>
            </a:r>
          </a:p>
          <a:p>
            <a:pPr algn="l">
              <a:spcBef>
                <a:spcPts val="0"/>
              </a:spcBef>
            </a:pPr>
            <a:r>
              <a:rPr lang="en-US" sz="1800" dirty="0"/>
              <a:t>it requires refrigeration, and the final product not cooked) </a:t>
            </a:r>
          </a:p>
          <a:p>
            <a:pPr algn="l"/>
            <a:endParaRPr lang="en-US" sz="1800" dirty="0"/>
          </a:p>
          <a:p>
            <a:pPr algn="l">
              <a:spcBef>
                <a:spcPts val="0"/>
              </a:spcBef>
            </a:pPr>
            <a:r>
              <a:rPr lang="en-US" sz="1800" dirty="0">
                <a:solidFill>
                  <a:srgbClr val="FF0000"/>
                </a:solidFill>
              </a:rPr>
              <a:t>Gateau with a layer of </a:t>
            </a:r>
            <a:r>
              <a:rPr lang="en-US" sz="1800" dirty="0" err="1">
                <a:solidFill>
                  <a:srgbClr val="FF0000"/>
                </a:solidFill>
              </a:rPr>
              <a:t>pasteurised</a:t>
            </a:r>
            <a:r>
              <a:rPr lang="en-US" sz="1800" dirty="0">
                <a:solidFill>
                  <a:srgbClr val="FF0000"/>
                </a:solidFill>
              </a:rPr>
              <a:t> cream </a:t>
            </a:r>
            <a:r>
              <a:rPr lang="en-US" sz="1800" dirty="0"/>
              <a:t>(because requires</a:t>
            </a:r>
          </a:p>
          <a:p>
            <a:pPr algn="l">
              <a:spcBef>
                <a:spcPts val="0"/>
              </a:spcBef>
            </a:pPr>
            <a:r>
              <a:rPr lang="en-US" sz="1800" dirty="0"/>
              <a:t>refrigeration and final product with cream in </a:t>
            </a:r>
          </a:p>
          <a:p>
            <a:pPr algn="l">
              <a:spcBef>
                <a:spcPts val="0"/>
              </a:spcBef>
            </a:pPr>
            <a:r>
              <a:rPr lang="en-US" sz="1800" dirty="0"/>
              <a:t>place has not been cooked). </a:t>
            </a:r>
          </a:p>
          <a:p>
            <a:endParaRPr lang="nl-BE" dirty="0"/>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3"/>
          <a:stretch>
            <a:fillRect/>
          </a:stretch>
        </p:blipFill>
        <p:spPr>
          <a:xfrm>
            <a:off x="7740352" y="219263"/>
            <a:ext cx="1163609" cy="1086403"/>
          </a:xfrm>
          <a:prstGeom prst="rect">
            <a:avLst/>
          </a:prstGeom>
        </p:spPr>
      </p:pic>
      <p:sp>
        <p:nvSpPr>
          <p:cNvPr id="6" name="AutoShape 2" descr="Afbeeldingsresultaat voor image meat pie"/>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844824"/>
            <a:ext cx="1224136" cy="887155"/>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3228" y="1844824"/>
            <a:ext cx="954408" cy="1272544"/>
          </a:xfrm>
          <a:prstGeom prst="rect">
            <a:avLst/>
          </a:prstGeom>
        </p:spPr>
      </p:pic>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2977470"/>
            <a:ext cx="1440160" cy="1013873"/>
          </a:xfrm>
          <a:prstGeom prst="rect">
            <a:avLst/>
          </a:prstGeom>
        </p:spPr>
      </p:pic>
      <p:pic>
        <p:nvPicPr>
          <p:cNvPr id="12" name="Afbeelding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8108" y="3640856"/>
            <a:ext cx="1305297" cy="733667"/>
          </a:xfrm>
          <a:prstGeom prst="rect">
            <a:avLst/>
          </a:prstGeom>
        </p:spPr>
      </p:pic>
      <p:pic>
        <p:nvPicPr>
          <p:cNvPr id="13" name="Afbeelding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6765" y="4481633"/>
            <a:ext cx="1106463" cy="1104755"/>
          </a:xfrm>
          <a:prstGeom prst="rect">
            <a:avLst/>
          </a:prstGeom>
        </p:spPr>
      </p:pic>
      <p:pic>
        <p:nvPicPr>
          <p:cNvPr id="14" name="Afbeelding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1551" y="5814516"/>
            <a:ext cx="980727" cy="980727"/>
          </a:xfrm>
          <a:prstGeom prst="rect">
            <a:avLst/>
          </a:prstGeom>
        </p:spPr>
      </p:pic>
    </p:spTree>
    <p:extLst>
      <p:ext uri="{BB962C8B-B14F-4D97-AF65-F5344CB8AC3E}">
        <p14:creationId xmlns:p14="http://schemas.microsoft.com/office/powerpoint/2010/main" val="23248782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1043608" y="1916832"/>
            <a:ext cx="6912768" cy="3721968"/>
          </a:xfrm>
        </p:spPr>
        <p:txBody>
          <a:bodyPr/>
          <a:lstStyle/>
          <a:p>
            <a:pPr algn="l"/>
            <a:r>
              <a:rPr lang="en-US" sz="1800" b="1" dirty="0"/>
              <a:t>Can you give me some examples of composite products which are not subject to veterinary checks?</a:t>
            </a:r>
          </a:p>
          <a:p>
            <a:pPr algn="l"/>
            <a:endParaRPr lang="en-US" sz="1800" dirty="0"/>
          </a:p>
          <a:p>
            <a:pPr algn="l"/>
            <a:r>
              <a:rPr lang="en-US" sz="1800" dirty="0">
                <a:solidFill>
                  <a:srgbClr val="FF0000"/>
                </a:solidFill>
              </a:rPr>
              <a:t>Fully cooked pizza </a:t>
            </a:r>
            <a:r>
              <a:rPr lang="en-US" sz="1800" dirty="0"/>
              <a:t>with less than 50% cheese and no meat </a:t>
            </a:r>
          </a:p>
          <a:p>
            <a:pPr algn="l"/>
            <a:endParaRPr lang="en-US" sz="1800" dirty="0"/>
          </a:p>
          <a:p>
            <a:pPr algn="l"/>
            <a:r>
              <a:rPr lang="en-US" sz="1800" dirty="0">
                <a:solidFill>
                  <a:srgbClr val="FF0000"/>
                </a:solidFill>
              </a:rPr>
              <a:t>Fully cooked prawn spring roll </a:t>
            </a:r>
            <a:r>
              <a:rPr lang="en-US" sz="1800" dirty="0"/>
              <a:t>with less than 50% prawn </a:t>
            </a:r>
          </a:p>
          <a:p>
            <a:pPr algn="l"/>
            <a:endParaRPr lang="en-US" sz="1800" dirty="0"/>
          </a:p>
          <a:p>
            <a:pPr algn="l"/>
            <a:r>
              <a:rPr lang="en-US" sz="1800" dirty="0">
                <a:solidFill>
                  <a:srgbClr val="FF0000"/>
                </a:solidFill>
              </a:rPr>
              <a:t>Mayonnaise</a:t>
            </a:r>
            <a:r>
              <a:rPr lang="en-US" sz="1800" dirty="0"/>
              <a:t> with less than 50% </a:t>
            </a:r>
            <a:r>
              <a:rPr lang="en-US" sz="1800" dirty="0" err="1"/>
              <a:t>pasteurised</a:t>
            </a:r>
            <a:r>
              <a:rPr lang="en-US" sz="1800" dirty="0"/>
              <a:t> egg content </a:t>
            </a:r>
          </a:p>
          <a:p>
            <a:endParaRPr lang="nl-BE" dirty="0"/>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3"/>
          <a:stretch>
            <a:fillRect/>
          </a:stretch>
        </p:blipFill>
        <p:spPr>
          <a:xfrm>
            <a:off x="7740352" y="219263"/>
            <a:ext cx="1163609" cy="1086403"/>
          </a:xfrm>
          <a:prstGeom prst="rect">
            <a:avLst/>
          </a:prstGeom>
        </p:spPr>
      </p:pic>
    </p:spTree>
    <p:extLst>
      <p:ext uri="{BB962C8B-B14F-4D97-AF65-F5344CB8AC3E}">
        <p14:creationId xmlns:p14="http://schemas.microsoft.com/office/powerpoint/2010/main" val="10741448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395535" y="1412776"/>
            <a:ext cx="8583785" cy="4226024"/>
          </a:xfrm>
        </p:spPr>
        <p:txBody>
          <a:bodyPr/>
          <a:lstStyle/>
          <a:p>
            <a:pPr algn="l"/>
            <a:r>
              <a:rPr lang="en-US" sz="1400" b="1" dirty="0"/>
              <a:t>Can you give me some examples of foodstuffs containing plant material which are </a:t>
            </a:r>
            <a:r>
              <a:rPr lang="en-US" sz="1400" b="1" u="sng" dirty="0"/>
              <a:t>not composite products</a:t>
            </a:r>
            <a:r>
              <a:rPr lang="en-US" sz="1400" b="1" dirty="0"/>
              <a:t> but are </a:t>
            </a:r>
            <a:r>
              <a:rPr lang="en-US" sz="1400" b="1" dirty="0">
                <a:solidFill>
                  <a:srgbClr val="0000FF"/>
                </a:solidFill>
              </a:rPr>
              <a:t>processed animal products containing plant material</a:t>
            </a:r>
            <a:r>
              <a:rPr lang="en-US" sz="1400" b="1" dirty="0"/>
              <a:t>?</a:t>
            </a:r>
          </a:p>
          <a:p>
            <a:pPr algn="l"/>
            <a:r>
              <a:rPr lang="en-US" sz="1200" dirty="0"/>
              <a:t>Uncooked meat pie containing </a:t>
            </a:r>
            <a:r>
              <a:rPr lang="en-US" sz="1200" u="sng" dirty="0"/>
              <a:t>raw meat </a:t>
            </a:r>
            <a:r>
              <a:rPr lang="en-US" sz="1200" dirty="0"/>
              <a:t>(not a composite product because meat is raw) </a:t>
            </a:r>
          </a:p>
          <a:p>
            <a:pPr algn="l"/>
            <a:r>
              <a:rPr lang="en-US" sz="1200" dirty="0"/>
              <a:t>Breaded </a:t>
            </a:r>
            <a:r>
              <a:rPr lang="en-US" sz="1200" u="sng" dirty="0"/>
              <a:t>raw prawns </a:t>
            </a:r>
            <a:r>
              <a:rPr lang="en-US" sz="1200" dirty="0"/>
              <a:t>(not a composite product because prawns are raw) </a:t>
            </a:r>
          </a:p>
          <a:p>
            <a:pPr algn="l"/>
            <a:r>
              <a:rPr lang="en-US" sz="1200" u="sng" dirty="0"/>
              <a:t>Honey</a:t>
            </a:r>
            <a:r>
              <a:rPr lang="en-US" sz="1200" dirty="0"/>
              <a:t> with nuts (not a composite product because honey is raw) </a:t>
            </a:r>
          </a:p>
          <a:p>
            <a:pPr algn="l"/>
            <a:r>
              <a:rPr lang="en-US" sz="1200" dirty="0"/>
              <a:t>Canned </a:t>
            </a:r>
            <a:r>
              <a:rPr lang="en-US" sz="1200" u="sng" dirty="0"/>
              <a:t>tuna in oil </a:t>
            </a:r>
            <a:r>
              <a:rPr lang="en-US" sz="1200" dirty="0"/>
              <a:t>(plant material essential for manufacture) </a:t>
            </a:r>
          </a:p>
          <a:p>
            <a:pPr algn="l"/>
            <a:r>
              <a:rPr lang="en-US" sz="1200" dirty="0"/>
              <a:t>Cooked </a:t>
            </a:r>
            <a:r>
              <a:rPr lang="en-US" sz="1200" u="sng" dirty="0"/>
              <a:t>tuna fillets in a </a:t>
            </a:r>
            <a:r>
              <a:rPr lang="en-US" sz="1200" u="sng" dirty="0" err="1"/>
              <a:t>chilli</a:t>
            </a:r>
            <a:r>
              <a:rPr lang="en-US" sz="1200" u="sng" dirty="0"/>
              <a:t> marinade </a:t>
            </a:r>
            <a:r>
              <a:rPr lang="en-US" sz="1200" dirty="0"/>
              <a:t>(marinade adds specific characteristics - </a:t>
            </a:r>
            <a:r>
              <a:rPr lang="en-US" sz="1200" dirty="0" err="1"/>
              <a:t>flavour</a:t>
            </a:r>
            <a:r>
              <a:rPr lang="en-US" sz="1200" dirty="0"/>
              <a:t>, texture - to the tuna)</a:t>
            </a:r>
          </a:p>
          <a:p>
            <a:pPr algn="l"/>
            <a:r>
              <a:rPr lang="en-US" sz="1200" dirty="0"/>
              <a:t>Cooked </a:t>
            </a:r>
            <a:r>
              <a:rPr lang="en-US" sz="1200" u="sng" dirty="0"/>
              <a:t>breaded prawns</a:t>
            </a:r>
            <a:r>
              <a:rPr lang="en-US" sz="1200" dirty="0"/>
              <a:t> (breading gives specific characteristics to prawns; applies regardless of % prawn) </a:t>
            </a:r>
          </a:p>
          <a:p>
            <a:pPr algn="l"/>
            <a:r>
              <a:rPr lang="en-US" sz="1200" u="sng" dirty="0"/>
              <a:t>Surimi/ crabsticks </a:t>
            </a:r>
            <a:r>
              <a:rPr lang="en-US" sz="1200" dirty="0"/>
              <a:t>(a small amount of plant product is sometimes added to give specific characteristics to the fish content) </a:t>
            </a:r>
          </a:p>
          <a:p>
            <a:pPr algn="l"/>
            <a:r>
              <a:rPr lang="en-US" sz="1200" u="sng" dirty="0"/>
              <a:t>Breaded cooked haddock </a:t>
            </a:r>
            <a:r>
              <a:rPr lang="en-US" sz="1200" dirty="0"/>
              <a:t>(breading gives specific characteristics - texture - to fish) </a:t>
            </a:r>
          </a:p>
          <a:p>
            <a:pPr algn="l"/>
            <a:r>
              <a:rPr lang="en-US" sz="1200" u="sng" dirty="0"/>
              <a:t>Battered chicken nuggets </a:t>
            </a:r>
            <a:r>
              <a:rPr lang="en-US" sz="1200" dirty="0"/>
              <a:t>(batter gives specific characteristics - </a:t>
            </a:r>
            <a:r>
              <a:rPr lang="en-US" sz="1200" dirty="0" err="1"/>
              <a:t>flavour</a:t>
            </a:r>
            <a:r>
              <a:rPr lang="en-US" sz="1200" dirty="0"/>
              <a:t>, texture - to the chicken)</a:t>
            </a:r>
          </a:p>
          <a:p>
            <a:pPr algn="l"/>
            <a:r>
              <a:rPr lang="en-US" sz="1200" u="sng" dirty="0"/>
              <a:t>Corned beef containing glucose </a:t>
            </a:r>
            <a:r>
              <a:rPr lang="en-US" sz="1200" dirty="0"/>
              <a:t>or small amounts of onions (glucose/onions give specific characteristics to corned beef)</a:t>
            </a:r>
          </a:p>
          <a:p>
            <a:pPr algn="l"/>
            <a:r>
              <a:rPr lang="en-US" sz="1200" u="sng" dirty="0"/>
              <a:t>Strawberry yoghurt </a:t>
            </a:r>
            <a:r>
              <a:rPr lang="en-US" sz="1200" dirty="0"/>
              <a:t>(strawberries give specific characteristics - </a:t>
            </a:r>
            <a:r>
              <a:rPr lang="en-US" sz="1200" dirty="0" err="1"/>
              <a:t>flavour</a:t>
            </a:r>
            <a:r>
              <a:rPr lang="en-US" sz="1200" dirty="0"/>
              <a:t>, texture - to the yoghurt) </a:t>
            </a:r>
          </a:p>
          <a:p>
            <a:pPr algn="l"/>
            <a:r>
              <a:rPr lang="en-US" sz="1200" u="sng" dirty="0"/>
              <a:t>Milk dessert with a fruit topping </a:t>
            </a:r>
            <a:r>
              <a:rPr lang="en-US" sz="1200" dirty="0"/>
              <a:t>(fruit topping adds specific characteristics  - </a:t>
            </a:r>
            <a:r>
              <a:rPr lang="en-US" sz="1200" dirty="0" err="1"/>
              <a:t>flavour</a:t>
            </a:r>
            <a:r>
              <a:rPr lang="en-US" sz="1200" dirty="0"/>
              <a:t>, texture - to the milk dessert) </a:t>
            </a:r>
          </a:p>
          <a:p>
            <a:pPr algn="l"/>
            <a:r>
              <a:rPr lang="en-US" sz="1200" u="sng" dirty="0"/>
              <a:t>Battered cooked cheese </a:t>
            </a:r>
            <a:r>
              <a:rPr lang="en-US" sz="1200" dirty="0"/>
              <a:t>e.g. 'paneer poppers' (batter gives specific characteristics - texture - to the cheese; applies regardless of % cheese)</a:t>
            </a:r>
          </a:p>
          <a:p>
            <a:pPr algn="l"/>
            <a:r>
              <a:rPr lang="en-US" sz="1200" u="sng" dirty="0"/>
              <a:t>Fish sauce with 10% fishery product content</a:t>
            </a:r>
            <a:r>
              <a:rPr lang="en-US" sz="1200" dirty="0"/>
              <a:t>, other ingredients are sugar and water. This is a fishery product (no relevant plant material to make it a composite product). Subject to vet checks as a fishery product - the 50% rule applies only to composite products</a:t>
            </a:r>
          </a:p>
          <a:p>
            <a:pPr algn="l"/>
            <a:r>
              <a:rPr lang="en-US" sz="1200" u="sng" dirty="0"/>
              <a:t>Yogurt drink </a:t>
            </a:r>
            <a:r>
              <a:rPr lang="en-US" sz="1200" dirty="0"/>
              <a:t>like Yakult containing water, 2% skimmed milk powder and sugar. This is a dairy product. There is no relevant plant material to make it a composite product</a:t>
            </a:r>
          </a:p>
          <a:p>
            <a:pPr algn="l"/>
            <a:r>
              <a:rPr lang="en-US" sz="1200" dirty="0" err="1"/>
              <a:t>Gulab</a:t>
            </a:r>
            <a:r>
              <a:rPr lang="en-US" sz="1200" dirty="0"/>
              <a:t> </a:t>
            </a:r>
            <a:r>
              <a:rPr lang="en-US" sz="1200" dirty="0" err="1"/>
              <a:t>Jamun</a:t>
            </a:r>
            <a:r>
              <a:rPr lang="en-US" sz="1200" dirty="0"/>
              <a:t>, </a:t>
            </a:r>
            <a:r>
              <a:rPr lang="en-US" sz="1200" dirty="0" err="1"/>
              <a:t>Rasgulla</a:t>
            </a:r>
            <a:r>
              <a:rPr lang="en-US" sz="1200" dirty="0"/>
              <a:t> and similar canned products from India. These consist of </a:t>
            </a:r>
            <a:r>
              <a:rPr lang="en-US" sz="1200" u="sng" dirty="0"/>
              <a:t>cottage cheese balls </a:t>
            </a:r>
            <a:r>
              <a:rPr lang="en-US" sz="1200" dirty="0"/>
              <a:t>(@5%) in syrup in a can. These are dairy products (no relevant plant material) and cannot be imported from India.</a:t>
            </a:r>
          </a:p>
          <a:p>
            <a:endParaRPr lang="nl-BE" dirty="0"/>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Picture 4"/>
          <p:cNvPicPr>
            <a:picLocks noChangeAspect="1"/>
          </p:cNvPicPr>
          <p:nvPr/>
        </p:nvPicPr>
        <p:blipFill>
          <a:blip r:embed="rId2"/>
          <a:stretch>
            <a:fillRect/>
          </a:stretch>
        </p:blipFill>
        <p:spPr>
          <a:xfrm>
            <a:off x="7740352" y="219263"/>
            <a:ext cx="1163609" cy="1086403"/>
          </a:xfrm>
          <a:prstGeom prst="rect">
            <a:avLst/>
          </a:prstGeom>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spTree>
    <p:extLst>
      <p:ext uri="{BB962C8B-B14F-4D97-AF65-F5344CB8AC3E}">
        <p14:creationId xmlns:p14="http://schemas.microsoft.com/office/powerpoint/2010/main" val="21379136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1966" y="0"/>
            <a:ext cx="9152225" cy="6858000"/>
          </a:xfrm>
          <a:prstGeom prst="rect">
            <a:avLst/>
          </a:prstGeom>
        </p:spPr>
      </p:pic>
      <p:sp>
        <p:nvSpPr>
          <p:cNvPr id="3" name="Rechthoek 2"/>
          <p:cNvSpPr/>
          <p:nvPr/>
        </p:nvSpPr>
        <p:spPr>
          <a:xfrm>
            <a:off x="2483768" y="5301208"/>
            <a:ext cx="4572000" cy="923330"/>
          </a:xfrm>
          <a:prstGeom prst="rect">
            <a:avLst/>
          </a:prstGeom>
        </p:spPr>
        <p:txBody>
          <a:bodyPr>
            <a:spAutoFit/>
          </a:bodyPr>
          <a:lstStyle/>
          <a:p>
            <a:r>
              <a:rPr lang="nl-BE" dirty="0">
                <a:hlinkClick r:id="rId3"/>
              </a:rPr>
              <a:t>http://ec.europa.eu/food/safety/biosafety/food_hygiene/guidance/index_en.htm</a:t>
            </a:r>
            <a:endParaRPr lang="nl-BE" dirty="0"/>
          </a:p>
          <a:p>
            <a:endParaRPr lang="nl-BE" dirty="0"/>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7761535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4" name="Afbeelding 3"/>
          <p:cNvPicPr>
            <a:picLocks noChangeAspect="1"/>
          </p:cNvPicPr>
          <p:nvPr/>
        </p:nvPicPr>
        <p:blipFill>
          <a:blip r:embed="rId2"/>
          <a:stretch>
            <a:fillRect/>
          </a:stretch>
        </p:blipFill>
        <p:spPr>
          <a:xfrm>
            <a:off x="66046" y="1166497"/>
            <a:ext cx="9011908" cy="4525006"/>
          </a:xfrm>
          <a:prstGeom prst="rect">
            <a:avLst/>
          </a:prstGeom>
        </p:spPr>
      </p:pic>
      <p:sp>
        <p:nvSpPr>
          <p:cNvPr id="3" name="Rechthoek 2"/>
          <p:cNvSpPr/>
          <p:nvPr/>
        </p:nvSpPr>
        <p:spPr>
          <a:xfrm>
            <a:off x="1115616" y="252097"/>
            <a:ext cx="676875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Composite</a:t>
            </a:r>
            <a:r>
              <a:rPr lang="nl-BE" dirty="0"/>
              <a:t> product or PPOAO (</a:t>
            </a:r>
            <a:r>
              <a:rPr lang="nl-BE" dirty="0" err="1"/>
              <a:t>processed</a:t>
            </a:r>
            <a:r>
              <a:rPr lang="nl-BE" dirty="0"/>
              <a:t> product of </a:t>
            </a:r>
            <a:r>
              <a:rPr lang="nl-BE" dirty="0" err="1"/>
              <a:t>animal</a:t>
            </a:r>
            <a:r>
              <a:rPr lang="nl-BE" dirty="0"/>
              <a:t> </a:t>
            </a:r>
            <a:r>
              <a:rPr lang="nl-BE" dirty="0" err="1"/>
              <a:t>origin</a:t>
            </a:r>
            <a:r>
              <a:rPr lang="nl-BE" dirty="0"/>
              <a:t>)?</a:t>
            </a:r>
          </a:p>
        </p:txBody>
      </p:sp>
    </p:spTree>
    <p:extLst>
      <p:ext uri="{BB962C8B-B14F-4D97-AF65-F5344CB8AC3E}">
        <p14:creationId xmlns:p14="http://schemas.microsoft.com/office/powerpoint/2010/main" val="41145462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72" y="1528497"/>
            <a:ext cx="8992855" cy="3801005"/>
          </a:xfrm>
          <a:prstGeom prst="rect">
            <a:avLst/>
          </a:prstGeom>
        </p:spPr>
      </p:pic>
    </p:spTree>
    <p:extLst>
      <p:ext uri="{BB962C8B-B14F-4D97-AF65-F5344CB8AC3E}">
        <p14:creationId xmlns:p14="http://schemas.microsoft.com/office/powerpoint/2010/main" val="1368800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hthoek 2"/>
          <p:cNvSpPr/>
          <p:nvPr/>
        </p:nvSpPr>
        <p:spPr>
          <a:xfrm>
            <a:off x="6660232" y="188640"/>
            <a:ext cx="237626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t>
            </a:r>
            <a:r>
              <a:rPr lang="nl-BE" dirty="0" err="1"/>
              <a:t>ugly</a:t>
            </a:r>
            <a:r>
              <a:rPr lang="nl-BE" dirty="0"/>
              <a:t>” </a:t>
            </a:r>
            <a:r>
              <a:rPr lang="nl-BE" dirty="0" err="1"/>
              <a:t>strawberry</a:t>
            </a:r>
            <a:endParaRPr lang="en-US" dirty="0"/>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2910059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72" y="1609471"/>
            <a:ext cx="8992855" cy="3639058"/>
          </a:xfrm>
          <a:prstGeom prst="rect">
            <a:avLst/>
          </a:prstGeom>
        </p:spPr>
      </p:pic>
    </p:spTree>
    <p:extLst>
      <p:ext uri="{BB962C8B-B14F-4D97-AF65-F5344CB8AC3E}">
        <p14:creationId xmlns:p14="http://schemas.microsoft.com/office/powerpoint/2010/main" val="34280313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4" name="Afbeelding 3"/>
          <p:cNvPicPr>
            <a:picLocks noChangeAspect="1"/>
          </p:cNvPicPr>
          <p:nvPr/>
        </p:nvPicPr>
        <p:blipFill>
          <a:blip r:embed="rId2"/>
          <a:stretch>
            <a:fillRect/>
          </a:stretch>
        </p:blipFill>
        <p:spPr>
          <a:xfrm>
            <a:off x="70809" y="1252233"/>
            <a:ext cx="9002381" cy="4353533"/>
          </a:xfrm>
          <a:prstGeom prst="rect">
            <a:avLst/>
          </a:prstGeom>
        </p:spPr>
      </p:pic>
    </p:spTree>
    <p:extLst>
      <p:ext uri="{BB962C8B-B14F-4D97-AF65-F5344CB8AC3E}">
        <p14:creationId xmlns:p14="http://schemas.microsoft.com/office/powerpoint/2010/main" val="39588743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80335" y="556811"/>
            <a:ext cx="8983329" cy="5744377"/>
          </a:xfrm>
          <a:prstGeom prst="rect">
            <a:avLst/>
          </a:prstGeom>
        </p:spPr>
      </p:pic>
    </p:spTree>
    <p:extLst>
      <p:ext uri="{BB962C8B-B14F-4D97-AF65-F5344CB8AC3E}">
        <p14:creationId xmlns:p14="http://schemas.microsoft.com/office/powerpoint/2010/main" val="21964161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55891" y="62571"/>
            <a:ext cx="9002381" cy="2429214"/>
          </a:xfrm>
          <a:prstGeom prst="rect">
            <a:avLst/>
          </a:prstGeom>
        </p:spPr>
      </p:pic>
      <p:pic>
        <p:nvPicPr>
          <p:cNvPr id="4" name="Afbeelding 3"/>
          <p:cNvPicPr>
            <a:picLocks noChangeAspect="1"/>
          </p:cNvPicPr>
          <p:nvPr/>
        </p:nvPicPr>
        <p:blipFill>
          <a:blip r:embed="rId3"/>
          <a:stretch>
            <a:fillRect/>
          </a:stretch>
        </p:blipFill>
        <p:spPr>
          <a:xfrm>
            <a:off x="75571" y="2593261"/>
            <a:ext cx="8992855" cy="4229690"/>
          </a:xfrm>
          <a:prstGeom prst="rect">
            <a:avLst/>
          </a:prstGeom>
        </p:spPr>
      </p:pic>
    </p:spTree>
    <p:extLst>
      <p:ext uri="{BB962C8B-B14F-4D97-AF65-F5344CB8AC3E}">
        <p14:creationId xmlns:p14="http://schemas.microsoft.com/office/powerpoint/2010/main" val="27600900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72" y="704470"/>
            <a:ext cx="8992855" cy="5449060"/>
          </a:xfrm>
          <a:prstGeom prst="rect">
            <a:avLst/>
          </a:prstGeom>
        </p:spPr>
      </p:pic>
    </p:spTree>
    <p:extLst>
      <p:ext uri="{BB962C8B-B14F-4D97-AF65-F5344CB8AC3E}">
        <p14:creationId xmlns:p14="http://schemas.microsoft.com/office/powerpoint/2010/main" val="18880837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84922" y="836712"/>
            <a:ext cx="9002381" cy="2686425"/>
          </a:xfrm>
          <a:prstGeom prst="rect">
            <a:avLst/>
          </a:prstGeom>
        </p:spPr>
      </p:pic>
      <p:pic>
        <p:nvPicPr>
          <p:cNvPr id="4" name="Afbeelding 3"/>
          <p:cNvPicPr>
            <a:picLocks noChangeAspect="1"/>
          </p:cNvPicPr>
          <p:nvPr/>
        </p:nvPicPr>
        <p:blipFill>
          <a:blip r:embed="rId3"/>
          <a:stretch>
            <a:fillRect/>
          </a:stretch>
        </p:blipFill>
        <p:spPr>
          <a:xfrm>
            <a:off x="103973" y="4005064"/>
            <a:ext cx="8992855" cy="2143424"/>
          </a:xfrm>
          <a:prstGeom prst="rect">
            <a:avLst/>
          </a:prstGeom>
        </p:spPr>
      </p:pic>
    </p:spTree>
    <p:extLst>
      <p:ext uri="{BB962C8B-B14F-4D97-AF65-F5344CB8AC3E}">
        <p14:creationId xmlns:p14="http://schemas.microsoft.com/office/powerpoint/2010/main" val="19432074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72" y="328180"/>
            <a:ext cx="8992855" cy="6201640"/>
          </a:xfrm>
          <a:prstGeom prst="rect">
            <a:avLst/>
          </a:prstGeom>
        </p:spPr>
      </p:pic>
    </p:spTree>
    <p:extLst>
      <p:ext uri="{BB962C8B-B14F-4D97-AF65-F5344CB8AC3E}">
        <p14:creationId xmlns:p14="http://schemas.microsoft.com/office/powerpoint/2010/main" val="33904255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63988" y="620688"/>
            <a:ext cx="9002381" cy="1514686"/>
          </a:xfrm>
          <a:prstGeom prst="rect">
            <a:avLst/>
          </a:prstGeom>
        </p:spPr>
      </p:pic>
      <p:pic>
        <p:nvPicPr>
          <p:cNvPr id="4" name="Afbeelding 3"/>
          <p:cNvPicPr>
            <a:picLocks noChangeAspect="1"/>
          </p:cNvPicPr>
          <p:nvPr/>
        </p:nvPicPr>
        <p:blipFill>
          <a:blip r:embed="rId3"/>
          <a:stretch>
            <a:fillRect/>
          </a:stretch>
        </p:blipFill>
        <p:spPr>
          <a:xfrm>
            <a:off x="63988" y="2386995"/>
            <a:ext cx="8983329" cy="4334480"/>
          </a:xfrm>
          <a:prstGeom prst="rect">
            <a:avLst/>
          </a:prstGeom>
        </p:spPr>
      </p:pic>
    </p:spTree>
    <p:extLst>
      <p:ext uri="{BB962C8B-B14F-4D97-AF65-F5344CB8AC3E}">
        <p14:creationId xmlns:p14="http://schemas.microsoft.com/office/powerpoint/2010/main" val="6960545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0809" y="51916"/>
            <a:ext cx="9002381" cy="6754168"/>
          </a:xfrm>
          <a:prstGeom prst="rect">
            <a:avLst/>
          </a:prstGeom>
        </p:spPr>
      </p:pic>
    </p:spTree>
    <p:extLst>
      <p:ext uri="{BB962C8B-B14F-4D97-AF65-F5344CB8AC3E}">
        <p14:creationId xmlns:p14="http://schemas.microsoft.com/office/powerpoint/2010/main" val="23417382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61283" y="1618997"/>
            <a:ext cx="9021434" cy="3620005"/>
          </a:xfrm>
          <a:prstGeom prst="rect">
            <a:avLst/>
          </a:prstGeom>
        </p:spPr>
      </p:pic>
    </p:spTree>
    <p:extLst>
      <p:ext uri="{BB962C8B-B14F-4D97-AF65-F5344CB8AC3E}">
        <p14:creationId xmlns:p14="http://schemas.microsoft.com/office/powerpoint/2010/main" val="176891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hthoek 2"/>
          <p:cNvSpPr/>
          <p:nvPr/>
        </p:nvSpPr>
        <p:spPr>
          <a:xfrm>
            <a:off x="6588224" y="116632"/>
            <a:ext cx="22322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t>
            </a:r>
            <a:r>
              <a:rPr lang="nl-BE" dirty="0" err="1"/>
              <a:t>ugly</a:t>
            </a:r>
            <a:r>
              <a:rPr lang="nl-BE" dirty="0"/>
              <a:t>” </a:t>
            </a:r>
            <a:r>
              <a:rPr lang="nl-BE" dirty="0" err="1"/>
              <a:t>strawberry</a:t>
            </a:r>
            <a:endParaRPr lang="en-US" dirty="0"/>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7758584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66046" y="456785"/>
            <a:ext cx="9011908" cy="5944430"/>
          </a:xfrm>
          <a:prstGeom prst="rect">
            <a:avLst/>
          </a:prstGeom>
        </p:spPr>
      </p:pic>
    </p:spTree>
    <p:extLst>
      <p:ext uri="{BB962C8B-B14F-4D97-AF65-F5344CB8AC3E}">
        <p14:creationId xmlns:p14="http://schemas.microsoft.com/office/powerpoint/2010/main" val="2439696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0808" y="692696"/>
            <a:ext cx="9002381" cy="2896004"/>
          </a:xfrm>
          <a:prstGeom prst="rect">
            <a:avLst/>
          </a:prstGeom>
        </p:spPr>
      </p:pic>
      <p:pic>
        <p:nvPicPr>
          <p:cNvPr id="4" name="Afbeelding 3"/>
          <p:cNvPicPr>
            <a:picLocks noChangeAspect="1"/>
          </p:cNvPicPr>
          <p:nvPr/>
        </p:nvPicPr>
        <p:blipFill>
          <a:blip r:embed="rId3"/>
          <a:stretch>
            <a:fillRect/>
          </a:stretch>
        </p:blipFill>
        <p:spPr>
          <a:xfrm>
            <a:off x="70809" y="3933056"/>
            <a:ext cx="9002381" cy="2248214"/>
          </a:xfrm>
          <a:prstGeom prst="rect">
            <a:avLst/>
          </a:prstGeom>
        </p:spPr>
      </p:pic>
    </p:spTree>
    <p:extLst>
      <p:ext uri="{BB962C8B-B14F-4D97-AF65-F5344CB8AC3E}">
        <p14:creationId xmlns:p14="http://schemas.microsoft.com/office/powerpoint/2010/main" val="16546531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0809" y="399627"/>
            <a:ext cx="9002381" cy="6058746"/>
          </a:xfrm>
          <a:prstGeom prst="rect">
            <a:avLst/>
          </a:prstGeom>
        </p:spPr>
      </p:pic>
    </p:spTree>
    <p:extLst>
      <p:ext uri="{BB962C8B-B14F-4D97-AF65-F5344CB8AC3E}">
        <p14:creationId xmlns:p14="http://schemas.microsoft.com/office/powerpoint/2010/main" val="15570449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72" y="1747603"/>
            <a:ext cx="8992855" cy="3362794"/>
          </a:xfrm>
          <a:prstGeom prst="rect">
            <a:avLst/>
          </a:prstGeom>
        </p:spPr>
      </p:pic>
    </p:spTree>
    <p:extLst>
      <p:ext uri="{BB962C8B-B14F-4D97-AF65-F5344CB8AC3E}">
        <p14:creationId xmlns:p14="http://schemas.microsoft.com/office/powerpoint/2010/main" val="31962245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72" y="428206"/>
            <a:ext cx="8992855" cy="6001588"/>
          </a:xfrm>
          <a:prstGeom prst="rect">
            <a:avLst/>
          </a:prstGeom>
        </p:spPr>
      </p:pic>
    </p:spTree>
    <p:extLst>
      <p:ext uri="{BB962C8B-B14F-4D97-AF65-F5344CB8AC3E}">
        <p14:creationId xmlns:p14="http://schemas.microsoft.com/office/powerpoint/2010/main" val="19826806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80335" y="566338"/>
            <a:ext cx="8983329" cy="5725324"/>
          </a:xfrm>
          <a:prstGeom prst="rect">
            <a:avLst/>
          </a:prstGeom>
        </p:spPr>
      </p:pic>
    </p:spTree>
    <p:extLst>
      <p:ext uri="{BB962C8B-B14F-4D97-AF65-F5344CB8AC3E}">
        <p14:creationId xmlns:p14="http://schemas.microsoft.com/office/powerpoint/2010/main" val="41188635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80335" y="823549"/>
            <a:ext cx="8983329" cy="5210902"/>
          </a:xfrm>
          <a:prstGeom prst="rect">
            <a:avLst/>
          </a:prstGeom>
        </p:spPr>
      </p:pic>
    </p:spTree>
    <p:extLst>
      <p:ext uri="{BB962C8B-B14F-4D97-AF65-F5344CB8AC3E}">
        <p14:creationId xmlns:p14="http://schemas.microsoft.com/office/powerpoint/2010/main" val="12439122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66046" y="599680"/>
            <a:ext cx="9011908" cy="5658640"/>
          </a:xfrm>
          <a:prstGeom prst="rect">
            <a:avLst/>
          </a:prstGeom>
        </p:spPr>
      </p:pic>
    </p:spTree>
    <p:extLst>
      <p:ext uri="{BB962C8B-B14F-4D97-AF65-F5344CB8AC3E}">
        <p14:creationId xmlns:p14="http://schemas.microsoft.com/office/powerpoint/2010/main" val="37273355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0809" y="666364"/>
            <a:ext cx="9002381" cy="5525271"/>
          </a:xfrm>
          <a:prstGeom prst="rect">
            <a:avLst/>
          </a:prstGeom>
        </p:spPr>
      </p:pic>
    </p:spTree>
    <p:extLst>
      <p:ext uri="{BB962C8B-B14F-4D97-AF65-F5344CB8AC3E}">
        <p14:creationId xmlns:p14="http://schemas.microsoft.com/office/powerpoint/2010/main" val="14787516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idx="1"/>
          </p:nvPr>
        </p:nvSpPr>
        <p:spPr>
          <a:xfrm>
            <a:off x="684213" y="1483937"/>
            <a:ext cx="7627937" cy="4540626"/>
          </a:xfrm>
        </p:spPr>
        <p:txBody>
          <a:bodyPr/>
          <a:lstStyle/>
          <a:p>
            <a:pPr defTabSz="1693863">
              <a:lnSpc>
                <a:spcPct val="80000"/>
              </a:lnSpc>
              <a:buFontTx/>
              <a:buNone/>
            </a:pPr>
            <a:r>
              <a:rPr lang="nl-NL" altLang="nl-BE" sz="2400" i="1" dirty="0">
                <a:solidFill>
                  <a:srgbClr val="0000FF"/>
                </a:solidFill>
              </a:rPr>
              <a:t>II.6. Food </a:t>
            </a:r>
            <a:r>
              <a:rPr lang="nl-NL" altLang="nl-BE" sz="2400" i="1" dirty="0" err="1">
                <a:solidFill>
                  <a:srgbClr val="0000FF"/>
                </a:solidFill>
              </a:rPr>
              <a:t>contaminants</a:t>
            </a:r>
            <a:endParaRPr lang="nl-NL" altLang="nl-BE" sz="2400" i="1" dirty="0">
              <a:solidFill>
                <a:srgbClr val="0000FF"/>
              </a:solidFill>
            </a:endParaRPr>
          </a:p>
          <a:p>
            <a:pPr defTabSz="1693863">
              <a:lnSpc>
                <a:spcPct val="80000"/>
              </a:lnSpc>
              <a:buFontTx/>
              <a:buNone/>
            </a:pPr>
            <a:endParaRPr lang="nl-NL" altLang="nl-BE" sz="2400" i="1" u="sng" dirty="0">
              <a:solidFill>
                <a:srgbClr val="0000FF"/>
              </a:solidFill>
            </a:endParaRPr>
          </a:p>
          <a:p>
            <a:pPr defTabSz="1693863">
              <a:lnSpc>
                <a:spcPct val="80000"/>
              </a:lnSpc>
              <a:buFontTx/>
              <a:buNone/>
            </a:pPr>
            <a:r>
              <a:rPr lang="nl-NL" altLang="nl-BE" sz="2000" i="1" dirty="0">
                <a:solidFill>
                  <a:srgbClr val="0000FF"/>
                </a:solidFill>
              </a:rPr>
              <a:t>II.6.1. Maximum levels </a:t>
            </a:r>
            <a:r>
              <a:rPr lang="nl-NL" altLang="nl-BE" sz="2000" i="1" dirty="0" err="1">
                <a:solidFill>
                  <a:srgbClr val="0000FF"/>
                </a:solidFill>
              </a:rPr>
              <a:t>for</a:t>
            </a:r>
            <a:r>
              <a:rPr lang="nl-NL" altLang="nl-BE" sz="2000" i="1" dirty="0">
                <a:solidFill>
                  <a:srgbClr val="0000FF"/>
                </a:solidFill>
              </a:rPr>
              <a:t> </a:t>
            </a:r>
            <a:r>
              <a:rPr lang="nl-NL" altLang="nl-BE" sz="2000" i="1" dirty="0" err="1">
                <a:solidFill>
                  <a:srgbClr val="0000FF"/>
                </a:solidFill>
              </a:rPr>
              <a:t>certain</a:t>
            </a:r>
            <a:r>
              <a:rPr lang="nl-NL" altLang="nl-BE" sz="2000" i="1" dirty="0">
                <a:solidFill>
                  <a:srgbClr val="0000FF"/>
                </a:solidFill>
              </a:rPr>
              <a:t> </a:t>
            </a:r>
            <a:r>
              <a:rPr lang="nl-NL" altLang="nl-BE" sz="2000" i="1" dirty="0" err="1">
                <a:solidFill>
                  <a:srgbClr val="0000FF"/>
                </a:solidFill>
              </a:rPr>
              <a:t>contaminants</a:t>
            </a:r>
            <a:r>
              <a:rPr lang="nl-NL" altLang="nl-BE" sz="2000" i="1" dirty="0">
                <a:solidFill>
                  <a:srgbClr val="0000FF"/>
                </a:solidFill>
              </a:rPr>
              <a:t> </a:t>
            </a:r>
          </a:p>
          <a:p>
            <a:pPr defTabSz="1693863">
              <a:lnSpc>
                <a:spcPct val="80000"/>
              </a:lnSpc>
              <a:buFontTx/>
              <a:buNone/>
            </a:pPr>
            <a:r>
              <a:rPr lang="nl-NL" altLang="nl-BE" sz="2000" i="1" dirty="0">
                <a:solidFill>
                  <a:srgbClr val="0000FF"/>
                </a:solidFill>
              </a:rPr>
              <a:t>	</a:t>
            </a:r>
            <a:r>
              <a:rPr lang="nl-NL" altLang="nl-BE" sz="1600" i="1" dirty="0">
                <a:solidFill>
                  <a:srgbClr val="0000FF"/>
                </a:solidFill>
              </a:rPr>
              <a:t>     (Reg.(EC) 315/93, Reg.(EC) 1881/2006)</a:t>
            </a:r>
          </a:p>
          <a:p>
            <a:pPr defTabSz="1693863">
              <a:lnSpc>
                <a:spcPct val="80000"/>
              </a:lnSpc>
              <a:buFontTx/>
              <a:buNone/>
            </a:pPr>
            <a:endParaRPr lang="nl-NL" altLang="nl-BE" sz="800" i="1" dirty="0">
              <a:solidFill>
                <a:srgbClr val="0000FF"/>
              </a:solidFill>
            </a:endParaRPr>
          </a:p>
          <a:p>
            <a:pPr marL="0" indent="0" defTabSz="1693863">
              <a:lnSpc>
                <a:spcPct val="80000"/>
              </a:lnSpc>
              <a:buFontTx/>
              <a:buNone/>
            </a:pPr>
            <a:r>
              <a:rPr lang="en-US" sz="1600" i="1" dirty="0"/>
              <a:t>Contaminants are substances that </a:t>
            </a:r>
            <a:r>
              <a:rPr lang="en-US" sz="1600" b="1" i="1" dirty="0"/>
              <a:t>have not been intentionally added to food</a:t>
            </a:r>
            <a:r>
              <a:rPr lang="en-US" sz="1600" i="1" dirty="0"/>
              <a:t>. These substances may be present in food as a result of the various stages of its </a:t>
            </a:r>
            <a:r>
              <a:rPr lang="en-US" sz="1600" b="1" i="1" dirty="0"/>
              <a:t>production, packaging, transport or holding</a:t>
            </a:r>
            <a:r>
              <a:rPr lang="en-US" sz="1600" i="1" dirty="0"/>
              <a:t>. They also might result from </a:t>
            </a:r>
            <a:r>
              <a:rPr lang="en-US" sz="1600" b="1" i="1" dirty="0"/>
              <a:t>environmental contamination</a:t>
            </a:r>
            <a:r>
              <a:rPr lang="en-US" sz="1600" i="1" dirty="0"/>
              <a:t>.</a:t>
            </a:r>
          </a:p>
          <a:p>
            <a:pPr marL="0" indent="0" defTabSz="1693863">
              <a:lnSpc>
                <a:spcPct val="80000"/>
              </a:lnSpc>
              <a:buFontTx/>
              <a:buNone/>
            </a:pPr>
            <a:endParaRPr lang="nl-NL" altLang="nl-BE" sz="800" i="1" dirty="0">
              <a:solidFill>
                <a:srgbClr val="0000FF"/>
              </a:solidFill>
            </a:endParaRPr>
          </a:p>
          <a:p>
            <a:pPr marL="0" indent="0" defTabSz="1693863">
              <a:buFont typeface="Monotype Sorts"/>
              <a:buNone/>
            </a:pPr>
            <a:r>
              <a:rPr lang="nl-BE" altLang="nl-BE" sz="1600" i="1" dirty="0">
                <a:solidFill>
                  <a:srgbClr val="FF0000"/>
                </a:solidFill>
              </a:rPr>
              <a:t>Maximum </a:t>
            </a:r>
            <a:r>
              <a:rPr lang="nl-BE" altLang="nl-BE" sz="1600" i="1" dirty="0" err="1">
                <a:solidFill>
                  <a:srgbClr val="FF0000"/>
                </a:solidFill>
              </a:rPr>
              <a:t>quantities</a:t>
            </a:r>
            <a:r>
              <a:rPr lang="nl-BE" altLang="nl-BE" sz="1600" i="1" dirty="0">
                <a:solidFill>
                  <a:srgbClr val="FF0000"/>
                </a:solidFill>
              </a:rPr>
              <a:t> </a:t>
            </a:r>
            <a:r>
              <a:rPr lang="nl-BE" altLang="nl-BE" sz="1600" i="1" dirty="0" err="1">
                <a:solidFill>
                  <a:srgbClr val="FF0000"/>
                </a:solidFill>
              </a:rPr>
              <a:t>for</a:t>
            </a:r>
            <a:r>
              <a:rPr lang="nl-BE" altLang="nl-BE" sz="1600" i="1" dirty="0">
                <a:solidFill>
                  <a:srgbClr val="FF0000"/>
                </a:solidFill>
              </a:rPr>
              <a:t>:</a:t>
            </a:r>
            <a:r>
              <a:rPr lang="nl-BE" altLang="nl-BE" sz="1600" i="1" dirty="0"/>
              <a:t>	</a:t>
            </a:r>
          </a:p>
          <a:p>
            <a:r>
              <a:rPr lang="nl-BE" sz="1600" dirty="0" err="1"/>
              <a:t>mycotoxins</a:t>
            </a:r>
            <a:r>
              <a:rPr lang="nl-BE" sz="1600" dirty="0"/>
              <a:t> (</a:t>
            </a:r>
            <a:r>
              <a:rPr lang="nl-BE" sz="1600" dirty="0" err="1"/>
              <a:t>aflatoxins</a:t>
            </a:r>
            <a:r>
              <a:rPr lang="nl-BE" sz="1600" dirty="0"/>
              <a:t>, </a:t>
            </a:r>
            <a:r>
              <a:rPr lang="nl-BE" sz="1600" dirty="0" err="1"/>
              <a:t>ochratoxin</a:t>
            </a:r>
            <a:r>
              <a:rPr lang="nl-BE" sz="1600" dirty="0"/>
              <a:t> A, fusarium </a:t>
            </a:r>
            <a:r>
              <a:rPr lang="nl-BE" sz="1600" dirty="0" err="1"/>
              <a:t>toxins</a:t>
            </a:r>
            <a:r>
              <a:rPr lang="nl-BE" sz="1600" dirty="0"/>
              <a:t>, </a:t>
            </a:r>
            <a:r>
              <a:rPr lang="nl-BE" sz="1600" dirty="0" err="1"/>
              <a:t>patulin</a:t>
            </a:r>
            <a:r>
              <a:rPr lang="nl-BE" sz="1600" dirty="0"/>
              <a:t> </a:t>
            </a:r>
            <a:r>
              <a:rPr lang="nl-BE" sz="1600" dirty="0" err="1"/>
              <a:t>and</a:t>
            </a:r>
            <a:r>
              <a:rPr lang="nl-BE" sz="1600" dirty="0"/>
              <a:t> </a:t>
            </a:r>
            <a:r>
              <a:rPr lang="nl-BE" sz="1600" dirty="0" err="1"/>
              <a:t>citrinin</a:t>
            </a:r>
            <a:r>
              <a:rPr lang="nl-BE" sz="1600" dirty="0"/>
              <a:t>), </a:t>
            </a:r>
          </a:p>
          <a:p>
            <a:r>
              <a:rPr lang="nl-BE" sz="1600" dirty="0" err="1"/>
              <a:t>metals</a:t>
            </a:r>
            <a:r>
              <a:rPr lang="nl-BE" sz="1600" dirty="0"/>
              <a:t> (lead, cadmium, </a:t>
            </a:r>
            <a:r>
              <a:rPr lang="nl-BE" sz="1600" dirty="0" err="1"/>
              <a:t>mercury</a:t>
            </a:r>
            <a:r>
              <a:rPr lang="nl-BE" sz="1600" dirty="0"/>
              <a:t>, </a:t>
            </a:r>
            <a:r>
              <a:rPr lang="nl-BE" sz="1600" dirty="0" err="1"/>
              <a:t>inorganic</a:t>
            </a:r>
            <a:r>
              <a:rPr lang="nl-BE" sz="1600" dirty="0"/>
              <a:t> tin), </a:t>
            </a:r>
          </a:p>
          <a:p>
            <a:r>
              <a:rPr lang="nl-BE" sz="1600" dirty="0"/>
              <a:t>3-monochloropropane-1,2-diol (3-MCPD), </a:t>
            </a:r>
          </a:p>
          <a:p>
            <a:r>
              <a:rPr lang="nl-BE" sz="1600" dirty="0" err="1"/>
              <a:t>dioxins</a:t>
            </a:r>
            <a:r>
              <a:rPr lang="nl-BE" sz="1600" dirty="0"/>
              <a:t> </a:t>
            </a:r>
            <a:r>
              <a:rPr lang="nl-BE" sz="1600" dirty="0" err="1"/>
              <a:t>and</a:t>
            </a:r>
            <a:r>
              <a:rPr lang="nl-BE" sz="1600" dirty="0"/>
              <a:t> </a:t>
            </a:r>
            <a:r>
              <a:rPr lang="nl-BE" sz="1600" dirty="0" err="1"/>
              <a:t>dioxin</a:t>
            </a:r>
            <a:r>
              <a:rPr lang="nl-BE" sz="1600" dirty="0"/>
              <a:t>-type </a:t>
            </a:r>
            <a:r>
              <a:rPr lang="nl-BE" sz="1600" dirty="0" err="1"/>
              <a:t>polychlorinated</a:t>
            </a:r>
            <a:r>
              <a:rPr lang="nl-BE" sz="1600" dirty="0"/>
              <a:t> </a:t>
            </a:r>
            <a:r>
              <a:rPr lang="nl-BE" sz="1600" dirty="0" err="1"/>
              <a:t>biphenyls</a:t>
            </a:r>
            <a:r>
              <a:rPr lang="nl-BE" sz="1600" dirty="0"/>
              <a:t> (</a:t>
            </a:r>
            <a:r>
              <a:rPr lang="nl-BE" sz="1600" dirty="0" err="1"/>
              <a:t>PCBs</a:t>
            </a:r>
            <a:r>
              <a:rPr lang="nl-BE" sz="1600" dirty="0"/>
              <a:t>), </a:t>
            </a:r>
          </a:p>
          <a:p>
            <a:r>
              <a:rPr lang="nl-BE" sz="1600" dirty="0"/>
              <a:t>polycyclic </a:t>
            </a:r>
            <a:r>
              <a:rPr lang="nl-BE" sz="1600" dirty="0" err="1"/>
              <a:t>aromatic</a:t>
            </a:r>
            <a:r>
              <a:rPr lang="nl-BE" sz="1600" dirty="0"/>
              <a:t> </a:t>
            </a:r>
            <a:r>
              <a:rPr lang="nl-BE" sz="1600" dirty="0" err="1"/>
              <a:t>hydrocarbons</a:t>
            </a:r>
            <a:r>
              <a:rPr lang="nl-BE" sz="1600" dirty="0"/>
              <a:t> (</a:t>
            </a:r>
            <a:r>
              <a:rPr lang="nl-BE" sz="1600" dirty="0" err="1"/>
              <a:t>PAHs</a:t>
            </a:r>
            <a:r>
              <a:rPr lang="nl-BE" sz="1600" dirty="0"/>
              <a:t>), </a:t>
            </a:r>
          </a:p>
          <a:p>
            <a:r>
              <a:rPr lang="nl-BE" sz="1600" dirty="0" err="1"/>
              <a:t>melamine</a:t>
            </a:r>
            <a:r>
              <a:rPr lang="nl-BE" sz="1600" dirty="0"/>
              <a:t>, </a:t>
            </a:r>
          </a:p>
          <a:p>
            <a:r>
              <a:rPr lang="nl-BE" sz="1600" dirty="0" err="1"/>
              <a:t>erucic</a:t>
            </a:r>
            <a:r>
              <a:rPr lang="nl-BE" sz="1600" dirty="0"/>
              <a:t> acid, </a:t>
            </a:r>
          </a:p>
          <a:p>
            <a:r>
              <a:rPr lang="nl-BE" sz="1600" dirty="0" err="1"/>
              <a:t>nitrates</a:t>
            </a:r>
            <a:r>
              <a:rPr lang="nl-BE" sz="1600" dirty="0"/>
              <a:t>. </a:t>
            </a:r>
          </a:p>
          <a:p>
            <a:pPr defTabSz="1693863">
              <a:buFont typeface="Monotype Sorts"/>
              <a:buNone/>
            </a:pPr>
            <a:r>
              <a:rPr lang="nl-BE" altLang="nl-BE" sz="1600" i="1" dirty="0"/>
              <a:t>	</a:t>
            </a:r>
          </a:p>
          <a:p>
            <a:pPr defTabSz="1693863">
              <a:lnSpc>
                <a:spcPct val="80000"/>
              </a:lnSpc>
              <a:buFontTx/>
              <a:buNone/>
            </a:pPr>
            <a:endParaRPr lang="nl-BE" altLang="nl-BE" sz="1600" i="1" dirty="0"/>
          </a:p>
          <a:p>
            <a:pPr defTabSz="1693863">
              <a:lnSpc>
                <a:spcPct val="80000"/>
              </a:lnSpc>
              <a:buFontTx/>
              <a:buNone/>
            </a:pPr>
            <a:endParaRPr lang="nl-BE" altLang="nl-BE" sz="1400" i="1" dirty="0"/>
          </a:p>
          <a:p>
            <a:pPr defTabSz="1693863">
              <a:lnSpc>
                <a:spcPct val="80000"/>
              </a:lnSpc>
              <a:buFontTx/>
              <a:buNone/>
            </a:pPr>
            <a:endParaRPr lang="nl-BE" altLang="nl-BE" sz="1600" i="1" dirty="0"/>
          </a:p>
          <a:p>
            <a:pPr defTabSz="1693863">
              <a:lnSpc>
                <a:spcPct val="80000"/>
              </a:lnSpc>
              <a:buFontTx/>
              <a:buNone/>
            </a:pPr>
            <a:r>
              <a:rPr lang="nl-BE" altLang="nl-BE" sz="1600" i="1" dirty="0"/>
              <a:t>	</a:t>
            </a:r>
            <a:endParaRPr lang="nl-NL" altLang="nl-BE" sz="1600" i="1" dirty="0"/>
          </a:p>
          <a:p>
            <a:pPr defTabSz="1693863">
              <a:lnSpc>
                <a:spcPct val="80000"/>
              </a:lnSpc>
              <a:buFontTx/>
              <a:buNone/>
            </a:pPr>
            <a:endParaRPr lang="nl-NL" altLang="nl-BE" sz="1600" i="1" dirty="0"/>
          </a:p>
          <a:p>
            <a:pPr defTabSz="1693863">
              <a:lnSpc>
                <a:spcPct val="80000"/>
              </a:lnSpc>
              <a:buFontTx/>
              <a:buNone/>
            </a:pPr>
            <a:endParaRPr lang="nl-NL" altLang="nl-BE" sz="2400" i="1" dirty="0"/>
          </a:p>
        </p:txBody>
      </p:sp>
      <p:sp>
        <p:nvSpPr>
          <p:cNvPr id="84995" name="Rechthoek 5"/>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4"/>
          <a:stretch>
            <a:fillRect/>
          </a:stretch>
        </p:blipFill>
        <p:spPr>
          <a:xfrm>
            <a:off x="7730345" y="5268548"/>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53600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56531" y="6785"/>
            <a:ext cx="9087469" cy="6851215"/>
          </a:xfrm>
          <a:prstGeom prst="rect">
            <a:avLst/>
          </a:prstGeom>
        </p:spPr>
      </p:pic>
      <p:sp>
        <p:nvSpPr>
          <p:cNvPr id="2" name="Tijdelijke aanduiding voor voettekst 1"/>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40962224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0"/>
            <a:ext cx="9144000" cy="6864896"/>
          </a:xfrm>
          <a:prstGeom prst="rect">
            <a:avLst/>
          </a:prstGeom>
        </p:spPr>
      </p:pic>
      <p:sp>
        <p:nvSpPr>
          <p:cNvPr id="4" name="Rechthoek 3"/>
          <p:cNvSpPr/>
          <p:nvPr/>
        </p:nvSpPr>
        <p:spPr>
          <a:xfrm>
            <a:off x="3028950" y="404664"/>
            <a:ext cx="5935538" cy="410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hlinkClick r:id="rId3"/>
              </a:rPr>
              <a:t>http://ec.europa.eu/food/safety/chemical_safety/contaminants/legislation_en</a:t>
            </a:r>
            <a:endParaRPr lang="nl-BE" sz="1400" dirty="0"/>
          </a:p>
        </p:txBody>
      </p:sp>
    </p:spTree>
    <p:extLst>
      <p:ext uri="{BB962C8B-B14F-4D97-AF65-F5344CB8AC3E}">
        <p14:creationId xmlns:p14="http://schemas.microsoft.com/office/powerpoint/2010/main" val="7893129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685800" y="1700213"/>
            <a:ext cx="7772400" cy="4395787"/>
          </a:xfrm>
        </p:spPr>
        <p:txBody>
          <a:bodyPr/>
          <a:lstStyle/>
          <a:p>
            <a:pPr defTabSz="1693863">
              <a:lnSpc>
                <a:spcPct val="90000"/>
              </a:lnSpc>
              <a:buFontTx/>
              <a:buNone/>
            </a:pPr>
            <a:r>
              <a:rPr lang="nl-NL" altLang="nl-BE" sz="2400" i="1" dirty="0">
                <a:solidFill>
                  <a:srgbClr val="0000FF"/>
                </a:solidFill>
              </a:rPr>
              <a:t>II.6. Food </a:t>
            </a:r>
            <a:r>
              <a:rPr lang="nl-NL" altLang="nl-BE" sz="2400" i="1" dirty="0" err="1">
                <a:solidFill>
                  <a:srgbClr val="0000FF"/>
                </a:solidFill>
              </a:rPr>
              <a:t>contaminants</a:t>
            </a:r>
            <a:endParaRPr lang="nl-NL" altLang="nl-BE" sz="2400" i="1" dirty="0">
              <a:solidFill>
                <a:srgbClr val="0000FF"/>
              </a:solidFill>
            </a:endParaRPr>
          </a:p>
          <a:p>
            <a:pPr defTabSz="1693863">
              <a:lnSpc>
                <a:spcPct val="90000"/>
              </a:lnSpc>
              <a:buFontTx/>
              <a:buNone/>
            </a:pPr>
            <a:endParaRPr lang="nl-NL" altLang="nl-BE" sz="1800" i="1" dirty="0">
              <a:solidFill>
                <a:srgbClr val="0000FF"/>
              </a:solidFill>
            </a:endParaRPr>
          </a:p>
          <a:p>
            <a:pPr defTabSz="1693863">
              <a:lnSpc>
                <a:spcPct val="90000"/>
              </a:lnSpc>
              <a:buFontTx/>
              <a:buNone/>
            </a:pPr>
            <a:r>
              <a:rPr lang="nl-NL" altLang="nl-BE" sz="2000" i="1" dirty="0">
                <a:solidFill>
                  <a:srgbClr val="0000FF"/>
                </a:solidFill>
              </a:rPr>
              <a:t>II.6.2. Maximum </a:t>
            </a:r>
            <a:r>
              <a:rPr lang="nl-NL" altLang="nl-BE" sz="2000" i="1" dirty="0" err="1">
                <a:solidFill>
                  <a:srgbClr val="0000FF"/>
                </a:solidFill>
              </a:rPr>
              <a:t>residue</a:t>
            </a:r>
            <a:r>
              <a:rPr lang="nl-NL" altLang="nl-BE" sz="2000" i="1" dirty="0">
                <a:solidFill>
                  <a:srgbClr val="0000FF"/>
                </a:solidFill>
              </a:rPr>
              <a:t> levels (</a:t>
            </a:r>
            <a:r>
              <a:rPr lang="nl-NL" altLang="nl-BE" sz="2000" i="1" dirty="0" err="1">
                <a:solidFill>
                  <a:srgbClr val="0000FF"/>
                </a:solidFill>
              </a:rPr>
              <a:t>MRLs</a:t>
            </a:r>
            <a:r>
              <a:rPr lang="nl-NL" altLang="nl-BE" sz="2000" i="1" dirty="0">
                <a:solidFill>
                  <a:srgbClr val="0000FF"/>
                </a:solidFill>
              </a:rPr>
              <a:t>)</a:t>
            </a:r>
          </a:p>
          <a:p>
            <a:pPr defTabSz="1693863">
              <a:lnSpc>
                <a:spcPct val="90000"/>
              </a:lnSpc>
              <a:buFontTx/>
              <a:buNone/>
            </a:pPr>
            <a:endParaRPr lang="nl-NL" altLang="nl-BE" sz="2000" i="1" dirty="0">
              <a:solidFill>
                <a:srgbClr val="0000FF"/>
              </a:solidFill>
            </a:endParaRPr>
          </a:p>
          <a:p>
            <a:pPr defTabSz="1693863">
              <a:lnSpc>
                <a:spcPct val="90000"/>
              </a:lnSpc>
              <a:buFontTx/>
              <a:buNone/>
            </a:pPr>
            <a:r>
              <a:rPr lang="nl-BE" altLang="nl-BE" sz="1600" i="1" dirty="0"/>
              <a:t>1) </a:t>
            </a:r>
            <a:r>
              <a:rPr lang="nl-BE" altLang="nl-BE" sz="1600" i="1" dirty="0">
                <a:solidFill>
                  <a:srgbClr val="FF0000"/>
                </a:solidFill>
              </a:rPr>
              <a:t>Maximum </a:t>
            </a:r>
            <a:r>
              <a:rPr lang="nl-BE" altLang="nl-BE" sz="1600" i="1" dirty="0" err="1">
                <a:solidFill>
                  <a:srgbClr val="FF0000"/>
                </a:solidFill>
              </a:rPr>
              <a:t>residue</a:t>
            </a:r>
            <a:r>
              <a:rPr lang="nl-BE" altLang="nl-BE" sz="1600" i="1" dirty="0">
                <a:solidFill>
                  <a:srgbClr val="FF0000"/>
                </a:solidFill>
              </a:rPr>
              <a:t> levels of pesticides </a:t>
            </a:r>
            <a:r>
              <a:rPr lang="nl-BE" altLang="nl-BE" sz="1600" i="1" dirty="0"/>
              <a:t>in or on food </a:t>
            </a:r>
            <a:r>
              <a:rPr lang="nl-BE" altLang="nl-BE" sz="1600" i="1" dirty="0" err="1"/>
              <a:t>and</a:t>
            </a:r>
            <a:r>
              <a:rPr lang="nl-BE" altLang="nl-BE" sz="1600" i="1" dirty="0"/>
              <a:t> feed of plant </a:t>
            </a:r>
            <a:r>
              <a:rPr lang="nl-BE" altLang="nl-BE" sz="1600" i="1" dirty="0" err="1"/>
              <a:t>and</a:t>
            </a:r>
            <a:r>
              <a:rPr lang="nl-BE" altLang="nl-BE" sz="1600" i="1" dirty="0"/>
              <a:t> </a:t>
            </a:r>
            <a:r>
              <a:rPr lang="nl-BE" altLang="nl-BE" sz="1600" i="1" dirty="0" err="1"/>
              <a:t>animal</a:t>
            </a:r>
            <a:r>
              <a:rPr lang="nl-BE" altLang="nl-BE" sz="1600" i="1" dirty="0"/>
              <a:t> </a:t>
            </a:r>
            <a:r>
              <a:rPr lang="nl-BE" altLang="nl-BE" sz="1600" i="1" dirty="0" err="1"/>
              <a:t>origin</a:t>
            </a:r>
            <a:r>
              <a:rPr lang="nl-BE" altLang="nl-BE" sz="1600" i="1" dirty="0"/>
              <a:t> </a:t>
            </a:r>
            <a:r>
              <a:rPr lang="nl-BE" altLang="nl-BE" sz="1400" i="1" dirty="0"/>
              <a:t>(Reg.(EC) 396/2005)</a:t>
            </a:r>
          </a:p>
          <a:p>
            <a:pPr defTabSz="1693863">
              <a:lnSpc>
                <a:spcPct val="90000"/>
              </a:lnSpc>
              <a:buFontTx/>
              <a:buNone/>
            </a:pPr>
            <a:endParaRPr lang="nl-BE" altLang="nl-BE" sz="1600" i="1" dirty="0"/>
          </a:p>
          <a:p>
            <a:pPr defTabSz="1693863">
              <a:lnSpc>
                <a:spcPct val="90000"/>
              </a:lnSpc>
              <a:buFontTx/>
              <a:buNone/>
            </a:pPr>
            <a:r>
              <a:rPr lang="nl-BE" altLang="nl-BE" sz="1600" i="1" dirty="0"/>
              <a:t>	</a:t>
            </a:r>
            <a:r>
              <a:rPr lang="nl-BE" altLang="nl-BE" sz="1600" i="1" dirty="0" err="1"/>
              <a:t>All</a:t>
            </a:r>
            <a:r>
              <a:rPr lang="nl-BE" altLang="nl-BE" sz="1600" i="1" dirty="0"/>
              <a:t> </a:t>
            </a:r>
            <a:r>
              <a:rPr lang="nl-BE" altLang="nl-BE" sz="1600" i="1" dirty="0" err="1"/>
              <a:t>foodstuffs</a:t>
            </a:r>
            <a:r>
              <a:rPr lang="nl-BE" altLang="nl-BE" sz="1600" i="1" dirty="0"/>
              <a:t> but in </a:t>
            </a:r>
            <a:r>
              <a:rPr lang="nl-BE" altLang="nl-BE" sz="1600" i="1" dirty="0" err="1"/>
              <a:t>particular</a:t>
            </a:r>
            <a:r>
              <a:rPr lang="nl-BE" altLang="nl-BE" sz="1600" i="1" dirty="0"/>
              <a:t> fruit </a:t>
            </a:r>
            <a:r>
              <a:rPr lang="nl-BE" altLang="nl-BE" sz="1600" i="1" dirty="0" err="1"/>
              <a:t>and</a:t>
            </a:r>
            <a:r>
              <a:rPr lang="nl-BE" altLang="nl-BE" sz="1600" i="1" dirty="0"/>
              <a:t> </a:t>
            </a:r>
            <a:r>
              <a:rPr lang="nl-BE" altLang="nl-BE" sz="1600" i="1" dirty="0" err="1"/>
              <a:t>vegetables</a:t>
            </a:r>
            <a:r>
              <a:rPr lang="nl-BE" altLang="nl-BE" sz="1600" i="1" dirty="0"/>
              <a:t>, </a:t>
            </a:r>
            <a:r>
              <a:rPr lang="nl-BE" altLang="nl-BE" sz="1600" i="1" dirty="0" err="1"/>
              <a:t>cereals</a:t>
            </a:r>
            <a:r>
              <a:rPr lang="nl-BE" altLang="nl-BE" sz="1600" i="1" dirty="0"/>
              <a:t>, tea, coffee, </a:t>
            </a:r>
            <a:r>
              <a:rPr lang="nl-BE" altLang="nl-BE" sz="1600" i="1" dirty="0" err="1"/>
              <a:t>herbal</a:t>
            </a:r>
            <a:r>
              <a:rPr lang="nl-BE" altLang="nl-BE" sz="1600" i="1" dirty="0"/>
              <a:t> </a:t>
            </a:r>
            <a:r>
              <a:rPr lang="nl-BE" altLang="nl-BE" sz="1600" i="1" dirty="0" err="1"/>
              <a:t>infusions</a:t>
            </a:r>
            <a:r>
              <a:rPr lang="nl-BE" altLang="nl-BE" sz="1600" i="1" dirty="0"/>
              <a:t> </a:t>
            </a:r>
            <a:r>
              <a:rPr lang="nl-BE" altLang="nl-BE" sz="1600" i="1" dirty="0" err="1"/>
              <a:t>and</a:t>
            </a:r>
            <a:r>
              <a:rPr lang="nl-BE" altLang="nl-BE" sz="1600" i="1" dirty="0"/>
              <a:t> cacao, hops, </a:t>
            </a:r>
            <a:r>
              <a:rPr lang="nl-BE" altLang="nl-BE" sz="1600" i="1" dirty="0" err="1"/>
              <a:t>spices</a:t>
            </a:r>
            <a:r>
              <a:rPr lang="nl-BE" altLang="nl-BE" sz="1600" i="1" dirty="0"/>
              <a:t>, </a:t>
            </a:r>
            <a:r>
              <a:rPr lang="nl-BE" altLang="nl-BE" sz="1600" i="1" dirty="0" err="1"/>
              <a:t>sugar</a:t>
            </a:r>
            <a:r>
              <a:rPr lang="nl-BE" altLang="nl-BE" sz="1600" i="1" dirty="0"/>
              <a:t> </a:t>
            </a:r>
            <a:r>
              <a:rPr lang="nl-BE" altLang="nl-BE" sz="1600" i="1" dirty="0" err="1"/>
              <a:t>plants</a:t>
            </a:r>
            <a:r>
              <a:rPr lang="nl-BE" altLang="nl-BE" sz="1600" i="1" dirty="0"/>
              <a:t>, </a:t>
            </a:r>
            <a:r>
              <a:rPr lang="nl-BE" altLang="nl-BE" sz="1600" i="1" dirty="0" err="1"/>
              <a:t>foodstuffs</a:t>
            </a:r>
            <a:r>
              <a:rPr lang="nl-BE" altLang="nl-BE" sz="1600" i="1" dirty="0"/>
              <a:t> of </a:t>
            </a:r>
            <a:r>
              <a:rPr lang="nl-BE" altLang="nl-BE" sz="1600" i="1" dirty="0" err="1"/>
              <a:t>animal</a:t>
            </a:r>
            <a:r>
              <a:rPr lang="nl-BE" altLang="nl-BE" sz="1600" i="1" dirty="0"/>
              <a:t> </a:t>
            </a:r>
            <a:r>
              <a:rPr lang="nl-BE" altLang="nl-BE" sz="1600" i="1" dirty="0" err="1"/>
              <a:t>origin</a:t>
            </a:r>
            <a:r>
              <a:rPr lang="nl-BE" altLang="nl-BE" sz="1600" i="1" dirty="0"/>
              <a:t> </a:t>
            </a:r>
            <a:r>
              <a:rPr lang="nl-BE" altLang="nl-BE" sz="1600" i="1" dirty="0" err="1"/>
              <a:t>and</a:t>
            </a:r>
            <a:r>
              <a:rPr lang="nl-BE" altLang="nl-BE" sz="1600" i="1" dirty="0"/>
              <a:t> </a:t>
            </a:r>
            <a:r>
              <a:rPr lang="nl-BE" altLang="nl-BE" sz="1600" i="1" dirty="0" err="1"/>
              <a:t>honey</a:t>
            </a:r>
            <a:r>
              <a:rPr lang="nl-BE" altLang="nl-BE" sz="1600" i="1" dirty="0"/>
              <a:t>.</a:t>
            </a:r>
          </a:p>
          <a:p>
            <a:pPr defTabSz="1693863">
              <a:lnSpc>
                <a:spcPct val="90000"/>
              </a:lnSpc>
              <a:buFontTx/>
              <a:buNone/>
            </a:pPr>
            <a:r>
              <a:rPr lang="nl-BE" altLang="nl-BE" sz="1600" i="1" dirty="0"/>
              <a:t>	</a:t>
            </a:r>
            <a:r>
              <a:rPr lang="nl-BE" altLang="nl-BE" sz="1400" i="1" dirty="0">
                <a:solidFill>
                  <a:srgbClr val="00B050"/>
                </a:solidFill>
              </a:rPr>
              <a:t>MRL = 0.01 mg/kg </a:t>
            </a:r>
            <a:r>
              <a:rPr lang="nl-BE" altLang="nl-BE" sz="1400" i="1" dirty="0" err="1">
                <a:solidFill>
                  <a:srgbClr val="00B050"/>
                </a:solidFill>
              </a:rPr>
              <a:t>by</a:t>
            </a:r>
            <a:r>
              <a:rPr lang="nl-BE" altLang="nl-BE" sz="1400" i="1" dirty="0">
                <a:solidFill>
                  <a:srgbClr val="00B050"/>
                </a:solidFill>
              </a:rPr>
              <a:t> default   </a:t>
            </a:r>
          </a:p>
          <a:p>
            <a:pPr defTabSz="1693863">
              <a:lnSpc>
                <a:spcPct val="90000"/>
              </a:lnSpc>
              <a:buFontTx/>
              <a:buNone/>
            </a:pPr>
            <a:r>
              <a:rPr lang="nl-BE" altLang="nl-BE" sz="1400" i="1" dirty="0"/>
              <a:t>	(in </a:t>
            </a:r>
            <a:r>
              <a:rPr lang="nl-BE" altLang="nl-BE" sz="1400" i="1" dirty="0" err="1"/>
              <a:t>all</a:t>
            </a:r>
            <a:r>
              <a:rPr lang="nl-BE" altLang="nl-BE" sz="1400" i="1" dirty="0"/>
              <a:t> cases </a:t>
            </a:r>
            <a:r>
              <a:rPr lang="nl-BE" altLang="nl-BE" sz="1400" i="1" dirty="0" err="1"/>
              <a:t>where</a:t>
            </a:r>
            <a:r>
              <a:rPr lang="nl-BE" altLang="nl-BE" sz="1400" i="1" dirty="0"/>
              <a:t> </a:t>
            </a:r>
            <a:r>
              <a:rPr lang="nl-BE" altLang="nl-BE" sz="1400" i="1" dirty="0" err="1"/>
              <a:t>an</a:t>
            </a:r>
            <a:r>
              <a:rPr lang="nl-BE" altLang="nl-BE" sz="1400" i="1" dirty="0"/>
              <a:t> MRL has </a:t>
            </a:r>
            <a:r>
              <a:rPr lang="nl-BE" altLang="nl-BE" sz="1400" i="1" dirty="0" err="1"/>
              <a:t>not</a:t>
            </a:r>
            <a:r>
              <a:rPr lang="nl-BE" altLang="nl-BE" sz="1400" i="1" dirty="0"/>
              <a:t> been </a:t>
            </a:r>
            <a:r>
              <a:rPr lang="nl-BE" altLang="nl-BE" sz="1400" i="1" dirty="0" err="1"/>
              <a:t>specifically</a:t>
            </a:r>
            <a:r>
              <a:rPr lang="nl-BE" altLang="nl-BE" sz="1400" i="1" dirty="0"/>
              <a:t> set </a:t>
            </a:r>
            <a:r>
              <a:rPr lang="nl-BE" altLang="nl-BE" sz="1400" i="1" dirty="0" err="1"/>
              <a:t>for</a:t>
            </a:r>
            <a:r>
              <a:rPr lang="nl-BE" altLang="nl-BE" sz="1400" i="1" dirty="0"/>
              <a:t> a product or product type</a:t>
            </a:r>
            <a:r>
              <a:rPr lang="nl-BE" altLang="nl-BE" sz="1600" i="1" dirty="0"/>
              <a:t> </a:t>
            </a:r>
          </a:p>
          <a:p>
            <a:pPr defTabSz="1693863">
              <a:lnSpc>
                <a:spcPct val="90000"/>
              </a:lnSpc>
              <a:buFontTx/>
              <a:buNone/>
            </a:pPr>
            <a:endParaRPr lang="nl-BE" altLang="nl-BE" sz="1600" i="1" dirty="0"/>
          </a:p>
          <a:p>
            <a:pPr defTabSz="1693863">
              <a:lnSpc>
                <a:spcPct val="90000"/>
              </a:lnSpc>
              <a:buFontTx/>
              <a:buNone/>
            </a:pPr>
            <a:r>
              <a:rPr lang="nl-BE" altLang="nl-BE" sz="1600" i="1" dirty="0"/>
              <a:t>2) </a:t>
            </a:r>
            <a:r>
              <a:rPr lang="nl-BE" altLang="nl-BE" sz="1600" i="1" dirty="0">
                <a:solidFill>
                  <a:srgbClr val="FF0000"/>
                </a:solidFill>
              </a:rPr>
              <a:t>Maximum </a:t>
            </a:r>
            <a:r>
              <a:rPr lang="nl-BE" altLang="nl-BE" sz="1600" i="1" dirty="0" err="1">
                <a:solidFill>
                  <a:srgbClr val="FF0000"/>
                </a:solidFill>
              </a:rPr>
              <a:t>residue</a:t>
            </a:r>
            <a:r>
              <a:rPr lang="nl-BE" altLang="nl-BE" sz="1600" i="1" dirty="0">
                <a:solidFill>
                  <a:srgbClr val="FF0000"/>
                </a:solidFill>
              </a:rPr>
              <a:t> levels of </a:t>
            </a:r>
            <a:r>
              <a:rPr lang="nl-BE" altLang="nl-BE" sz="1600" i="1" dirty="0" err="1">
                <a:solidFill>
                  <a:srgbClr val="FF0000"/>
                </a:solidFill>
              </a:rPr>
              <a:t>veterinary</a:t>
            </a:r>
            <a:r>
              <a:rPr lang="nl-BE" altLang="nl-BE" sz="1600" i="1" dirty="0">
                <a:solidFill>
                  <a:srgbClr val="FF0000"/>
                </a:solidFill>
              </a:rPr>
              <a:t> </a:t>
            </a:r>
            <a:r>
              <a:rPr lang="nl-BE" altLang="nl-BE" sz="1600" i="1" dirty="0" err="1">
                <a:solidFill>
                  <a:srgbClr val="FF0000"/>
                </a:solidFill>
              </a:rPr>
              <a:t>medicinal</a:t>
            </a:r>
            <a:r>
              <a:rPr lang="nl-BE" altLang="nl-BE" sz="1600" i="1" dirty="0">
                <a:solidFill>
                  <a:srgbClr val="FF0000"/>
                </a:solidFill>
              </a:rPr>
              <a:t> </a:t>
            </a:r>
            <a:r>
              <a:rPr lang="nl-BE" altLang="nl-BE" sz="1600" i="1" dirty="0" err="1">
                <a:solidFill>
                  <a:srgbClr val="FF0000"/>
                </a:solidFill>
              </a:rPr>
              <a:t>products</a:t>
            </a:r>
            <a:r>
              <a:rPr lang="nl-BE" altLang="nl-BE" sz="1600" i="1" dirty="0">
                <a:solidFill>
                  <a:srgbClr val="FF0000"/>
                </a:solidFill>
              </a:rPr>
              <a:t> </a:t>
            </a:r>
          </a:p>
          <a:p>
            <a:pPr defTabSz="1693863">
              <a:lnSpc>
                <a:spcPct val="90000"/>
              </a:lnSpc>
              <a:buFontTx/>
              <a:buNone/>
            </a:pPr>
            <a:r>
              <a:rPr lang="nl-BE" altLang="nl-BE" sz="1600" i="1" dirty="0">
                <a:solidFill>
                  <a:srgbClr val="FF0000"/>
                </a:solidFill>
              </a:rPr>
              <a:t>	</a:t>
            </a:r>
            <a:r>
              <a:rPr lang="nl-BE" altLang="nl-BE" sz="1400" i="1" dirty="0"/>
              <a:t>(Reg. (EU) 37/2010, Reg.(EC) 470/2009)</a:t>
            </a:r>
          </a:p>
          <a:p>
            <a:pPr defTabSz="1693863">
              <a:lnSpc>
                <a:spcPct val="90000"/>
              </a:lnSpc>
              <a:buFontTx/>
              <a:buNone/>
            </a:pPr>
            <a:r>
              <a:rPr lang="nl-BE" altLang="nl-BE" sz="1800" i="1" dirty="0"/>
              <a:t>	</a:t>
            </a:r>
            <a:r>
              <a:rPr lang="nl-BE" altLang="nl-BE" sz="1600" i="1" dirty="0"/>
              <a:t>The European </a:t>
            </a:r>
            <a:r>
              <a:rPr lang="nl-BE" altLang="nl-BE" sz="1600" i="1" dirty="0" err="1"/>
              <a:t>Medicines</a:t>
            </a:r>
            <a:r>
              <a:rPr lang="nl-BE" altLang="nl-BE" sz="1600" i="1" dirty="0"/>
              <a:t> Agency issues </a:t>
            </a:r>
            <a:r>
              <a:rPr lang="nl-BE" altLang="nl-BE" sz="1600" i="1" dirty="0" err="1"/>
              <a:t>an</a:t>
            </a:r>
            <a:r>
              <a:rPr lang="nl-BE" altLang="nl-BE" sz="1600" i="1" dirty="0"/>
              <a:t> opinion.</a:t>
            </a:r>
          </a:p>
          <a:p>
            <a:pPr defTabSz="1693863">
              <a:lnSpc>
                <a:spcPct val="90000"/>
              </a:lnSpc>
              <a:buFontTx/>
              <a:buNone/>
            </a:pPr>
            <a:r>
              <a:rPr lang="nl-BE" altLang="nl-BE" sz="1800" i="1" dirty="0"/>
              <a:t>	</a:t>
            </a:r>
            <a:endParaRPr lang="nl-NL" altLang="nl-BE" sz="1800" i="1" dirty="0"/>
          </a:p>
          <a:p>
            <a:pPr defTabSz="1693863">
              <a:lnSpc>
                <a:spcPct val="90000"/>
              </a:lnSpc>
              <a:buFontTx/>
              <a:buNone/>
            </a:pPr>
            <a:endParaRPr lang="nl-NL" altLang="nl-BE" sz="1800" i="1" dirty="0"/>
          </a:p>
          <a:p>
            <a:pPr defTabSz="1693863">
              <a:lnSpc>
                <a:spcPct val="90000"/>
              </a:lnSpc>
              <a:buFontTx/>
              <a:buNone/>
            </a:pPr>
            <a:endParaRPr lang="nl-NL" altLang="nl-BE" sz="2800" i="1" dirty="0"/>
          </a:p>
        </p:txBody>
      </p:sp>
      <p:sp>
        <p:nvSpPr>
          <p:cNvPr id="86019" name="Rechthoek 4"/>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3"/>
          <a:stretch>
            <a:fillRect/>
          </a:stretch>
        </p:blipFill>
        <p:spPr>
          <a:xfrm>
            <a:off x="7740352" y="5261364"/>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7075940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jdelijke aanduiding voor inhoud 1"/>
          <p:cNvSpPr>
            <a:spLocks noGrp="1"/>
          </p:cNvSpPr>
          <p:nvPr>
            <p:ph idx="1"/>
          </p:nvPr>
        </p:nvSpPr>
        <p:spPr/>
        <p:txBody>
          <a:bodyPr/>
          <a:lstStyle/>
          <a:p>
            <a:endParaRPr lang="nl-BE" altLang="nl-BE"/>
          </a:p>
        </p:txBody>
      </p:sp>
      <p:sp>
        <p:nvSpPr>
          <p:cNvPr id="87043" name="Titel 2"/>
          <p:cNvSpPr>
            <a:spLocks noGrp="1"/>
          </p:cNvSpPr>
          <p:nvPr>
            <p:ph type="title"/>
          </p:nvPr>
        </p:nvSpPr>
        <p:spPr/>
        <p:txBody>
          <a:bodyPr/>
          <a:lstStyle/>
          <a:p>
            <a:endParaRPr lang="nl-BE" altLang="nl-BE"/>
          </a:p>
        </p:txBody>
      </p:sp>
      <p:sp>
        <p:nvSpPr>
          <p:cNvPr id="3" name="Tijdelijke aanduiding voor voettekst 2"/>
          <p:cNvSpPr>
            <a:spLocks noGrp="1"/>
          </p:cNvSpPr>
          <p:nvPr>
            <p:ph type="ftr" sz="quarter" idx="10"/>
          </p:nvPr>
        </p:nvSpPr>
        <p:spPr/>
        <p:txBody>
          <a:bodyPr/>
          <a:lstStyle/>
          <a:p>
            <a:pPr>
              <a:defRPr/>
            </a:pPr>
            <a:r>
              <a:rPr lang="en-GB"/>
              <a:t>www.east-invest2.eu</a:t>
            </a:r>
          </a:p>
        </p:txBody>
      </p:sp>
      <p:pic>
        <p:nvPicPr>
          <p:cNvPr id="4" name="Afbeelding 3"/>
          <p:cNvPicPr>
            <a:picLocks noChangeAspect="1"/>
          </p:cNvPicPr>
          <p:nvPr/>
        </p:nvPicPr>
        <p:blipFill>
          <a:blip r:embed="rId2"/>
          <a:stretch>
            <a:fillRect/>
          </a:stretch>
        </p:blipFill>
        <p:spPr>
          <a:xfrm>
            <a:off x="0" y="-9872"/>
            <a:ext cx="9143999" cy="6858000"/>
          </a:xfrm>
          <a:prstGeom prst="rect">
            <a:avLst/>
          </a:prstGeom>
        </p:spPr>
      </p:pic>
      <p:sp>
        <p:nvSpPr>
          <p:cNvPr id="5" name="Rechthoek 4"/>
          <p:cNvSpPr/>
          <p:nvPr/>
        </p:nvSpPr>
        <p:spPr>
          <a:xfrm>
            <a:off x="3211438" y="186780"/>
            <a:ext cx="5775473" cy="622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accent1">
                    <a:lumMod val="10000"/>
                  </a:schemeClr>
                </a:solidFill>
              </a:rPr>
              <a:t>Consult </a:t>
            </a:r>
            <a:r>
              <a:rPr lang="nl-BE" sz="1400" dirty="0" err="1">
                <a:solidFill>
                  <a:schemeClr val="accent1">
                    <a:lumMod val="10000"/>
                  </a:schemeClr>
                </a:solidFill>
              </a:rPr>
              <a:t>legal</a:t>
            </a:r>
            <a:r>
              <a:rPr lang="nl-BE" sz="1400" dirty="0">
                <a:solidFill>
                  <a:schemeClr val="accent1">
                    <a:lumMod val="10000"/>
                  </a:schemeClr>
                </a:solidFill>
              </a:rPr>
              <a:t> info on </a:t>
            </a:r>
            <a:r>
              <a:rPr lang="nl-BE" sz="1400" dirty="0" err="1">
                <a:solidFill>
                  <a:schemeClr val="accent1">
                    <a:lumMod val="10000"/>
                  </a:schemeClr>
                </a:solidFill>
              </a:rPr>
              <a:t>MRLs</a:t>
            </a:r>
            <a:r>
              <a:rPr lang="nl-BE" sz="1400" dirty="0">
                <a:solidFill>
                  <a:schemeClr val="accent1">
                    <a:lumMod val="10000"/>
                  </a:schemeClr>
                </a:solidFill>
              </a:rPr>
              <a:t> </a:t>
            </a:r>
            <a:r>
              <a:rPr lang="nl-BE" sz="1400" dirty="0" err="1">
                <a:solidFill>
                  <a:schemeClr val="accent1">
                    <a:lumMod val="10000"/>
                  </a:schemeClr>
                </a:solidFill>
              </a:rPr>
              <a:t>for</a:t>
            </a:r>
            <a:r>
              <a:rPr lang="nl-BE" sz="1400" dirty="0">
                <a:solidFill>
                  <a:schemeClr val="accent1">
                    <a:lumMod val="10000"/>
                  </a:schemeClr>
                </a:solidFill>
              </a:rPr>
              <a:t> pesticides via</a:t>
            </a:r>
            <a:r>
              <a:rPr lang="nl-BE" sz="1200" dirty="0">
                <a:solidFill>
                  <a:schemeClr val="accent1">
                    <a:lumMod val="10000"/>
                  </a:schemeClr>
                </a:solidFill>
              </a:rPr>
              <a:t>: </a:t>
            </a:r>
            <a:r>
              <a:rPr lang="nl-BE" sz="1200" dirty="0">
                <a:solidFill>
                  <a:schemeClr val="accent1">
                    <a:lumMod val="10000"/>
                  </a:schemeClr>
                </a:solidFill>
                <a:hlinkClick r:id="rId3"/>
              </a:rPr>
              <a:t>http://ec.europa.eu/food/plant/pesticides/max_residue_levels/eu_rules_en.htm</a:t>
            </a:r>
            <a:endParaRPr lang="nl-BE" sz="1200" dirty="0">
              <a:solidFill>
                <a:schemeClr val="accent1">
                  <a:lumMod val="10000"/>
                </a:schemeClr>
              </a:solidFill>
            </a:endParaRPr>
          </a:p>
        </p:txBody>
      </p:sp>
    </p:spTree>
    <p:extLst>
      <p:ext uri="{BB962C8B-B14F-4D97-AF65-F5344CB8AC3E}">
        <p14:creationId xmlns:p14="http://schemas.microsoft.com/office/powerpoint/2010/main" val="32680296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30088" y="1"/>
            <a:ext cx="9144000" cy="6858000"/>
          </a:xfrm>
          <a:prstGeom prst="rect">
            <a:avLst/>
          </a:prstGeom>
        </p:spPr>
      </p:pic>
    </p:spTree>
    <p:extLst>
      <p:ext uri="{BB962C8B-B14F-4D97-AF65-F5344CB8AC3E}">
        <p14:creationId xmlns:p14="http://schemas.microsoft.com/office/powerpoint/2010/main" val="12072497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
            <a:ext cx="9144000" cy="6851176"/>
          </a:xfrm>
          <a:prstGeom prst="rect">
            <a:avLst/>
          </a:prstGeom>
        </p:spPr>
      </p:pic>
      <p:sp>
        <p:nvSpPr>
          <p:cNvPr id="3" name="Rechthoek 2"/>
          <p:cNvSpPr/>
          <p:nvPr/>
        </p:nvSpPr>
        <p:spPr>
          <a:xfrm>
            <a:off x="539552" y="5301208"/>
            <a:ext cx="5616624" cy="1274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r>
              <a:rPr lang="nl-BE" dirty="0"/>
              <a:t>Consult </a:t>
            </a:r>
            <a:r>
              <a:rPr lang="nl-BE" dirty="0" err="1"/>
              <a:t>MRLs</a:t>
            </a:r>
            <a:r>
              <a:rPr lang="nl-BE" dirty="0"/>
              <a:t> on </a:t>
            </a:r>
            <a:r>
              <a:rPr lang="nl-BE" dirty="0" err="1"/>
              <a:t>veterinary</a:t>
            </a:r>
            <a:r>
              <a:rPr lang="nl-BE" dirty="0"/>
              <a:t> </a:t>
            </a:r>
            <a:r>
              <a:rPr lang="nl-BE" dirty="0" err="1"/>
              <a:t>medicines</a:t>
            </a:r>
            <a:r>
              <a:rPr lang="nl-BE" dirty="0"/>
              <a:t> on:</a:t>
            </a:r>
          </a:p>
          <a:p>
            <a:pPr algn="ctr"/>
            <a:r>
              <a:rPr lang="nl-BE" dirty="0">
                <a:hlinkClick r:id="rId3"/>
              </a:rPr>
              <a:t>http://www.ema.europa.eu/ema/index.jsp?curl=pages/regulation/document_listing/document_listing_000165.jsp</a:t>
            </a:r>
            <a:endParaRPr lang="nl-BE" dirty="0"/>
          </a:p>
          <a:p>
            <a:pPr algn="ctr"/>
            <a:endParaRPr lang="nl-BE" dirty="0"/>
          </a:p>
          <a:p>
            <a:pPr algn="ctr"/>
            <a:endParaRPr lang="en-US" dirty="0"/>
          </a:p>
        </p:txBody>
      </p:sp>
      <p:pic>
        <p:nvPicPr>
          <p:cNvPr id="4" name="Afbeelding 3"/>
          <p:cNvPicPr>
            <a:picLocks noChangeAspect="1"/>
          </p:cNvPicPr>
          <p:nvPr/>
        </p:nvPicPr>
        <p:blipFill>
          <a:blip r:embed="rId4"/>
          <a:stretch>
            <a:fillRect/>
          </a:stretch>
        </p:blipFill>
        <p:spPr>
          <a:xfrm>
            <a:off x="0" y="1"/>
            <a:ext cx="3563888" cy="828811"/>
          </a:xfrm>
          <a:prstGeom prst="rect">
            <a:avLst/>
          </a:prstGeom>
        </p:spPr>
      </p:pic>
      <p:sp>
        <p:nvSpPr>
          <p:cNvPr id="5" name="Tijdelijke aanduiding voor voettekst 4"/>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6259130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89569"/>
            <a:ext cx="9144000" cy="6668431"/>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0091437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539750" y="2708275"/>
            <a:ext cx="8353425" cy="3459163"/>
          </a:xfrm>
        </p:spPr>
        <p:txBody>
          <a:bodyPr/>
          <a:lstStyle/>
          <a:p>
            <a:pPr defTabSz="1693863">
              <a:buFontTx/>
              <a:buNone/>
            </a:pPr>
            <a:endParaRPr lang="nl-NL" altLang="nl-BE" sz="2800" i="1" dirty="0">
              <a:solidFill>
                <a:srgbClr val="0000FF"/>
              </a:solidFill>
            </a:endParaRPr>
          </a:p>
          <a:p>
            <a:pPr defTabSz="1693863">
              <a:buFontTx/>
              <a:buNone/>
            </a:pPr>
            <a:r>
              <a:rPr lang="nl-NL" altLang="nl-BE" sz="2800" i="1" dirty="0">
                <a:solidFill>
                  <a:srgbClr val="0000FF"/>
                </a:solidFill>
              </a:rPr>
              <a:t>III.1. General </a:t>
            </a:r>
            <a:r>
              <a:rPr lang="nl-NL" altLang="nl-BE" sz="2800" i="1" dirty="0" err="1">
                <a:solidFill>
                  <a:srgbClr val="0000FF"/>
                </a:solidFill>
              </a:rPr>
              <a:t>labelling</a:t>
            </a:r>
            <a:r>
              <a:rPr lang="nl-NL" altLang="nl-BE" sz="2800" i="1" dirty="0">
                <a:solidFill>
                  <a:srgbClr val="0000FF"/>
                </a:solidFill>
              </a:rPr>
              <a:t> </a:t>
            </a:r>
            <a:r>
              <a:rPr lang="nl-NL" altLang="nl-BE" sz="2800" i="1" dirty="0" err="1">
                <a:solidFill>
                  <a:srgbClr val="0000FF"/>
                </a:solidFill>
              </a:rPr>
              <a:t>requirements</a:t>
            </a:r>
            <a:endParaRPr lang="nl-NL" altLang="nl-BE" sz="2800" i="1" dirty="0">
              <a:solidFill>
                <a:srgbClr val="0000FF"/>
              </a:solidFill>
            </a:endParaRPr>
          </a:p>
          <a:p>
            <a:pPr defTabSz="1693863">
              <a:buFontTx/>
              <a:buNone/>
            </a:pPr>
            <a:r>
              <a:rPr lang="nl-BE" altLang="nl-BE" sz="2800" i="1" dirty="0">
                <a:solidFill>
                  <a:srgbClr val="0000FF"/>
                </a:solidFill>
              </a:rPr>
              <a:t>III.2. </a:t>
            </a:r>
            <a:r>
              <a:rPr lang="nl-BE" altLang="nl-BE" sz="2800" i="1" dirty="0" err="1">
                <a:solidFill>
                  <a:srgbClr val="0000FF"/>
                </a:solidFill>
              </a:rPr>
              <a:t>Specific</a:t>
            </a:r>
            <a:r>
              <a:rPr lang="nl-BE" altLang="nl-BE" sz="2800" i="1" dirty="0">
                <a:solidFill>
                  <a:srgbClr val="0000FF"/>
                </a:solidFill>
              </a:rPr>
              <a:t> </a:t>
            </a:r>
            <a:r>
              <a:rPr lang="nl-BE" altLang="nl-BE" sz="2800" i="1" dirty="0" err="1">
                <a:solidFill>
                  <a:srgbClr val="0000FF"/>
                </a:solidFill>
              </a:rPr>
              <a:t>labelling</a:t>
            </a:r>
            <a:r>
              <a:rPr lang="nl-BE" altLang="nl-BE" sz="2800" i="1" dirty="0">
                <a:solidFill>
                  <a:srgbClr val="0000FF"/>
                </a:solidFill>
              </a:rPr>
              <a:t> </a:t>
            </a:r>
            <a:r>
              <a:rPr lang="nl-BE" altLang="nl-BE" sz="2800" i="1" dirty="0" err="1">
                <a:solidFill>
                  <a:srgbClr val="0000FF"/>
                </a:solidFill>
              </a:rPr>
              <a:t>rules</a:t>
            </a:r>
            <a:r>
              <a:rPr lang="nl-BE" altLang="nl-BE" sz="2800" i="1" dirty="0">
                <a:solidFill>
                  <a:srgbClr val="0000FF"/>
                </a:solidFill>
              </a:rPr>
              <a:t> </a:t>
            </a:r>
            <a:r>
              <a:rPr lang="nl-BE" altLang="nl-BE" sz="2800" i="1" dirty="0" err="1">
                <a:solidFill>
                  <a:srgbClr val="0000FF"/>
                </a:solidFill>
              </a:rPr>
              <a:t>for</a:t>
            </a:r>
            <a:r>
              <a:rPr lang="nl-BE" altLang="nl-BE" sz="2800" i="1" dirty="0">
                <a:solidFill>
                  <a:srgbClr val="0000FF"/>
                </a:solidFill>
              </a:rPr>
              <a:t> </a:t>
            </a:r>
            <a:r>
              <a:rPr lang="nl-BE" altLang="nl-BE" sz="2800" i="1" dirty="0" err="1">
                <a:solidFill>
                  <a:srgbClr val="0000FF"/>
                </a:solidFill>
              </a:rPr>
              <a:t>certain</a:t>
            </a:r>
            <a:r>
              <a:rPr lang="nl-BE" altLang="nl-BE" sz="2800" i="1" dirty="0">
                <a:solidFill>
                  <a:srgbClr val="0000FF"/>
                </a:solidFill>
              </a:rPr>
              <a:t> </a:t>
            </a:r>
            <a:r>
              <a:rPr lang="nl-BE" altLang="nl-BE" sz="2800" i="1" dirty="0" err="1">
                <a:solidFill>
                  <a:srgbClr val="0000FF"/>
                </a:solidFill>
              </a:rPr>
              <a:t>foodstuffs</a:t>
            </a:r>
            <a:endParaRPr lang="nl-BE" altLang="nl-BE" sz="2800" i="1" dirty="0">
              <a:solidFill>
                <a:srgbClr val="0000FF"/>
              </a:solidFill>
            </a:endParaRPr>
          </a:p>
          <a:p>
            <a:pPr defTabSz="1693863">
              <a:buFontTx/>
              <a:buNone/>
            </a:pPr>
            <a:r>
              <a:rPr lang="nl-BE" altLang="nl-BE" sz="2800" i="1" dirty="0">
                <a:solidFill>
                  <a:srgbClr val="0000FF"/>
                </a:solidFill>
              </a:rPr>
              <a:t>III.3. </a:t>
            </a:r>
            <a:r>
              <a:rPr lang="nl-BE" altLang="nl-BE" sz="2800" i="1" dirty="0" err="1">
                <a:solidFill>
                  <a:srgbClr val="0000FF"/>
                </a:solidFill>
              </a:rPr>
              <a:t>Labelling</a:t>
            </a:r>
            <a:r>
              <a:rPr lang="nl-BE" altLang="nl-BE" sz="2800" i="1" dirty="0">
                <a:solidFill>
                  <a:srgbClr val="0000FF"/>
                </a:solidFill>
              </a:rPr>
              <a:t> </a:t>
            </a:r>
            <a:r>
              <a:rPr lang="nl-BE" altLang="nl-BE" sz="2800" i="1" dirty="0" err="1">
                <a:solidFill>
                  <a:srgbClr val="0000FF"/>
                </a:solidFill>
              </a:rPr>
              <a:t>rules</a:t>
            </a:r>
            <a:r>
              <a:rPr lang="nl-BE" altLang="nl-BE" sz="2800" i="1" dirty="0">
                <a:solidFill>
                  <a:srgbClr val="0000FF"/>
                </a:solidFill>
              </a:rPr>
              <a:t> </a:t>
            </a:r>
            <a:r>
              <a:rPr lang="nl-BE" altLang="nl-BE" sz="2800" i="1" dirty="0" err="1">
                <a:solidFill>
                  <a:srgbClr val="0000FF"/>
                </a:solidFill>
              </a:rPr>
              <a:t>related</a:t>
            </a:r>
            <a:r>
              <a:rPr lang="nl-BE" altLang="nl-BE" sz="2800" i="1" dirty="0">
                <a:solidFill>
                  <a:srgbClr val="0000FF"/>
                </a:solidFill>
              </a:rPr>
              <a:t> </a:t>
            </a:r>
            <a:r>
              <a:rPr lang="nl-BE" altLang="nl-BE" sz="2800" i="1" dirty="0" err="1">
                <a:solidFill>
                  <a:srgbClr val="0000FF"/>
                </a:solidFill>
              </a:rPr>
              <a:t>to</a:t>
            </a:r>
            <a:r>
              <a:rPr lang="nl-BE" altLang="nl-BE" sz="2800" i="1" dirty="0">
                <a:solidFill>
                  <a:srgbClr val="0000FF"/>
                </a:solidFill>
              </a:rPr>
              <a:t> </a:t>
            </a:r>
            <a:r>
              <a:rPr lang="nl-BE" altLang="nl-BE" sz="2800" i="1" dirty="0" err="1">
                <a:solidFill>
                  <a:srgbClr val="0000FF"/>
                </a:solidFill>
              </a:rPr>
              <a:t>specific</a:t>
            </a:r>
            <a:r>
              <a:rPr lang="nl-BE" altLang="nl-BE" sz="2800" i="1" dirty="0">
                <a:solidFill>
                  <a:srgbClr val="0000FF"/>
                </a:solidFill>
              </a:rPr>
              <a:t> </a:t>
            </a:r>
            <a:r>
              <a:rPr lang="nl-BE" altLang="nl-BE" sz="2800" i="1" dirty="0" err="1">
                <a:solidFill>
                  <a:srgbClr val="0000FF"/>
                </a:solidFill>
              </a:rPr>
              <a:t>indications</a:t>
            </a:r>
            <a:endParaRPr lang="nl-NL" altLang="nl-BE" sz="2400" i="1" dirty="0">
              <a:solidFill>
                <a:srgbClr val="0000FF"/>
              </a:solidFill>
            </a:endParaRPr>
          </a:p>
          <a:p>
            <a:pPr defTabSz="1693863">
              <a:buFontTx/>
              <a:buNone/>
            </a:pPr>
            <a:endParaRPr lang="nl-NL" altLang="nl-BE" sz="2400" i="1" dirty="0"/>
          </a:p>
          <a:p>
            <a:pPr defTabSz="1693863">
              <a:buFontTx/>
              <a:buNone/>
            </a:pPr>
            <a:endParaRPr lang="nl-NL" altLang="nl-BE" sz="2400" i="1" dirty="0"/>
          </a:p>
          <a:p>
            <a:pPr defTabSz="1693863">
              <a:buFontTx/>
              <a:buNone/>
            </a:pPr>
            <a:endParaRPr lang="nl-NL" altLang="nl-BE" sz="2400" i="1" dirty="0"/>
          </a:p>
        </p:txBody>
      </p:sp>
      <p:sp>
        <p:nvSpPr>
          <p:cNvPr id="88066" name="Rectangle 2"/>
          <p:cNvSpPr>
            <a:spLocks noGrp="1" noChangeArrowheads="1"/>
          </p:cNvSpPr>
          <p:nvPr>
            <p:ph type="title"/>
          </p:nvPr>
        </p:nvSpPr>
        <p:spPr>
          <a:xfrm>
            <a:off x="539750" y="1700213"/>
            <a:ext cx="8353425" cy="1008062"/>
          </a:xfrm>
        </p:spPr>
        <p:txBody>
          <a:bodyPr/>
          <a:lstStyle/>
          <a:p>
            <a:r>
              <a:rPr lang="nl-NL" altLang="nl-BE" sz="2800" b="1">
                <a:solidFill>
                  <a:srgbClr val="FF0000"/>
                </a:solidFill>
              </a:rPr>
              <a:t>Checklist EU legislation for foodstuffs </a:t>
            </a:r>
            <a:br>
              <a:rPr lang="nl-NL" altLang="nl-BE" sz="2800" b="1">
                <a:solidFill>
                  <a:srgbClr val="FF0000"/>
                </a:solidFill>
              </a:rPr>
            </a:br>
            <a:r>
              <a:rPr lang="nl-NL" altLang="nl-BE" sz="2800">
                <a:solidFill>
                  <a:srgbClr val="FF0000"/>
                </a:solidFill>
              </a:rPr>
              <a:t>III. Labelling requirements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pic>
        <p:nvPicPr>
          <p:cNvPr id="5" name="Picture 4"/>
          <p:cNvPicPr>
            <a:picLocks noChangeAspect="1"/>
          </p:cNvPicPr>
          <p:nvPr/>
        </p:nvPicPr>
        <p:blipFill>
          <a:blip r:embed="rId3"/>
          <a:stretch>
            <a:fillRect/>
          </a:stretch>
        </p:blipFill>
        <p:spPr>
          <a:xfrm>
            <a:off x="7740352" y="219263"/>
            <a:ext cx="1163609" cy="1086403"/>
          </a:xfrm>
          <a:prstGeom prst="rect">
            <a:avLst/>
          </a:prstGeom>
        </p:spPr>
      </p:pic>
      <p:sp>
        <p:nvSpPr>
          <p:cNvPr id="3" name="Rechthoek 2"/>
          <p:cNvSpPr/>
          <p:nvPr/>
        </p:nvSpPr>
        <p:spPr>
          <a:xfrm>
            <a:off x="6393605" y="6309320"/>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38560130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idx="1"/>
          </p:nvPr>
        </p:nvSpPr>
        <p:spPr>
          <a:xfrm>
            <a:off x="685800" y="2133600"/>
            <a:ext cx="7772400" cy="3962400"/>
          </a:xfrm>
        </p:spPr>
        <p:txBody>
          <a:bodyPr/>
          <a:lstStyle/>
          <a:p>
            <a:pPr defTabSz="1693863">
              <a:buFontTx/>
              <a:buNone/>
            </a:pPr>
            <a:r>
              <a:rPr lang="nl-NL" altLang="nl-BE" sz="2800" i="1" dirty="0">
                <a:solidFill>
                  <a:srgbClr val="0000FF"/>
                </a:solidFill>
              </a:rPr>
              <a:t>III.1. </a:t>
            </a:r>
            <a:r>
              <a:rPr lang="nl-NL" altLang="nl-BE" sz="2800" i="1" u="sng" dirty="0">
                <a:solidFill>
                  <a:srgbClr val="0000FF"/>
                </a:solidFill>
              </a:rPr>
              <a:t>General </a:t>
            </a:r>
            <a:r>
              <a:rPr lang="nl-NL" altLang="nl-BE" sz="2800" i="1" u="sng" dirty="0" err="1">
                <a:solidFill>
                  <a:srgbClr val="0000FF"/>
                </a:solidFill>
              </a:rPr>
              <a:t>labelling</a:t>
            </a:r>
            <a:r>
              <a:rPr lang="nl-NL" altLang="nl-BE" sz="2800" i="1" u="sng" dirty="0">
                <a:solidFill>
                  <a:srgbClr val="0000FF"/>
                </a:solidFill>
              </a:rPr>
              <a:t> </a:t>
            </a:r>
            <a:r>
              <a:rPr lang="nl-NL" altLang="nl-BE" sz="2800" i="1" u="sng" dirty="0" err="1">
                <a:solidFill>
                  <a:srgbClr val="0000FF"/>
                </a:solidFill>
              </a:rPr>
              <a:t>requirements</a:t>
            </a:r>
            <a:endParaRPr lang="nl-NL" altLang="nl-BE" sz="2800" i="1" u="sng" dirty="0">
              <a:solidFill>
                <a:srgbClr val="0000FF"/>
              </a:solidFill>
            </a:endParaRPr>
          </a:p>
          <a:p>
            <a:pPr defTabSz="1693863">
              <a:buFontTx/>
              <a:buNone/>
            </a:pPr>
            <a:endParaRPr lang="nl-NL" altLang="nl-BE" sz="2800" i="1" dirty="0"/>
          </a:p>
          <a:p>
            <a:pPr defTabSz="1693863">
              <a:buFontTx/>
              <a:buNone/>
            </a:pPr>
            <a:r>
              <a:rPr lang="nl-NL" altLang="nl-BE" sz="2400" i="1" dirty="0"/>
              <a:t>III.1.1. General EU </a:t>
            </a:r>
            <a:r>
              <a:rPr lang="nl-NL" altLang="nl-BE" sz="2400" i="1" dirty="0" err="1"/>
              <a:t>rules</a:t>
            </a:r>
            <a:r>
              <a:rPr lang="nl-NL" altLang="nl-BE" sz="2400" i="1" dirty="0"/>
              <a:t> </a:t>
            </a:r>
            <a:r>
              <a:rPr lang="nl-NL" altLang="nl-BE" sz="2400" i="1" dirty="0" err="1"/>
              <a:t>about</a:t>
            </a:r>
            <a:r>
              <a:rPr lang="nl-NL" altLang="nl-BE" sz="2400" i="1" dirty="0"/>
              <a:t> </a:t>
            </a:r>
            <a:r>
              <a:rPr lang="nl-NL" altLang="nl-BE" sz="2400" i="1" dirty="0" err="1"/>
              <a:t>labelling</a:t>
            </a:r>
            <a:r>
              <a:rPr lang="nl-NL" altLang="nl-BE" sz="2400" i="1" dirty="0"/>
              <a:t>,  </a:t>
            </a:r>
            <a:r>
              <a:rPr lang="nl-NL" altLang="nl-BE" sz="2400" i="1" dirty="0" err="1"/>
              <a:t>presentation</a:t>
            </a:r>
            <a:r>
              <a:rPr lang="nl-NL" altLang="nl-BE" sz="2400" i="1" dirty="0"/>
              <a:t> </a:t>
            </a:r>
          </a:p>
          <a:p>
            <a:pPr defTabSz="1693863">
              <a:buFontTx/>
              <a:buNone/>
            </a:pPr>
            <a:r>
              <a:rPr lang="nl-NL" altLang="nl-BE" sz="2400" i="1" dirty="0"/>
              <a:t>          </a:t>
            </a:r>
            <a:r>
              <a:rPr lang="nl-NL" altLang="nl-BE" sz="2400" i="1" dirty="0" err="1"/>
              <a:t>and</a:t>
            </a:r>
            <a:r>
              <a:rPr lang="nl-NL" altLang="nl-BE" sz="2400" i="1" dirty="0"/>
              <a:t> advertising of </a:t>
            </a:r>
            <a:r>
              <a:rPr lang="nl-NL" altLang="nl-BE" sz="2400" i="1" dirty="0" err="1"/>
              <a:t>foodstuffs</a:t>
            </a:r>
            <a:endParaRPr lang="nl-NL" altLang="nl-BE" sz="2400" i="1" dirty="0"/>
          </a:p>
          <a:p>
            <a:pPr defTabSz="1693863">
              <a:buFontTx/>
              <a:buNone/>
            </a:pPr>
            <a:r>
              <a:rPr lang="nl-NL" altLang="nl-BE" sz="2400" i="1" dirty="0"/>
              <a:t>III.1.2. </a:t>
            </a:r>
            <a:r>
              <a:rPr lang="nl-NL" altLang="nl-BE" sz="2400" i="1" dirty="0" err="1"/>
              <a:t>Identification</a:t>
            </a:r>
            <a:r>
              <a:rPr lang="nl-NL" altLang="nl-BE" sz="2400" i="1" dirty="0"/>
              <a:t> of foodstufs </a:t>
            </a:r>
            <a:r>
              <a:rPr lang="nl-NL" altLang="nl-BE" sz="2400" i="1" dirty="0" err="1"/>
              <a:t>by</a:t>
            </a:r>
            <a:r>
              <a:rPr lang="nl-NL" altLang="nl-BE" sz="2400" i="1" dirty="0"/>
              <a:t> lot</a:t>
            </a:r>
          </a:p>
          <a:p>
            <a:pPr defTabSz="1693863">
              <a:buFontTx/>
              <a:buNone/>
            </a:pPr>
            <a:r>
              <a:rPr lang="nl-NL" altLang="nl-BE" sz="2400" i="1" dirty="0"/>
              <a:t>III.1.3. </a:t>
            </a:r>
            <a:r>
              <a:rPr lang="nl-NL" altLang="nl-BE" sz="2400" i="1" dirty="0" err="1"/>
              <a:t>Nutrition</a:t>
            </a:r>
            <a:r>
              <a:rPr lang="nl-NL" altLang="nl-BE" sz="2400" i="1" dirty="0"/>
              <a:t> </a:t>
            </a:r>
            <a:r>
              <a:rPr lang="nl-NL" altLang="nl-BE" sz="2400" i="1" dirty="0" err="1"/>
              <a:t>values</a:t>
            </a:r>
            <a:endParaRPr lang="nl-NL" altLang="nl-BE" sz="2400" i="1" dirty="0"/>
          </a:p>
          <a:p>
            <a:pPr defTabSz="1693863">
              <a:buFontTx/>
              <a:buNone/>
            </a:pPr>
            <a:r>
              <a:rPr lang="nl-BE" altLang="nl-BE" sz="2400" i="1" dirty="0"/>
              <a:t>III.1.4. </a:t>
            </a:r>
            <a:r>
              <a:rPr lang="nl-BE" altLang="nl-BE" sz="2400" i="1" dirty="0" err="1"/>
              <a:t>Nutrition</a:t>
            </a:r>
            <a:r>
              <a:rPr lang="nl-BE" altLang="nl-BE" sz="2400" i="1" dirty="0"/>
              <a:t> or health claims</a:t>
            </a:r>
            <a:endParaRPr lang="nl-NL" altLang="nl-BE" sz="2400" i="1" dirty="0"/>
          </a:p>
          <a:p>
            <a:pPr defTabSz="1693863">
              <a:buFontTx/>
              <a:buNone/>
            </a:pPr>
            <a:endParaRPr lang="nl-NL" altLang="nl-BE" sz="2400" i="1" dirty="0"/>
          </a:p>
          <a:p>
            <a:pPr defTabSz="1693863">
              <a:buFontTx/>
              <a:buNone/>
            </a:pPr>
            <a:endParaRPr lang="nl-NL" altLang="nl-BE" sz="2400" i="1" dirty="0"/>
          </a:p>
          <a:p>
            <a:pPr defTabSz="1693863">
              <a:buFontTx/>
              <a:buNone/>
            </a:pPr>
            <a:endParaRPr lang="nl-NL" altLang="nl-BE" sz="2400" i="1" dirty="0"/>
          </a:p>
          <a:p>
            <a:pPr defTabSz="1693863">
              <a:buFontTx/>
              <a:buNone/>
            </a:pPr>
            <a:endParaRPr lang="nl-NL" altLang="nl-BE" sz="2400" i="1" dirty="0"/>
          </a:p>
        </p:txBody>
      </p:sp>
      <p:sp>
        <p:nvSpPr>
          <p:cNvPr id="89091" name="Rechthoek 4"/>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64" y="219263"/>
            <a:ext cx="3024336" cy="1079124"/>
          </a:xfrm>
          <a:prstGeom prst="rect">
            <a:avLst/>
          </a:prstGeom>
        </p:spPr>
      </p:pic>
      <p:pic>
        <p:nvPicPr>
          <p:cNvPr id="5" name="Picture 4"/>
          <p:cNvPicPr>
            <a:picLocks noChangeAspect="1"/>
          </p:cNvPicPr>
          <p:nvPr/>
        </p:nvPicPr>
        <p:blipFill>
          <a:blip r:embed="rId3"/>
          <a:stretch>
            <a:fillRect/>
          </a:stretch>
        </p:blipFill>
        <p:spPr>
          <a:xfrm>
            <a:off x="7735108" y="52949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8611092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1"/>
            <a:ext cx="9144000" cy="6858000"/>
          </a:xfrm>
          <a:prstGeom prst="rect">
            <a:avLst/>
          </a:prstGeom>
        </p:spPr>
      </p:pic>
      <p:sp>
        <p:nvSpPr>
          <p:cNvPr id="4" name="Rechthoek 3"/>
          <p:cNvSpPr/>
          <p:nvPr/>
        </p:nvSpPr>
        <p:spPr>
          <a:xfrm>
            <a:off x="3234730" y="332656"/>
            <a:ext cx="5760640" cy="410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hlinkClick r:id="rId3"/>
              </a:rPr>
              <a:t>http://ec.europa.eu/food/safety_en</a:t>
            </a:r>
            <a:endParaRPr lang="nl-BE" dirty="0"/>
          </a:p>
        </p:txBody>
      </p:sp>
    </p:spTree>
    <p:extLst>
      <p:ext uri="{BB962C8B-B14F-4D97-AF65-F5344CB8AC3E}">
        <p14:creationId xmlns:p14="http://schemas.microsoft.com/office/powerpoint/2010/main" val="28286242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746125" y="1112838"/>
            <a:ext cx="7772400" cy="5124450"/>
          </a:xfrm>
        </p:spPr>
        <p:txBody>
          <a:bodyPr/>
          <a:lstStyle/>
          <a:p>
            <a:pPr defTabSz="1693863">
              <a:buFontTx/>
              <a:buNone/>
              <a:defRPr/>
            </a:pPr>
            <a:r>
              <a:rPr lang="nl-NL" sz="2000" i="1" dirty="0">
                <a:solidFill>
                  <a:srgbClr val="0000FF"/>
                </a:solidFill>
              </a:rPr>
              <a:t>III.1. </a:t>
            </a:r>
            <a:r>
              <a:rPr lang="nl-NL" sz="2000" i="1" u="sng" dirty="0">
                <a:solidFill>
                  <a:srgbClr val="0000FF"/>
                </a:solidFill>
              </a:rPr>
              <a:t>General </a:t>
            </a:r>
            <a:r>
              <a:rPr lang="nl-NL" sz="2000" i="1" u="sng" dirty="0" err="1">
                <a:solidFill>
                  <a:srgbClr val="0000FF"/>
                </a:solidFill>
              </a:rPr>
              <a:t>labelling</a:t>
            </a:r>
            <a:r>
              <a:rPr lang="nl-NL" sz="2000" i="1" u="sng" dirty="0">
                <a:solidFill>
                  <a:srgbClr val="0000FF"/>
                </a:solidFill>
              </a:rPr>
              <a:t> </a:t>
            </a:r>
            <a:r>
              <a:rPr lang="nl-NL" sz="2000" i="1" u="sng" dirty="0" err="1">
                <a:solidFill>
                  <a:srgbClr val="0000FF"/>
                </a:solidFill>
              </a:rPr>
              <a:t>requirements</a:t>
            </a:r>
            <a:endParaRPr lang="nl-NL" sz="2000" i="1" u="sng" dirty="0">
              <a:solidFill>
                <a:srgbClr val="0000FF"/>
              </a:solidFill>
            </a:endParaRPr>
          </a:p>
          <a:p>
            <a:pPr marL="717550" indent="-717550" defTabSz="1693863">
              <a:buFontTx/>
              <a:buNone/>
              <a:defRPr/>
            </a:pPr>
            <a:r>
              <a:rPr lang="nl-NL" sz="1800" i="1" dirty="0">
                <a:solidFill>
                  <a:srgbClr val="0000FF"/>
                </a:solidFill>
              </a:rPr>
              <a:t>III.1.1. General EU </a:t>
            </a:r>
            <a:r>
              <a:rPr lang="nl-NL" sz="1800" i="1" dirty="0" err="1">
                <a:solidFill>
                  <a:srgbClr val="0000FF"/>
                </a:solidFill>
              </a:rPr>
              <a:t>rules</a:t>
            </a:r>
            <a:r>
              <a:rPr lang="nl-NL" sz="1800" i="1" dirty="0">
                <a:solidFill>
                  <a:srgbClr val="0000FF"/>
                </a:solidFill>
              </a:rPr>
              <a:t> </a:t>
            </a:r>
            <a:r>
              <a:rPr lang="nl-NL" sz="1800" i="1" dirty="0" err="1">
                <a:solidFill>
                  <a:srgbClr val="0000FF"/>
                </a:solidFill>
              </a:rPr>
              <a:t>about</a:t>
            </a:r>
            <a:r>
              <a:rPr lang="nl-NL" sz="1800" i="1" dirty="0">
                <a:solidFill>
                  <a:srgbClr val="0000FF"/>
                </a:solidFill>
              </a:rPr>
              <a:t> </a:t>
            </a:r>
            <a:r>
              <a:rPr lang="nl-NL" sz="1800" i="1" dirty="0" err="1">
                <a:solidFill>
                  <a:srgbClr val="0000FF"/>
                </a:solidFill>
              </a:rPr>
              <a:t>labelling</a:t>
            </a:r>
            <a:r>
              <a:rPr lang="nl-NL" sz="1800" i="1" dirty="0">
                <a:solidFill>
                  <a:srgbClr val="0000FF"/>
                </a:solidFill>
              </a:rPr>
              <a:t>,  </a:t>
            </a:r>
            <a:r>
              <a:rPr lang="nl-NL" sz="1800" i="1" dirty="0" err="1">
                <a:solidFill>
                  <a:srgbClr val="0000FF"/>
                </a:solidFill>
              </a:rPr>
              <a:t>presentation</a:t>
            </a:r>
            <a:r>
              <a:rPr lang="nl-NL" sz="1800" i="1" dirty="0">
                <a:solidFill>
                  <a:srgbClr val="0000FF"/>
                </a:solidFill>
              </a:rPr>
              <a:t> and           advertising of </a:t>
            </a:r>
            <a:r>
              <a:rPr lang="nl-NL" sz="1800" i="1" dirty="0" err="1">
                <a:solidFill>
                  <a:srgbClr val="0000FF"/>
                </a:solidFill>
              </a:rPr>
              <a:t>foodstuffs</a:t>
            </a:r>
            <a:r>
              <a:rPr lang="nl-NL" sz="1800" i="1" dirty="0">
                <a:solidFill>
                  <a:srgbClr val="0000FF"/>
                </a:solidFill>
              </a:rPr>
              <a:t>  </a:t>
            </a:r>
            <a:r>
              <a:rPr lang="nl-NL" sz="2000" i="1" dirty="0">
                <a:solidFill>
                  <a:srgbClr val="0000FF"/>
                </a:solidFill>
              </a:rPr>
              <a:t>- </a:t>
            </a:r>
            <a:r>
              <a:rPr lang="nl-NL" sz="1400" i="1" dirty="0">
                <a:solidFill>
                  <a:srgbClr val="0000FF"/>
                </a:solidFill>
              </a:rPr>
              <a:t>Reg.(EC) 1169/2011 </a:t>
            </a:r>
            <a:r>
              <a:rPr lang="nl-NL" sz="1400" i="1" dirty="0" err="1">
                <a:solidFill>
                  <a:srgbClr val="0000FF"/>
                </a:solidFill>
              </a:rPr>
              <a:t>replaced</a:t>
            </a:r>
            <a:r>
              <a:rPr lang="nl-NL" sz="1400" i="1" dirty="0">
                <a:solidFill>
                  <a:srgbClr val="0000FF"/>
                </a:solidFill>
              </a:rPr>
              <a:t> Dir. 2000/13/EC </a:t>
            </a:r>
            <a:r>
              <a:rPr lang="nl-NL" sz="1400" i="1" dirty="0" err="1">
                <a:solidFill>
                  <a:srgbClr val="0000FF"/>
                </a:solidFill>
              </a:rPr>
              <a:t>and</a:t>
            </a:r>
            <a:r>
              <a:rPr lang="nl-NL" sz="1400" i="1" dirty="0">
                <a:solidFill>
                  <a:srgbClr val="0000FF"/>
                </a:solidFill>
              </a:rPr>
              <a:t> Dir. 2008/5/EC</a:t>
            </a:r>
            <a:endParaRPr lang="nl-NL" sz="1400" i="1" dirty="0"/>
          </a:p>
          <a:p>
            <a:pPr defTabSz="1693863">
              <a:spcBef>
                <a:spcPts val="0"/>
              </a:spcBef>
              <a:buFontTx/>
              <a:buNone/>
              <a:defRPr/>
            </a:pPr>
            <a:endParaRPr lang="nl-BE" sz="800" i="1" dirty="0"/>
          </a:p>
          <a:p>
            <a:pPr defTabSz="1693863">
              <a:buFontTx/>
              <a:buNone/>
              <a:defRPr/>
            </a:pPr>
            <a:r>
              <a:rPr lang="nl-BE" sz="1600" i="1" u="sng" dirty="0" err="1">
                <a:solidFill>
                  <a:srgbClr val="FF0000"/>
                </a:solidFill>
              </a:rPr>
              <a:t>Compulsory</a:t>
            </a:r>
            <a:r>
              <a:rPr lang="nl-BE" sz="1600" i="1" u="sng" dirty="0">
                <a:solidFill>
                  <a:srgbClr val="FF0000"/>
                </a:solidFill>
              </a:rPr>
              <a:t> </a:t>
            </a:r>
            <a:r>
              <a:rPr lang="nl-BE" sz="1600" i="1" u="sng" dirty="0" err="1">
                <a:solidFill>
                  <a:srgbClr val="FF0000"/>
                </a:solidFill>
              </a:rPr>
              <a:t>labelling</a:t>
            </a:r>
            <a:r>
              <a:rPr lang="nl-BE" sz="1600" i="1" u="sng" dirty="0">
                <a:solidFill>
                  <a:srgbClr val="FF0000"/>
                </a:solidFill>
              </a:rPr>
              <a:t> </a:t>
            </a:r>
            <a:r>
              <a:rPr lang="nl-BE" sz="1600" i="1" u="sng" dirty="0" err="1">
                <a:solidFill>
                  <a:srgbClr val="FF0000"/>
                </a:solidFill>
              </a:rPr>
              <a:t>particulars</a:t>
            </a:r>
            <a:r>
              <a:rPr lang="nl-BE" sz="1600" i="1" dirty="0">
                <a:solidFill>
                  <a:srgbClr val="FF0000"/>
                </a:solidFill>
              </a:rPr>
              <a:t>:</a:t>
            </a:r>
          </a:p>
          <a:p>
            <a:pPr defTabSz="1693863">
              <a:buFontTx/>
              <a:buNone/>
              <a:defRPr/>
            </a:pPr>
            <a:endParaRPr lang="nl-BE" sz="800" i="1" dirty="0">
              <a:solidFill>
                <a:srgbClr val="FF0000"/>
              </a:solidFill>
            </a:endParaRPr>
          </a:p>
          <a:p>
            <a:pPr marL="177800" indent="-84138" defTabSz="1693863">
              <a:buFontTx/>
              <a:buNone/>
              <a:defRPr/>
            </a:pPr>
            <a:r>
              <a:rPr lang="nl-BE" sz="1400" i="1" dirty="0"/>
              <a:t>	- </a:t>
            </a:r>
            <a:r>
              <a:rPr lang="nl-BE" sz="1400" i="1" dirty="0">
                <a:solidFill>
                  <a:srgbClr val="C00000"/>
                </a:solidFill>
              </a:rPr>
              <a:t>name</a:t>
            </a:r>
            <a:r>
              <a:rPr lang="nl-BE" sz="1400" i="1" dirty="0"/>
              <a:t> </a:t>
            </a:r>
            <a:r>
              <a:rPr lang="nl-BE" sz="1400" i="1" dirty="0" err="1"/>
              <a:t>under</a:t>
            </a:r>
            <a:r>
              <a:rPr lang="nl-BE" sz="1400" i="1" dirty="0"/>
              <a:t>  </a:t>
            </a:r>
            <a:r>
              <a:rPr lang="nl-BE" sz="1400" i="1" dirty="0" err="1"/>
              <a:t>which</a:t>
            </a:r>
            <a:r>
              <a:rPr lang="nl-BE" sz="1400" i="1" dirty="0"/>
              <a:t> the product is </a:t>
            </a:r>
            <a:r>
              <a:rPr lang="nl-BE" sz="1400" i="1" dirty="0" err="1"/>
              <a:t>sold</a:t>
            </a:r>
            <a:r>
              <a:rPr lang="nl-BE" sz="1400" i="1" dirty="0"/>
              <a:t>;</a:t>
            </a:r>
          </a:p>
          <a:p>
            <a:pPr marL="269875" indent="-92075" defTabSz="1693863">
              <a:buFontTx/>
              <a:buNone/>
              <a:defRPr/>
            </a:pPr>
            <a:r>
              <a:rPr lang="nl-BE" sz="1400" i="1" dirty="0"/>
              <a:t>- </a:t>
            </a:r>
            <a:r>
              <a:rPr lang="nl-BE" sz="1400" i="1" dirty="0">
                <a:solidFill>
                  <a:srgbClr val="C00000"/>
                </a:solidFill>
              </a:rPr>
              <a:t>list of </a:t>
            </a:r>
            <a:r>
              <a:rPr lang="nl-BE" sz="1400" i="1" dirty="0" err="1">
                <a:solidFill>
                  <a:srgbClr val="C00000"/>
                </a:solidFill>
              </a:rPr>
              <a:t>ingredients</a:t>
            </a:r>
            <a:r>
              <a:rPr lang="nl-BE" sz="1400" i="1" dirty="0">
                <a:solidFill>
                  <a:srgbClr val="C00000"/>
                </a:solidFill>
              </a:rPr>
              <a:t> </a:t>
            </a:r>
            <a:r>
              <a:rPr lang="nl-BE" sz="1400" i="1" dirty="0"/>
              <a:t>and </a:t>
            </a:r>
            <a:r>
              <a:rPr lang="nl-BE" sz="1400" i="1" dirty="0" err="1"/>
              <a:t>quantity</a:t>
            </a:r>
            <a:r>
              <a:rPr lang="nl-BE" sz="1400" i="1" dirty="0"/>
              <a:t> of </a:t>
            </a:r>
            <a:r>
              <a:rPr lang="nl-BE" sz="1400" i="1" dirty="0" err="1"/>
              <a:t>certain</a:t>
            </a:r>
            <a:r>
              <a:rPr lang="nl-BE" sz="1400" i="1" dirty="0"/>
              <a:t> </a:t>
            </a:r>
            <a:r>
              <a:rPr lang="nl-BE" sz="1400" i="1" dirty="0" err="1"/>
              <a:t>ingredients</a:t>
            </a:r>
            <a:r>
              <a:rPr lang="nl-BE" sz="1400" i="1" dirty="0"/>
              <a:t>  or  </a:t>
            </a:r>
            <a:r>
              <a:rPr lang="nl-BE" sz="1400" i="1" dirty="0" err="1"/>
              <a:t>categories</a:t>
            </a:r>
            <a:r>
              <a:rPr lang="nl-BE" sz="1400" i="1" dirty="0"/>
              <a:t> of  </a:t>
            </a:r>
            <a:r>
              <a:rPr lang="nl-BE" sz="1400" i="1" dirty="0" err="1"/>
              <a:t>ingredients</a:t>
            </a:r>
            <a:r>
              <a:rPr lang="nl-BE" sz="1400" i="1" dirty="0"/>
              <a:t> </a:t>
            </a:r>
            <a:r>
              <a:rPr lang="nl-BE" sz="1400" i="1" dirty="0" err="1"/>
              <a:t>expressed</a:t>
            </a:r>
            <a:r>
              <a:rPr lang="nl-BE" sz="1400" i="1" dirty="0"/>
              <a:t> as a percentage;</a:t>
            </a:r>
          </a:p>
          <a:p>
            <a:pPr marL="269875" indent="-92075" defTabSz="1693863">
              <a:buFontTx/>
              <a:buNone/>
              <a:defRPr/>
            </a:pPr>
            <a:r>
              <a:rPr lang="nl-BE" sz="1400" i="1" dirty="0"/>
              <a:t>- </a:t>
            </a:r>
            <a:r>
              <a:rPr lang="nl-BE" sz="1400" i="1" dirty="0" err="1">
                <a:solidFill>
                  <a:srgbClr val="C00000"/>
                </a:solidFill>
              </a:rPr>
              <a:t>substances</a:t>
            </a:r>
            <a:r>
              <a:rPr lang="nl-BE" sz="1400" i="1" dirty="0">
                <a:solidFill>
                  <a:srgbClr val="C00000"/>
                </a:solidFill>
              </a:rPr>
              <a:t> </a:t>
            </a:r>
            <a:r>
              <a:rPr lang="nl-BE" sz="1400" i="1" dirty="0" err="1">
                <a:solidFill>
                  <a:srgbClr val="C00000"/>
                </a:solidFill>
              </a:rPr>
              <a:t>causing</a:t>
            </a:r>
            <a:r>
              <a:rPr lang="nl-BE" sz="1400" i="1" dirty="0">
                <a:solidFill>
                  <a:srgbClr val="C00000"/>
                </a:solidFill>
              </a:rPr>
              <a:t> </a:t>
            </a:r>
            <a:r>
              <a:rPr lang="nl-BE" sz="1400" i="1" dirty="0" err="1">
                <a:solidFill>
                  <a:srgbClr val="C00000"/>
                </a:solidFill>
              </a:rPr>
              <a:t>allergies</a:t>
            </a:r>
            <a:r>
              <a:rPr lang="nl-BE" sz="1400" i="1" dirty="0">
                <a:solidFill>
                  <a:srgbClr val="C00000"/>
                </a:solidFill>
              </a:rPr>
              <a:t> or </a:t>
            </a:r>
            <a:r>
              <a:rPr lang="nl-BE" sz="1400" i="1" dirty="0" err="1">
                <a:solidFill>
                  <a:srgbClr val="C00000"/>
                </a:solidFill>
              </a:rPr>
              <a:t>intolerances</a:t>
            </a:r>
            <a:r>
              <a:rPr lang="nl-BE" sz="1400" i="1" dirty="0">
                <a:solidFill>
                  <a:srgbClr val="C00000"/>
                </a:solidFill>
              </a:rPr>
              <a:t> </a:t>
            </a:r>
            <a:r>
              <a:rPr lang="nl-BE" sz="1400" i="1" dirty="0"/>
              <a:t>(nuts, </a:t>
            </a:r>
            <a:r>
              <a:rPr lang="nl-BE" sz="1400" i="1" dirty="0" err="1"/>
              <a:t>milk</a:t>
            </a:r>
            <a:r>
              <a:rPr lang="nl-BE" sz="1400" i="1" dirty="0"/>
              <a:t>, </a:t>
            </a:r>
            <a:r>
              <a:rPr lang="nl-BE" sz="1400" i="1" dirty="0" err="1"/>
              <a:t>mustard</a:t>
            </a:r>
            <a:r>
              <a:rPr lang="nl-BE" sz="1400" i="1" dirty="0"/>
              <a:t>, </a:t>
            </a:r>
            <a:r>
              <a:rPr lang="nl-BE" sz="1400" i="1" dirty="0" err="1"/>
              <a:t>fish</a:t>
            </a:r>
            <a:r>
              <a:rPr lang="nl-BE" sz="1400" i="1" dirty="0"/>
              <a:t>, </a:t>
            </a:r>
            <a:r>
              <a:rPr lang="nl-BE" sz="1400" i="1" dirty="0" err="1"/>
              <a:t>grains</a:t>
            </a:r>
            <a:r>
              <a:rPr lang="nl-BE" sz="1400" i="1" dirty="0"/>
              <a:t> </a:t>
            </a:r>
            <a:r>
              <a:rPr lang="nl-BE" sz="1400" i="1" dirty="0" err="1"/>
              <a:t>containing</a:t>
            </a:r>
            <a:r>
              <a:rPr lang="nl-BE" sz="1400" i="1" dirty="0"/>
              <a:t> gluten, etc.);</a:t>
            </a:r>
          </a:p>
          <a:p>
            <a:pPr indent="-165100" defTabSz="1693863">
              <a:buFontTx/>
              <a:buNone/>
              <a:defRPr/>
            </a:pPr>
            <a:r>
              <a:rPr lang="nl-BE" sz="1400" i="1" dirty="0"/>
              <a:t>- </a:t>
            </a:r>
            <a:r>
              <a:rPr lang="nl-BE" sz="1400" i="1" dirty="0">
                <a:solidFill>
                  <a:srgbClr val="C00000"/>
                </a:solidFill>
              </a:rPr>
              <a:t>net </a:t>
            </a:r>
            <a:r>
              <a:rPr lang="nl-BE" sz="1400" i="1" dirty="0" err="1">
                <a:solidFill>
                  <a:srgbClr val="C00000"/>
                </a:solidFill>
              </a:rPr>
              <a:t>quantity</a:t>
            </a:r>
            <a:r>
              <a:rPr lang="nl-BE" sz="1400" i="1" dirty="0"/>
              <a:t>;</a:t>
            </a:r>
          </a:p>
          <a:p>
            <a:pPr indent="-165100" defTabSz="1693863">
              <a:buFontTx/>
              <a:buNone/>
              <a:defRPr/>
            </a:pPr>
            <a:r>
              <a:rPr lang="nl-BE" sz="1400" i="1" dirty="0"/>
              <a:t>- </a:t>
            </a:r>
            <a:r>
              <a:rPr lang="nl-BE" sz="1400" i="1" dirty="0">
                <a:solidFill>
                  <a:srgbClr val="C00000"/>
                </a:solidFill>
              </a:rPr>
              <a:t>date of minimum </a:t>
            </a:r>
            <a:r>
              <a:rPr lang="nl-BE" sz="1400" i="1" dirty="0" err="1">
                <a:solidFill>
                  <a:srgbClr val="C00000"/>
                </a:solidFill>
              </a:rPr>
              <a:t>durability</a:t>
            </a:r>
            <a:r>
              <a:rPr lang="nl-BE" sz="1400" i="1" dirty="0">
                <a:solidFill>
                  <a:srgbClr val="C00000"/>
                </a:solidFill>
              </a:rPr>
              <a:t> </a:t>
            </a:r>
            <a:r>
              <a:rPr lang="nl-BE" sz="1400" i="1" dirty="0"/>
              <a:t>or “</a:t>
            </a:r>
            <a:r>
              <a:rPr lang="nl-BE" sz="1400" i="1" dirty="0" err="1"/>
              <a:t>use</a:t>
            </a:r>
            <a:r>
              <a:rPr lang="nl-BE" sz="1400" i="1" dirty="0"/>
              <a:t> </a:t>
            </a:r>
            <a:r>
              <a:rPr lang="nl-BE" sz="1400" i="1" dirty="0" err="1"/>
              <a:t>by</a:t>
            </a:r>
            <a:r>
              <a:rPr lang="nl-BE" sz="1400" i="1" dirty="0"/>
              <a:t>” date;</a:t>
            </a:r>
          </a:p>
          <a:p>
            <a:pPr indent="-165100" defTabSz="1693863">
              <a:buFontTx/>
              <a:buNone/>
              <a:defRPr/>
            </a:pPr>
            <a:r>
              <a:rPr lang="nl-BE" sz="1400" i="1" dirty="0"/>
              <a:t>- </a:t>
            </a:r>
            <a:r>
              <a:rPr lang="en-US" sz="1400" i="1" dirty="0"/>
              <a:t>any special </a:t>
            </a:r>
            <a:r>
              <a:rPr lang="en-US" sz="1400" i="1" dirty="0">
                <a:solidFill>
                  <a:srgbClr val="C00000"/>
                </a:solidFill>
              </a:rPr>
              <a:t>storage conditions and/or conditions of use</a:t>
            </a:r>
            <a:r>
              <a:rPr lang="en-US" sz="1400" i="1" dirty="0"/>
              <a:t>;</a:t>
            </a:r>
          </a:p>
          <a:p>
            <a:pPr indent="-165100" defTabSz="1693863">
              <a:buFontTx/>
              <a:buNone/>
              <a:defRPr/>
            </a:pPr>
            <a:r>
              <a:rPr lang="en-US" sz="1400" i="1" dirty="0"/>
              <a:t>- the </a:t>
            </a:r>
            <a:r>
              <a:rPr lang="en-US" sz="1400" i="1" dirty="0">
                <a:solidFill>
                  <a:srgbClr val="C00000"/>
                </a:solidFill>
              </a:rPr>
              <a:t>name or business name and address of the food business operator or importer</a:t>
            </a:r>
            <a:r>
              <a:rPr lang="en-US" sz="1400" i="1" dirty="0"/>
              <a:t>;</a:t>
            </a:r>
          </a:p>
          <a:p>
            <a:pPr marL="269875" indent="-92075" defTabSz="1693863">
              <a:buFontTx/>
              <a:buNone/>
              <a:defRPr/>
            </a:pPr>
            <a:r>
              <a:rPr lang="nl-BE" sz="1400" i="1" dirty="0"/>
              <a:t>- </a:t>
            </a:r>
            <a:r>
              <a:rPr lang="en-US" sz="1400" i="1" dirty="0"/>
              <a:t>the </a:t>
            </a:r>
            <a:r>
              <a:rPr lang="en-US" sz="1400" i="1" dirty="0">
                <a:solidFill>
                  <a:srgbClr val="C00000"/>
                </a:solidFill>
              </a:rPr>
              <a:t>country of origin </a:t>
            </a:r>
            <a:r>
              <a:rPr lang="en-US" sz="1400" i="1" dirty="0"/>
              <a:t>or </a:t>
            </a:r>
            <a:r>
              <a:rPr lang="en-US" sz="1400" i="1" dirty="0">
                <a:solidFill>
                  <a:srgbClr val="C00000"/>
                </a:solidFill>
              </a:rPr>
              <a:t>place of provenance </a:t>
            </a:r>
            <a:r>
              <a:rPr lang="en-US" sz="1400" i="1" dirty="0"/>
              <a:t>for certain types of meat, milk or where failure to indicate this might mislead the consumer;</a:t>
            </a:r>
          </a:p>
          <a:p>
            <a:pPr marL="269875" indent="-92075" defTabSz="1693863">
              <a:buFontTx/>
              <a:buNone/>
              <a:defRPr/>
            </a:pPr>
            <a:r>
              <a:rPr lang="nl-BE" sz="1400" i="1" dirty="0"/>
              <a:t>- </a:t>
            </a:r>
            <a:r>
              <a:rPr lang="en-US" sz="1400" dirty="0">
                <a:solidFill>
                  <a:srgbClr val="C00000"/>
                </a:solidFill>
              </a:rPr>
              <a:t>instructions for use </a:t>
            </a:r>
            <a:r>
              <a:rPr lang="en-US" sz="1400" dirty="0"/>
              <a:t>where it would be difficult to make appropriate use of the food in the absence of such instructions;</a:t>
            </a:r>
            <a:endParaRPr lang="en-US" sz="1400" i="1" dirty="0"/>
          </a:p>
          <a:p>
            <a:pPr marL="269875" indent="-92075" defTabSz="1693863">
              <a:buFontTx/>
              <a:buNone/>
              <a:defRPr/>
            </a:pPr>
            <a:r>
              <a:rPr lang="nl-BE" sz="1400" i="1" dirty="0"/>
              <a:t>- </a:t>
            </a:r>
            <a:r>
              <a:rPr lang="en-US" sz="1400" i="1" dirty="0"/>
              <a:t>for beverages containing more than 1.2 % by volume of alcohol, the actual </a:t>
            </a:r>
            <a:r>
              <a:rPr lang="en-US" sz="1400" i="1" dirty="0">
                <a:solidFill>
                  <a:srgbClr val="C00000"/>
                </a:solidFill>
              </a:rPr>
              <a:t>alcoholic strength by volume</a:t>
            </a:r>
            <a:r>
              <a:rPr lang="en-US" sz="1400" i="1" dirty="0"/>
              <a:t>;</a:t>
            </a:r>
          </a:p>
          <a:p>
            <a:pPr marL="269875" indent="-92075" defTabSz="1693863">
              <a:buFontTx/>
              <a:buNone/>
              <a:defRPr/>
            </a:pPr>
            <a:r>
              <a:rPr lang="nl-BE" sz="1400" i="1" dirty="0"/>
              <a:t>- a </a:t>
            </a:r>
            <a:r>
              <a:rPr lang="nl-BE" sz="1400" i="1" dirty="0" err="1">
                <a:solidFill>
                  <a:srgbClr val="C00000"/>
                </a:solidFill>
              </a:rPr>
              <a:t>nutritional</a:t>
            </a:r>
            <a:r>
              <a:rPr lang="nl-BE" sz="1400" i="1" dirty="0">
                <a:solidFill>
                  <a:srgbClr val="C00000"/>
                </a:solidFill>
              </a:rPr>
              <a:t> </a:t>
            </a:r>
            <a:r>
              <a:rPr lang="nl-BE" sz="1400" i="1" dirty="0" err="1">
                <a:solidFill>
                  <a:srgbClr val="C00000"/>
                </a:solidFill>
              </a:rPr>
              <a:t>declaration</a:t>
            </a:r>
            <a:r>
              <a:rPr lang="nl-BE" sz="1400" i="1" dirty="0"/>
              <a:t>.</a:t>
            </a:r>
          </a:p>
          <a:p>
            <a:pPr defTabSz="1693863">
              <a:buFontTx/>
              <a:buNone/>
              <a:defRPr/>
            </a:pPr>
            <a:r>
              <a:rPr lang="nl-BE" sz="1400" i="1" dirty="0"/>
              <a:t>	</a:t>
            </a:r>
          </a:p>
          <a:p>
            <a:pPr defTabSz="1693863">
              <a:buFontTx/>
              <a:buNone/>
              <a:defRPr/>
            </a:pPr>
            <a:endParaRPr lang="nl-BE" sz="1400" i="1" dirty="0"/>
          </a:p>
          <a:p>
            <a:pPr defTabSz="1693863">
              <a:buFontTx/>
              <a:buNone/>
              <a:defRPr/>
            </a:pPr>
            <a:endParaRPr lang="nl-BE" sz="1400" i="1" dirty="0"/>
          </a:p>
          <a:p>
            <a:pPr defTabSz="1693863">
              <a:buFontTx/>
              <a:buNone/>
              <a:defRPr/>
            </a:pPr>
            <a:r>
              <a:rPr lang="nl-BE" sz="1400" i="1" dirty="0"/>
              <a:t>	</a:t>
            </a:r>
            <a:endParaRPr lang="nl-BE" sz="1200" i="1" dirty="0"/>
          </a:p>
          <a:p>
            <a:pPr defTabSz="1693863">
              <a:buFontTx/>
              <a:buNone/>
              <a:defRPr/>
            </a:pPr>
            <a:r>
              <a:rPr lang="nl-BE" sz="1200" i="1" dirty="0"/>
              <a:t>	   </a:t>
            </a:r>
            <a:endParaRPr lang="nl-NL" sz="1200" i="1" dirty="0">
              <a:solidFill>
                <a:srgbClr val="0000FF"/>
              </a:solidFill>
            </a:endParaRPr>
          </a:p>
          <a:p>
            <a:pPr defTabSz="1693863">
              <a:buFontTx/>
              <a:buNone/>
              <a:defRPr/>
            </a:pPr>
            <a:endParaRPr lang="nl-BE" sz="1400" i="1" dirty="0"/>
          </a:p>
          <a:p>
            <a:pPr defTabSz="1693863">
              <a:buFontTx/>
              <a:buNone/>
              <a:defRPr/>
            </a:pPr>
            <a:endParaRPr lang="nl-BE" sz="2000" i="1" dirty="0"/>
          </a:p>
          <a:p>
            <a:pPr defTabSz="1693863">
              <a:buFontTx/>
              <a:buNone/>
              <a:defRPr/>
            </a:pPr>
            <a:endParaRPr lang="nl-NL" sz="2000" i="1" dirty="0">
              <a:solidFill>
                <a:srgbClr val="0000FF"/>
              </a:solidFill>
            </a:endParaRPr>
          </a:p>
        </p:txBody>
      </p:sp>
      <p:sp>
        <p:nvSpPr>
          <p:cNvPr id="90115"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19264"/>
            <a:ext cx="2520280" cy="899270"/>
          </a:xfrm>
          <a:prstGeom prst="rect">
            <a:avLst/>
          </a:prstGeom>
        </p:spPr>
      </p:pic>
      <p:sp>
        <p:nvSpPr>
          <p:cNvPr id="2" name="Rechthoek 1"/>
          <p:cNvSpPr/>
          <p:nvPr/>
        </p:nvSpPr>
        <p:spPr>
          <a:xfrm>
            <a:off x="6267432" y="6381328"/>
            <a:ext cx="2693494" cy="400110"/>
          </a:xfrm>
          <a:prstGeom prst="rect">
            <a:avLst/>
          </a:prstGeom>
        </p:spPr>
        <p:txBody>
          <a:bodyPr wrap="none">
            <a:spAutoFit/>
          </a:bodyPr>
          <a:lstStyle/>
          <a:p>
            <a:pPr algn="r">
              <a:defRPr/>
            </a:pPr>
            <a:r>
              <a:rPr lang="en-GB" sz="2000" b="1" dirty="0">
                <a:solidFill>
                  <a:schemeClr val="bg1"/>
                </a:solidFill>
              </a:rPr>
              <a:t>www.east-invest2.eu</a:t>
            </a:r>
          </a:p>
        </p:txBody>
      </p:sp>
    </p:spTree>
    <p:extLst>
      <p:ext uri="{BB962C8B-B14F-4D97-AF65-F5344CB8AC3E}">
        <p14:creationId xmlns:p14="http://schemas.microsoft.com/office/powerpoint/2010/main" val="3166844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727374"/>
            <a:ext cx="9144000" cy="5144218"/>
          </a:xfrm>
          <a:prstGeom prst="rect">
            <a:avLst/>
          </a:prstGeom>
        </p:spPr>
      </p:pic>
      <p:sp>
        <p:nvSpPr>
          <p:cNvPr id="3" name="Rechthoek 2"/>
          <p:cNvSpPr/>
          <p:nvPr/>
        </p:nvSpPr>
        <p:spPr>
          <a:xfrm>
            <a:off x="107504" y="5877272"/>
            <a:ext cx="28803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Read here more </a:t>
            </a:r>
            <a:r>
              <a:rPr lang="nl-BE" dirty="0" err="1"/>
              <a:t>about</a:t>
            </a:r>
            <a:r>
              <a:rPr lang="nl-BE" dirty="0"/>
              <a:t> export of </a:t>
            </a:r>
            <a:r>
              <a:rPr lang="nl-BE" dirty="0" err="1"/>
              <a:t>wine</a:t>
            </a:r>
            <a:r>
              <a:rPr lang="nl-BE" dirty="0"/>
              <a:t> </a:t>
            </a:r>
            <a:r>
              <a:rPr lang="nl-BE" dirty="0" err="1"/>
              <a:t>to</a:t>
            </a:r>
            <a:r>
              <a:rPr lang="nl-BE" dirty="0"/>
              <a:t> </a:t>
            </a:r>
            <a:r>
              <a:rPr lang="nl-BE" dirty="0" err="1"/>
              <a:t>the</a:t>
            </a:r>
            <a:r>
              <a:rPr lang="nl-BE" dirty="0"/>
              <a:t> EU</a:t>
            </a:r>
            <a:endParaRPr lang="en-US" dirty="0"/>
          </a:p>
        </p:txBody>
      </p:sp>
      <p:cxnSp>
        <p:nvCxnSpPr>
          <p:cNvPr id="5" name="Rechte verbindingslijn met pijl 4"/>
          <p:cNvCxnSpPr>
            <a:stCxn id="3" idx="3"/>
          </p:cNvCxnSpPr>
          <p:nvPr/>
        </p:nvCxnSpPr>
        <p:spPr>
          <a:xfrm flipV="1">
            <a:off x="2987824" y="5733256"/>
            <a:ext cx="1656184" cy="601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9014963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hthoek 1"/>
          <p:cNvSpPr>
            <a:spLocks noChangeArrowheads="1"/>
          </p:cNvSpPr>
          <p:nvPr/>
        </p:nvSpPr>
        <p:spPr bwMode="auto">
          <a:xfrm>
            <a:off x="179512" y="836712"/>
            <a:ext cx="871296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nl-BE" sz="1400" dirty="0">
                <a:latin typeface="inherit"/>
              </a:rPr>
              <a:t>Reg. 1169 (EU) 2011</a:t>
            </a:r>
          </a:p>
          <a:p>
            <a:pPr>
              <a:spcBef>
                <a:spcPct val="0"/>
              </a:spcBef>
              <a:buFontTx/>
              <a:buNone/>
            </a:pPr>
            <a:endParaRPr lang="en-US" altLang="nl-BE" sz="1400" dirty="0">
              <a:latin typeface="inherit"/>
            </a:endParaRPr>
          </a:p>
          <a:p>
            <a:pPr algn="ctr">
              <a:spcBef>
                <a:spcPct val="0"/>
              </a:spcBef>
              <a:buFontTx/>
              <a:buNone/>
            </a:pPr>
            <a:r>
              <a:rPr lang="en-US" altLang="nl-BE" sz="1400" dirty="0">
                <a:solidFill>
                  <a:srgbClr val="0000FF"/>
                </a:solidFill>
                <a:latin typeface="inherit"/>
              </a:rPr>
              <a:t>Article 13</a:t>
            </a:r>
          </a:p>
          <a:p>
            <a:pPr>
              <a:spcBef>
                <a:spcPct val="0"/>
              </a:spcBef>
              <a:buFontTx/>
              <a:buNone/>
            </a:pPr>
            <a:endParaRPr lang="en-US" altLang="nl-BE" sz="1400" dirty="0">
              <a:latin typeface="inherit"/>
            </a:endParaRPr>
          </a:p>
          <a:p>
            <a:pPr>
              <a:spcBef>
                <a:spcPct val="0"/>
              </a:spcBef>
              <a:buFontTx/>
              <a:buNone/>
            </a:pPr>
            <a:r>
              <a:rPr lang="en-US" altLang="nl-BE" sz="1400" b="1" dirty="0">
                <a:latin typeface="inherit"/>
              </a:rPr>
              <a:t>Presentation of mandatory particulars</a:t>
            </a:r>
          </a:p>
          <a:p>
            <a:pPr>
              <a:spcBef>
                <a:spcPct val="0"/>
              </a:spcBef>
              <a:buFontTx/>
              <a:buNone/>
            </a:pPr>
            <a:endParaRPr lang="en-US" altLang="nl-BE" sz="1400" dirty="0">
              <a:latin typeface="inherit"/>
            </a:endParaRPr>
          </a:p>
          <a:p>
            <a:pPr>
              <a:spcBef>
                <a:spcPct val="0"/>
              </a:spcBef>
              <a:buFontTx/>
              <a:buNone/>
            </a:pPr>
            <a:r>
              <a:rPr lang="en-US" altLang="nl-BE" sz="1400" dirty="0">
                <a:latin typeface="inherit"/>
              </a:rPr>
              <a:t>1.  Without prejudice to the national measures adopted under Article 44(2), mandatory food information shall be marked in a conspicuous place in such a way as to be </a:t>
            </a:r>
            <a:r>
              <a:rPr lang="en-US" altLang="nl-BE" sz="1400" dirty="0">
                <a:solidFill>
                  <a:srgbClr val="0000FF"/>
                </a:solidFill>
                <a:latin typeface="inherit"/>
              </a:rPr>
              <a:t>easily visible, clearly legible </a:t>
            </a:r>
            <a:r>
              <a:rPr lang="en-US" altLang="nl-BE" sz="1400" dirty="0">
                <a:latin typeface="inherit"/>
              </a:rPr>
              <a:t>and, where appropriate, </a:t>
            </a:r>
            <a:r>
              <a:rPr lang="en-US" altLang="nl-BE" sz="1400" dirty="0">
                <a:solidFill>
                  <a:srgbClr val="0000FF"/>
                </a:solidFill>
                <a:latin typeface="inherit"/>
              </a:rPr>
              <a:t>indelible</a:t>
            </a:r>
            <a:r>
              <a:rPr lang="en-US" altLang="nl-BE" sz="1400" dirty="0">
                <a:latin typeface="inherit"/>
              </a:rPr>
              <a:t>. It shall not in any way be hidden, obscured, detracted from or interrupted by any other written or pictorial matter or any other intervening material.</a:t>
            </a:r>
          </a:p>
          <a:p>
            <a:pPr>
              <a:spcBef>
                <a:spcPct val="0"/>
              </a:spcBef>
              <a:buFontTx/>
              <a:buNone/>
            </a:pPr>
            <a:endParaRPr lang="en-US" altLang="nl-BE" sz="1400" dirty="0">
              <a:latin typeface="inherit"/>
            </a:endParaRPr>
          </a:p>
          <a:p>
            <a:pPr>
              <a:spcBef>
                <a:spcPct val="0"/>
              </a:spcBef>
              <a:buFontTx/>
              <a:buNone/>
            </a:pPr>
            <a:r>
              <a:rPr lang="en-US" altLang="nl-BE" sz="1400" dirty="0">
                <a:latin typeface="inherit"/>
              </a:rPr>
              <a:t>2.  Without prejudice to specific Union provisions applicable to particular foods, when appearing on the package or on the label attached thereto, the mandatory particulars listed in Article 9(1) shall be printed on the package or on the label in such a way as to ensure clear legibility, in characters using a font size where the </a:t>
            </a:r>
            <a:r>
              <a:rPr lang="en-US" altLang="nl-BE" sz="1400" dirty="0">
                <a:solidFill>
                  <a:srgbClr val="0000FF"/>
                </a:solidFill>
                <a:latin typeface="inherit"/>
              </a:rPr>
              <a:t>x-height</a:t>
            </a:r>
            <a:r>
              <a:rPr lang="en-US" altLang="nl-BE" sz="1400" dirty="0">
                <a:latin typeface="inherit"/>
              </a:rPr>
              <a:t>, as defined in Annex IV, is </a:t>
            </a:r>
            <a:r>
              <a:rPr lang="en-US" altLang="nl-BE" sz="1400" dirty="0">
                <a:solidFill>
                  <a:srgbClr val="0000FF"/>
                </a:solidFill>
                <a:latin typeface="inherit"/>
              </a:rPr>
              <a:t>equal to or greater than 1,2 mm</a:t>
            </a:r>
            <a:r>
              <a:rPr lang="en-US" altLang="nl-BE" sz="1400" dirty="0">
                <a:latin typeface="inherit"/>
              </a:rPr>
              <a:t>.</a:t>
            </a:r>
          </a:p>
          <a:p>
            <a:pPr>
              <a:spcBef>
                <a:spcPct val="0"/>
              </a:spcBef>
              <a:buFontTx/>
              <a:buNone/>
            </a:pPr>
            <a:endParaRPr lang="en-US" altLang="nl-BE" sz="1400" dirty="0">
              <a:latin typeface="inherit"/>
            </a:endParaRPr>
          </a:p>
          <a:p>
            <a:pPr>
              <a:spcBef>
                <a:spcPct val="0"/>
              </a:spcBef>
              <a:buFontTx/>
              <a:buNone/>
            </a:pPr>
            <a:r>
              <a:rPr lang="en-US" altLang="nl-BE" sz="1400" dirty="0">
                <a:latin typeface="inherit"/>
              </a:rPr>
              <a:t>3.  In case of packaging or containers the largest surface of which has an area of less than 80 cm</a:t>
            </a:r>
            <a:r>
              <a:rPr lang="en-US" altLang="nl-BE" sz="1400" baseline="30000" dirty="0">
                <a:latin typeface="inherit"/>
              </a:rPr>
              <a:t>2</a:t>
            </a:r>
            <a:r>
              <a:rPr lang="en-US" altLang="nl-BE" sz="1400" dirty="0">
                <a:latin typeface="inherit"/>
              </a:rPr>
              <a:t>, the x-height of the font size referred to in paragraph 2 shall be equal to or greater than 0,9 mm.</a:t>
            </a:r>
          </a:p>
          <a:p>
            <a:pPr>
              <a:spcBef>
                <a:spcPct val="0"/>
              </a:spcBef>
              <a:buFontTx/>
              <a:buNone/>
            </a:pPr>
            <a:endParaRPr lang="en-US" altLang="nl-BE" sz="1400" dirty="0">
              <a:latin typeface="inherit"/>
            </a:endParaRPr>
          </a:p>
          <a:p>
            <a:pPr>
              <a:spcBef>
                <a:spcPct val="0"/>
              </a:spcBef>
              <a:buFontTx/>
              <a:buNone/>
            </a:pPr>
            <a:r>
              <a:rPr lang="en-US" altLang="nl-BE" sz="1400" dirty="0">
                <a:latin typeface="inherit"/>
              </a:rPr>
              <a:t>4.  For the purpose of achieving the objectives of this Regulation, the Commission shall, by means of delegated acts in accordance with Article 51, establish rules for legibility.</a:t>
            </a:r>
          </a:p>
          <a:p>
            <a:pPr>
              <a:spcBef>
                <a:spcPct val="0"/>
              </a:spcBef>
              <a:buFontTx/>
              <a:buNone/>
            </a:pPr>
            <a:endParaRPr lang="en-US" altLang="nl-BE" sz="1400" dirty="0">
              <a:latin typeface="inherit"/>
            </a:endParaRPr>
          </a:p>
          <a:p>
            <a:pPr>
              <a:spcBef>
                <a:spcPct val="0"/>
              </a:spcBef>
              <a:buFontTx/>
              <a:buNone/>
            </a:pPr>
            <a:r>
              <a:rPr lang="en-US" altLang="nl-BE" sz="1400" dirty="0">
                <a:latin typeface="inherit"/>
              </a:rPr>
              <a:t>For the same purpose as referred to in the first subparagraph, the Commission may, by means of delegated acts in accordance with Article 51, extend the requirements under paragraph 5 of this Article to additional mandatory particulars for specific types or categories of foods.</a:t>
            </a:r>
          </a:p>
          <a:p>
            <a:pPr>
              <a:spcBef>
                <a:spcPct val="0"/>
              </a:spcBef>
              <a:buFontTx/>
              <a:buNone/>
            </a:pPr>
            <a:endParaRPr lang="en-US" altLang="nl-BE" sz="1400" dirty="0">
              <a:latin typeface="inherit"/>
            </a:endParaRPr>
          </a:p>
          <a:p>
            <a:pPr>
              <a:spcBef>
                <a:spcPct val="0"/>
              </a:spcBef>
              <a:buFontTx/>
              <a:buNone/>
            </a:pPr>
            <a:r>
              <a:rPr lang="en-US" altLang="nl-BE" sz="1400" dirty="0">
                <a:latin typeface="inherit"/>
              </a:rPr>
              <a:t>5.  The particulars listed in points (a), (e) and (k) of Article 9(1) shall appear in the same field of vision.</a:t>
            </a:r>
          </a:p>
        </p:txBody>
      </p:sp>
      <p:sp>
        <p:nvSpPr>
          <p:cNvPr id="2" name="Rechthoek 1"/>
          <p:cNvSpPr/>
          <p:nvPr/>
        </p:nvSpPr>
        <p:spPr>
          <a:xfrm>
            <a:off x="3707904" y="260648"/>
            <a:ext cx="36724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Illustration</a:t>
            </a:r>
            <a:r>
              <a:rPr lang="nl-BE" dirty="0">
                <a:solidFill>
                  <a:schemeClr val="tx1"/>
                </a:solidFill>
              </a:rPr>
              <a:t>: </a:t>
            </a:r>
            <a:r>
              <a:rPr lang="nl-BE" dirty="0" err="1">
                <a:solidFill>
                  <a:schemeClr val="tx1"/>
                </a:solidFill>
              </a:rPr>
              <a:t>some</a:t>
            </a:r>
            <a:r>
              <a:rPr lang="nl-BE" dirty="0">
                <a:solidFill>
                  <a:schemeClr val="tx1"/>
                </a:solidFill>
              </a:rPr>
              <a:t> </a:t>
            </a:r>
            <a:r>
              <a:rPr lang="nl-BE" dirty="0" err="1">
                <a:solidFill>
                  <a:schemeClr val="tx1"/>
                </a:solidFill>
              </a:rPr>
              <a:t>elements</a:t>
            </a:r>
            <a:r>
              <a:rPr lang="nl-BE" dirty="0">
                <a:solidFill>
                  <a:schemeClr val="tx1"/>
                </a:solidFill>
              </a:rPr>
              <a:t> </a:t>
            </a:r>
            <a:r>
              <a:rPr lang="nl-BE" dirty="0" err="1">
                <a:solidFill>
                  <a:schemeClr val="tx1"/>
                </a:solidFill>
              </a:rPr>
              <a:t>from</a:t>
            </a:r>
            <a:r>
              <a:rPr lang="nl-BE" dirty="0">
                <a:solidFill>
                  <a:schemeClr val="tx1"/>
                </a:solidFill>
              </a:rPr>
              <a:t> </a:t>
            </a:r>
            <a:r>
              <a:rPr lang="nl-BE" dirty="0" err="1">
                <a:solidFill>
                  <a:schemeClr val="tx1"/>
                </a:solidFill>
              </a:rPr>
              <a:t>the</a:t>
            </a:r>
            <a:r>
              <a:rPr lang="nl-BE" dirty="0">
                <a:solidFill>
                  <a:schemeClr val="tx1"/>
                </a:solidFill>
              </a:rPr>
              <a:t> </a:t>
            </a:r>
            <a:r>
              <a:rPr lang="nl-BE" dirty="0" err="1">
                <a:solidFill>
                  <a:schemeClr val="tx1"/>
                </a:solidFill>
              </a:rPr>
              <a:t>text</a:t>
            </a:r>
            <a:r>
              <a:rPr lang="nl-BE" dirty="0">
                <a:solidFill>
                  <a:schemeClr val="tx1"/>
                </a:solidFill>
              </a:rPr>
              <a:t> of Reg. (EU) 1169/2011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19264"/>
            <a:ext cx="2520280" cy="899270"/>
          </a:xfrm>
          <a:prstGeom prst="rect">
            <a:avLst/>
          </a:prstGeom>
        </p:spPr>
      </p:pic>
      <p:pic>
        <p:nvPicPr>
          <p:cNvPr id="5" name="Picture 4"/>
          <p:cNvPicPr>
            <a:picLocks noChangeAspect="1"/>
          </p:cNvPicPr>
          <p:nvPr/>
        </p:nvPicPr>
        <p:blipFill>
          <a:blip r:embed="rId3"/>
          <a:stretch>
            <a:fillRect/>
          </a:stretch>
        </p:blipFill>
        <p:spPr>
          <a:xfrm>
            <a:off x="7812360" y="219264"/>
            <a:ext cx="1163609" cy="1086403"/>
          </a:xfrm>
          <a:prstGeom prst="rect">
            <a:avLst/>
          </a:prstGeom>
        </p:spPr>
      </p:pic>
    </p:spTree>
    <p:extLst>
      <p:ext uri="{BB962C8B-B14F-4D97-AF65-F5344CB8AC3E}">
        <p14:creationId xmlns:p14="http://schemas.microsoft.com/office/powerpoint/2010/main" val="37584723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hthoek 1"/>
          <p:cNvSpPr>
            <a:spLocks noChangeArrowheads="1"/>
          </p:cNvSpPr>
          <p:nvPr/>
        </p:nvSpPr>
        <p:spPr bwMode="auto">
          <a:xfrm>
            <a:off x="467544" y="1484784"/>
            <a:ext cx="8135937"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nl-BE" sz="1800" dirty="0">
                <a:latin typeface="inherit"/>
              </a:rPr>
              <a:t>Reg. 1169 (EU) 2011</a:t>
            </a:r>
          </a:p>
          <a:p>
            <a:pPr>
              <a:spcBef>
                <a:spcPct val="0"/>
              </a:spcBef>
              <a:buFontTx/>
              <a:buNone/>
            </a:pPr>
            <a:endParaRPr lang="en-US" altLang="nl-BE" sz="1800" dirty="0">
              <a:latin typeface="inherit"/>
            </a:endParaRPr>
          </a:p>
          <a:p>
            <a:pPr>
              <a:spcBef>
                <a:spcPct val="0"/>
              </a:spcBef>
              <a:buFontTx/>
              <a:buNone/>
            </a:pPr>
            <a:endParaRPr lang="en-US" altLang="nl-BE" sz="1800" dirty="0">
              <a:latin typeface="inherit"/>
            </a:endParaRPr>
          </a:p>
          <a:p>
            <a:pPr>
              <a:spcBef>
                <a:spcPct val="0"/>
              </a:spcBef>
              <a:buFontTx/>
              <a:buNone/>
            </a:pPr>
            <a:r>
              <a:rPr lang="en-US" altLang="nl-BE" sz="1800" dirty="0">
                <a:solidFill>
                  <a:srgbClr val="0000FF"/>
                </a:solidFill>
                <a:latin typeface="inherit"/>
              </a:rPr>
              <a:t>Article 15</a:t>
            </a:r>
          </a:p>
          <a:p>
            <a:pPr>
              <a:spcBef>
                <a:spcPct val="0"/>
              </a:spcBef>
              <a:buFontTx/>
              <a:buNone/>
            </a:pPr>
            <a:endParaRPr lang="en-US" altLang="nl-BE" sz="1800" dirty="0">
              <a:latin typeface="inherit"/>
            </a:endParaRPr>
          </a:p>
          <a:p>
            <a:pPr>
              <a:spcBef>
                <a:spcPct val="0"/>
              </a:spcBef>
              <a:buFontTx/>
              <a:buNone/>
            </a:pPr>
            <a:r>
              <a:rPr lang="en-US" altLang="nl-BE" sz="1800" b="1" dirty="0">
                <a:latin typeface="inherit"/>
              </a:rPr>
              <a:t>Language requirements</a:t>
            </a:r>
          </a:p>
          <a:p>
            <a:pPr>
              <a:spcBef>
                <a:spcPct val="0"/>
              </a:spcBef>
              <a:buFontTx/>
              <a:buNone/>
            </a:pPr>
            <a:endParaRPr lang="en-US" altLang="nl-BE" sz="1800" dirty="0">
              <a:latin typeface="inherit"/>
            </a:endParaRPr>
          </a:p>
          <a:p>
            <a:pPr>
              <a:spcBef>
                <a:spcPct val="0"/>
              </a:spcBef>
              <a:buFontTx/>
              <a:buNone/>
            </a:pPr>
            <a:r>
              <a:rPr lang="en-US" altLang="nl-BE" sz="1800" dirty="0">
                <a:latin typeface="inherit"/>
              </a:rPr>
              <a:t>1.  Without prejudice to Article 9(3), mandatory food information shall appear in a language easily understood by the consumers of the Member States where a food is marketed.</a:t>
            </a:r>
          </a:p>
          <a:p>
            <a:pPr>
              <a:spcBef>
                <a:spcPct val="0"/>
              </a:spcBef>
              <a:buFontTx/>
              <a:buNone/>
            </a:pPr>
            <a:endParaRPr lang="en-US" altLang="nl-BE" sz="1800" dirty="0">
              <a:latin typeface="inherit"/>
            </a:endParaRPr>
          </a:p>
          <a:p>
            <a:pPr>
              <a:spcBef>
                <a:spcPct val="0"/>
              </a:spcBef>
              <a:buFontTx/>
              <a:buNone/>
            </a:pPr>
            <a:r>
              <a:rPr lang="en-US" altLang="nl-BE" sz="1800" dirty="0">
                <a:latin typeface="inherit"/>
              </a:rPr>
              <a:t>2.  Within their own territory, the Member States in which a food is marketed may stipulate that the particulars shall be given </a:t>
            </a:r>
            <a:r>
              <a:rPr lang="en-US" altLang="nl-BE" sz="1800" dirty="0">
                <a:solidFill>
                  <a:srgbClr val="0000FF"/>
                </a:solidFill>
                <a:latin typeface="inherit"/>
              </a:rPr>
              <a:t>in one or more languages from among the official languages of the Union</a:t>
            </a:r>
            <a:r>
              <a:rPr lang="en-US" altLang="nl-BE" sz="1800" dirty="0">
                <a:latin typeface="inherit"/>
              </a:rPr>
              <a:t>.</a:t>
            </a:r>
          </a:p>
          <a:p>
            <a:pPr>
              <a:spcBef>
                <a:spcPct val="0"/>
              </a:spcBef>
              <a:buFontTx/>
              <a:buNone/>
            </a:pPr>
            <a:endParaRPr lang="en-US" altLang="nl-BE" sz="1800" dirty="0">
              <a:latin typeface="inherit"/>
            </a:endParaRPr>
          </a:p>
          <a:p>
            <a:pPr>
              <a:spcBef>
                <a:spcPct val="0"/>
              </a:spcBef>
              <a:buFontTx/>
              <a:buNone/>
            </a:pPr>
            <a:r>
              <a:rPr lang="en-US" altLang="nl-BE" sz="1800" dirty="0">
                <a:latin typeface="inherit"/>
              </a:rPr>
              <a:t>3.  Paragraphs 1 and 2 shall not preclude the particulars from being indicated in several languages.</a:t>
            </a:r>
          </a:p>
        </p:txBody>
      </p:sp>
      <p:sp>
        <p:nvSpPr>
          <p:cNvPr id="2" name="Rechthoek 1"/>
          <p:cNvSpPr/>
          <p:nvPr/>
        </p:nvSpPr>
        <p:spPr>
          <a:xfrm>
            <a:off x="3419872" y="1556792"/>
            <a:ext cx="388843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Illustration</a:t>
            </a:r>
            <a:r>
              <a:rPr lang="nl-BE" dirty="0">
                <a:solidFill>
                  <a:schemeClr val="tx1"/>
                </a:solidFill>
              </a:rPr>
              <a:t>: </a:t>
            </a:r>
            <a:r>
              <a:rPr lang="nl-BE" dirty="0" err="1">
                <a:solidFill>
                  <a:schemeClr val="tx1"/>
                </a:solidFill>
              </a:rPr>
              <a:t>some</a:t>
            </a:r>
            <a:r>
              <a:rPr lang="nl-BE" dirty="0">
                <a:solidFill>
                  <a:schemeClr val="tx1"/>
                </a:solidFill>
              </a:rPr>
              <a:t> </a:t>
            </a:r>
            <a:r>
              <a:rPr lang="nl-BE" dirty="0" err="1">
                <a:solidFill>
                  <a:schemeClr val="tx1"/>
                </a:solidFill>
              </a:rPr>
              <a:t>elements</a:t>
            </a:r>
            <a:r>
              <a:rPr lang="nl-BE" dirty="0">
                <a:solidFill>
                  <a:schemeClr val="tx1"/>
                </a:solidFill>
              </a:rPr>
              <a:t> </a:t>
            </a:r>
            <a:r>
              <a:rPr lang="nl-BE" dirty="0" err="1">
                <a:solidFill>
                  <a:schemeClr val="tx1"/>
                </a:solidFill>
              </a:rPr>
              <a:t>from</a:t>
            </a:r>
            <a:r>
              <a:rPr lang="nl-BE" dirty="0">
                <a:solidFill>
                  <a:schemeClr val="tx1"/>
                </a:solidFill>
              </a:rPr>
              <a:t> </a:t>
            </a:r>
            <a:r>
              <a:rPr lang="nl-BE" dirty="0" err="1">
                <a:solidFill>
                  <a:schemeClr val="tx1"/>
                </a:solidFill>
              </a:rPr>
              <a:t>the</a:t>
            </a:r>
            <a:r>
              <a:rPr lang="nl-BE" dirty="0">
                <a:solidFill>
                  <a:schemeClr val="tx1"/>
                </a:solidFill>
              </a:rPr>
              <a:t> </a:t>
            </a:r>
            <a:r>
              <a:rPr lang="nl-BE" dirty="0" err="1">
                <a:solidFill>
                  <a:schemeClr val="tx1"/>
                </a:solidFill>
              </a:rPr>
              <a:t>text</a:t>
            </a:r>
            <a:r>
              <a:rPr lang="nl-BE" dirty="0">
                <a:solidFill>
                  <a:schemeClr val="tx1"/>
                </a:solidFill>
              </a:rPr>
              <a:t> of Reg. (EU) 1169/2013 </a:t>
            </a:r>
          </a:p>
        </p:txBody>
      </p:sp>
      <p:pic>
        <p:nvPicPr>
          <p:cNvPr id="4" name="Picture 4"/>
          <p:cNvPicPr>
            <a:picLocks noChangeAspect="1"/>
          </p:cNvPicPr>
          <p:nvPr/>
        </p:nvPicPr>
        <p:blipFill>
          <a:blip r:embed="rId2"/>
          <a:stretch>
            <a:fillRect/>
          </a:stretch>
        </p:blipFill>
        <p:spPr>
          <a:xfrm>
            <a:off x="7812360" y="188640"/>
            <a:ext cx="1163609" cy="1086403"/>
          </a:xfrm>
          <a:prstGeom prst="rect">
            <a:avLst/>
          </a:prstGeom>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19264"/>
            <a:ext cx="2520280" cy="899270"/>
          </a:xfrm>
          <a:prstGeom prst="rect">
            <a:avLst/>
          </a:prstGeom>
        </p:spPr>
      </p:pic>
      <p:sp>
        <p:nvSpPr>
          <p:cNvPr id="7" name="Rechthoek 6"/>
          <p:cNvSpPr/>
          <p:nvPr/>
        </p:nvSpPr>
        <p:spPr>
          <a:xfrm>
            <a:off x="6386460" y="6358979"/>
            <a:ext cx="2693494" cy="400110"/>
          </a:xfrm>
          <a:prstGeom prst="rect">
            <a:avLst/>
          </a:prstGeom>
        </p:spPr>
        <p:txBody>
          <a:bodyPr wrap="none">
            <a:spAutoFit/>
          </a:bodyPr>
          <a:lstStyle/>
          <a:p>
            <a:pPr>
              <a:defRPr/>
            </a:pPr>
            <a:r>
              <a:rPr lang="en-GB" sz="2000" b="1" dirty="0">
                <a:solidFill>
                  <a:schemeClr val="bg1"/>
                </a:solidFill>
                <a:latin typeface="+mj-lt"/>
              </a:rPr>
              <a:t>www.east-invest2.eu</a:t>
            </a:r>
          </a:p>
        </p:txBody>
      </p:sp>
    </p:spTree>
    <p:extLst>
      <p:ext uri="{BB962C8B-B14F-4D97-AF65-F5344CB8AC3E}">
        <p14:creationId xmlns:p14="http://schemas.microsoft.com/office/powerpoint/2010/main" val="37270638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1412776"/>
            <a:ext cx="8856984" cy="5047536"/>
          </a:xfrm>
          <a:prstGeom prst="rect">
            <a:avLst/>
          </a:prstGeom>
        </p:spPr>
        <p:txBody>
          <a:bodyPr wrap="square">
            <a:spAutoFit/>
          </a:bodyPr>
          <a:lstStyle/>
          <a:p>
            <a:pPr>
              <a:spcBef>
                <a:spcPts val="0"/>
              </a:spcBef>
              <a:spcAft>
                <a:spcPts val="0"/>
              </a:spcAft>
              <a:defRPr/>
            </a:pPr>
            <a:r>
              <a:rPr lang="en-US" sz="1400" dirty="0">
                <a:solidFill>
                  <a:srgbClr val="0000FF"/>
                </a:solidFill>
                <a:latin typeface="inherit"/>
              </a:rPr>
              <a:t>Article 21</a:t>
            </a:r>
          </a:p>
          <a:p>
            <a:pPr>
              <a:spcBef>
                <a:spcPts val="0"/>
              </a:spcBef>
              <a:spcAft>
                <a:spcPts val="0"/>
              </a:spcAft>
              <a:defRPr/>
            </a:pPr>
            <a:endParaRPr lang="en-US" sz="1400" dirty="0">
              <a:latin typeface="inherit"/>
            </a:endParaRPr>
          </a:p>
          <a:p>
            <a:pPr>
              <a:spcBef>
                <a:spcPts val="0"/>
              </a:spcBef>
              <a:spcAft>
                <a:spcPts val="0"/>
              </a:spcAft>
              <a:defRPr/>
            </a:pPr>
            <a:r>
              <a:rPr lang="en-US" sz="1400" b="1" dirty="0">
                <a:latin typeface="inherit"/>
              </a:rPr>
              <a:t>Labelling of certain substances or products causing allergies or intolerances</a:t>
            </a:r>
          </a:p>
          <a:p>
            <a:pPr>
              <a:spcBef>
                <a:spcPts val="0"/>
              </a:spcBef>
              <a:spcAft>
                <a:spcPts val="0"/>
              </a:spcAft>
              <a:defRPr/>
            </a:pPr>
            <a:endParaRPr lang="en-US" sz="1400" b="1" dirty="0">
              <a:latin typeface="inherit"/>
            </a:endParaRPr>
          </a:p>
          <a:p>
            <a:pPr>
              <a:spcBef>
                <a:spcPts val="0"/>
              </a:spcBef>
              <a:spcAft>
                <a:spcPts val="0"/>
              </a:spcAft>
              <a:defRPr/>
            </a:pPr>
            <a:r>
              <a:rPr lang="en-US" sz="1400" dirty="0">
                <a:latin typeface="inherit"/>
              </a:rPr>
              <a:t>1.  Without prejudice to the rules adopted under Article 44(2), the particulars referred to in point (c) of Article 9(1) shall meet the following requirements:</a:t>
            </a:r>
          </a:p>
          <a:p>
            <a:pPr marL="381000" indent="-381000">
              <a:spcBef>
                <a:spcPts val="0"/>
              </a:spcBef>
              <a:spcAft>
                <a:spcPts val="0"/>
              </a:spcAft>
              <a:defRPr/>
            </a:pPr>
            <a:r>
              <a:rPr lang="en-US" sz="1400" dirty="0">
                <a:latin typeface="inherit"/>
              </a:rPr>
              <a:t>(a) they </a:t>
            </a:r>
            <a:r>
              <a:rPr lang="en-US" sz="1400" dirty="0">
                <a:solidFill>
                  <a:srgbClr val="0000FF"/>
                </a:solidFill>
                <a:latin typeface="inherit"/>
              </a:rPr>
              <a:t>shall be indicated in the list of ingredients </a:t>
            </a:r>
            <a:r>
              <a:rPr lang="en-US" sz="1400" dirty="0">
                <a:latin typeface="inherit"/>
              </a:rPr>
              <a:t>in accordance with the rules laid down in Article 18(1), with a clear reference to the name of the substance or product as listed in Annex II; and</a:t>
            </a:r>
          </a:p>
          <a:p>
            <a:pPr marL="381000" indent="-381000">
              <a:spcBef>
                <a:spcPts val="0"/>
              </a:spcBef>
              <a:spcAft>
                <a:spcPts val="0"/>
              </a:spcAft>
              <a:defRPr/>
            </a:pPr>
            <a:r>
              <a:rPr lang="en-US" sz="1400" dirty="0">
                <a:latin typeface="inherit"/>
              </a:rPr>
              <a:t>(b) </a:t>
            </a:r>
            <a:r>
              <a:rPr lang="en-US" sz="1400" dirty="0">
                <a:solidFill>
                  <a:srgbClr val="0000FF"/>
                </a:solidFill>
                <a:latin typeface="inherit"/>
              </a:rPr>
              <a:t>the name of the substance or product as listed in Annex II shall be </a:t>
            </a:r>
            <a:r>
              <a:rPr lang="en-US" sz="1400" dirty="0" err="1">
                <a:solidFill>
                  <a:srgbClr val="0000FF"/>
                </a:solidFill>
                <a:latin typeface="inherit"/>
              </a:rPr>
              <a:t>emphasised</a:t>
            </a:r>
            <a:r>
              <a:rPr lang="en-US" sz="1400" dirty="0">
                <a:solidFill>
                  <a:srgbClr val="0000FF"/>
                </a:solidFill>
                <a:latin typeface="inherit"/>
              </a:rPr>
              <a:t> through a typeset that clearly distinguishes it from the rest of the list of ingredients, for example by means of the font, style or background </a:t>
            </a:r>
            <a:r>
              <a:rPr lang="en-US" sz="1400" dirty="0" err="1">
                <a:solidFill>
                  <a:srgbClr val="0000FF"/>
                </a:solidFill>
                <a:latin typeface="inherit"/>
              </a:rPr>
              <a:t>colour</a:t>
            </a:r>
            <a:r>
              <a:rPr lang="en-US" sz="1400" dirty="0">
                <a:latin typeface="inherit"/>
              </a:rPr>
              <a:t>.</a:t>
            </a:r>
          </a:p>
          <a:p>
            <a:pPr>
              <a:spcBef>
                <a:spcPts val="0"/>
              </a:spcBef>
              <a:spcAft>
                <a:spcPts val="0"/>
              </a:spcAft>
              <a:defRPr/>
            </a:pPr>
            <a:r>
              <a:rPr lang="en-US" sz="1400" dirty="0">
                <a:latin typeface="inherit"/>
              </a:rPr>
              <a:t>In the absence of a list of ingredients, the indication of the particulars referred to in point (c) of Article 9(1) shall comprise the word ‘contains’ followed by the name of the substance or product as listed in Annex II.</a:t>
            </a:r>
          </a:p>
          <a:p>
            <a:pPr>
              <a:spcBef>
                <a:spcPts val="0"/>
              </a:spcBef>
              <a:spcAft>
                <a:spcPts val="0"/>
              </a:spcAft>
              <a:defRPr/>
            </a:pPr>
            <a:r>
              <a:rPr lang="en-US" sz="1400" dirty="0">
                <a:latin typeface="inherit"/>
              </a:rPr>
              <a:t>Where several ingredients or processing aids of a food originate from a single substance or product listed in Annex II, the labelling shall make it clear for each ingredient or processing aid concerned.</a:t>
            </a:r>
          </a:p>
          <a:p>
            <a:pPr>
              <a:spcBef>
                <a:spcPts val="0"/>
              </a:spcBef>
              <a:spcAft>
                <a:spcPts val="0"/>
              </a:spcAft>
              <a:defRPr/>
            </a:pPr>
            <a:r>
              <a:rPr lang="en-US" sz="1400" dirty="0">
                <a:latin typeface="inherit"/>
              </a:rPr>
              <a:t>The indication of the particulars referred to in point (c) of Article 9(1) shall not be required in cases where the name of the food clearly refers to the substance or product concerned.</a:t>
            </a:r>
          </a:p>
          <a:p>
            <a:pPr>
              <a:spcBef>
                <a:spcPts val="0"/>
              </a:spcBef>
              <a:spcAft>
                <a:spcPts val="0"/>
              </a:spcAft>
              <a:defRPr/>
            </a:pPr>
            <a:endParaRPr lang="en-US" sz="1400" dirty="0">
              <a:latin typeface="inherit"/>
            </a:endParaRPr>
          </a:p>
          <a:p>
            <a:pPr>
              <a:spcBef>
                <a:spcPts val="0"/>
              </a:spcBef>
              <a:spcAft>
                <a:spcPts val="0"/>
              </a:spcAft>
              <a:defRPr/>
            </a:pPr>
            <a:r>
              <a:rPr lang="en-US" sz="1400" dirty="0">
                <a:latin typeface="inherit"/>
              </a:rPr>
              <a:t>2.  In order to ensure better information for consumers and to take account of the most recent scientific progress and technical knowledge, the Commission shall systematically re-examine and, where necessary, update the list in Annex II by means of delegated acts, in accordance with Article 51. Where, in the case of the emergence of a risk to consumers’ health, imperative grounds of urgency so require, the procedure provided for in Article 52 shall apply to delegated acts adopted pursuant to this Article.</a:t>
            </a:r>
          </a:p>
        </p:txBody>
      </p:sp>
      <p:sp>
        <p:nvSpPr>
          <p:cNvPr id="3" name="Rechthoek 2"/>
          <p:cNvSpPr/>
          <p:nvPr/>
        </p:nvSpPr>
        <p:spPr>
          <a:xfrm>
            <a:off x="3419872" y="836712"/>
            <a:ext cx="37444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Illustration</a:t>
            </a:r>
            <a:r>
              <a:rPr lang="nl-BE" dirty="0">
                <a:solidFill>
                  <a:schemeClr val="tx1"/>
                </a:solidFill>
              </a:rPr>
              <a:t>: </a:t>
            </a:r>
            <a:r>
              <a:rPr lang="nl-BE" dirty="0" err="1">
                <a:solidFill>
                  <a:schemeClr val="tx1"/>
                </a:solidFill>
              </a:rPr>
              <a:t>some</a:t>
            </a:r>
            <a:r>
              <a:rPr lang="nl-BE" dirty="0">
                <a:solidFill>
                  <a:schemeClr val="tx1"/>
                </a:solidFill>
              </a:rPr>
              <a:t> </a:t>
            </a:r>
            <a:r>
              <a:rPr lang="nl-BE" dirty="0" err="1">
                <a:solidFill>
                  <a:schemeClr val="tx1"/>
                </a:solidFill>
              </a:rPr>
              <a:t>elements</a:t>
            </a:r>
            <a:r>
              <a:rPr lang="nl-BE" dirty="0">
                <a:solidFill>
                  <a:schemeClr val="tx1"/>
                </a:solidFill>
              </a:rPr>
              <a:t> </a:t>
            </a:r>
            <a:r>
              <a:rPr lang="nl-BE" dirty="0" err="1">
                <a:solidFill>
                  <a:schemeClr val="tx1"/>
                </a:solidFill>
              </a:rPr>
              <a:t>from</a:t>
            </a:r>
            <a:r>
              <a:rPr lang="nl-BE" dirty="0">
                <a:solidFill>
                  <a:schemeClr val="tx1"/>
                </a:solidFill>
              </a:rPr>
              <a:t> </a:t>
            </a:r>
            <a:r>
              <a:rPr lang="nl-BE" dirty="0" err="1">
                <a:solidFill>
                  <a:schemeClr val="tx1"/>
                </a:solidFill>
              </a:rPr>
              <a:t>the</a:t>
            </a:r>
            <a:r>
              <a:rPr lang="nl-BE" dirty="0">
                <a:solidFill>
                  <a:schemeClr val="tx1"/>
                </a:solidFill>
              </a:rPr>
              <a:t> </a:t>
            </a:r>
            <a:r>
              <a:rPr lang="nl-BE" dirty="0" err="1">
                <a:solidFill>
                  <a:schemeClr val="tx1"/>
                </a:solidFill>
              </a:rPr>
              <a:t>text</a:t>
            </a:r>
            <a:r>
              <a:rPr lang="nl-BE" dirty="0">
                <a:solidFill>
                  <a:schemeClr val="tx1"/>
                </a:solidFill>
              </a:rPr>
              <a:t> of Reg. (EU) 1169/2013</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19264"/>
            <a:ext cx="2520280" cy="899270"/>
          </a:xfrm>
          <a:prstGeom prst="rect">
            <a:avLst/>
          </a:prstGeom>
        </p:spPr>
      </p:pic>
      <p:pic>
        <p:nvPicPr>
          <p:cNvPr id="5" name="Picture 4"/>
          <p:cNvPicPr>
            <a:picLocks noChangeAspect="1"/>
          </p:cNvPicPr>
          <p:nvPr/>
        </p:nvPicPr>
        <p:blipFill>
          <a:blip r:embed="rId3"/>
          <a:stretch>
            <a:fillRect/>
          </a:stretch>
        </p:blipFill>
        <p:spPr>
          <a:xfrm>
            <a:off x="7812360" y="188640"/>
            <a:ext cx="1163609" cy="1086403"/>
          </a:xfrm>
          <a:prstGeom prst="rect">
            <a:avLst/>
          </a:prstGeom>
        </p:spPr>
      </p:pic>
      <p:sp>
        <p:nvSpPr>
          <p:cNvPr id="6" name="Rechthoek 5"/>
          <p:cNvSpPr/>
          <p:nvPr/>
        </p:nvSpPr>
        <p:spPr>
          <a:xfrm>
            <a:off x="6343002" y="6354444"/>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19099186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3838"/>
            <a:ext cx="91440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126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idx="1"/>
          </p:nvPr>
        </p:nvSpPr>
        <p:spPr>
          <a:xfrm>
            <a:off x="395537" y="1268413"/>
            <a:ext cx="8132514" cy="4827587"/>
          </a:xfrm>
        </p:spPr>
        <p:txBody>
          <a:bodyPr/>
          <a:lstStyle/>
          <a:p>
            <a:pPr defTabSz="1693863">
              <a:spcBef>
                <a:spcPct val="0"/>
              </a:spcBef>
              <a:buFontTx/>
              <a:buNone/>
            </a:pPr>
            <a:endParaRPr lang="nl-BE" altLang="nl-BE" sz="1100" i="1" dirty="0"/>
          </a:p>
          <a:p>
            <a:pPr defTabSz="1693863">
              <a:buFontTx/>
              <a:buNone/>
            </a:pPr>
            <a:r>
              <a:rPr lang="nl-BE" altLang="nl-BE" sz="1600" i="1" u="sng" dirty="0" err="1">
                <a:solidFill>
                  <a:srgbClr val="FF0000"/>
                </a:solidFill>
              </a:rPr>
              <a:t>Compulsary</a:t>
            </a:r>
            <a:r>
              <a:rPr lang="nl-BE" altLang="nl-BE" sz="1600" i="1" u="sng" dirty="0">
                <a:solidFill>
                  <a:srgbClr val="FF0000"/>
                </a:solidFill>
              </a:rPr>
              <a:t> </a:t>
            </a:r>
            <a:r>
              <a:rPr lang="nl-BE" altLang="nl-BE" sz="1600" i="1" u="sng" dirty="0" err="1">
                <a:solidFill>
                  <a:srgbClr val="FF0000"/>
                </a:solidFill>
              </a:rPr>
              <a:t>labelling</a:t>
            </a:r>
            <a:r>
              <a:rPr lang="nl-BE" altLang="nl-BE" sz="1600" i="1" u="sng" dirty="0">
                <a:solidFill>
                  <a:srgbClr val="FF0000"/>
                </a:solidFill>
              </a:rPr>
              <a:t> </a:t>
            </a:r>
            <a:r>
              <a:rPr lang="nl-BE" altLang="nl-BE" sz="1600" i="1" u="sng" dirty="0" err="1">
                <a:solidFill>
                  <a:srgbClr val="FF0000"/>
                </a:solidFill>
              </a:rPr>
              <a:t>particulars</a:t>
            </a:r>
            <a:r>
              <a:rPr lang="nl-BE" altLang="nl-BE" sz="1600" i="1" dirty="0">
                <a:solidFill>
                  <a:srgbClr val="FF0000"/>
                </a:solidFill>
              </a:rPr>
              <a:t>:</a:t>
            </a:r>
          </a:p>
          <a:p>
            <a:pPr defTabSz="1693863">
              <a:buFontTx/>
              <a:buNone/>
            </a:pPr>
            <a:endParaRPr lang="nl-BE" altLang="nl-BE" sz="1400" i="1" dirty="0"/>
          </a:p>
          <a:p>
            <a:pPr defTabSz="1693863">
              <a:buFontTx/>
              <a:buNone/>
            </a:pPr>
            <a:r>
              <a:rPr lang="nl-BE" altLang="nl-BE" sz="1400" i="1" dirty="0"/>
              <a:t>Name of product    </a:t>
            </a:r>
          </a:p>
          <a:p>
            <a:pPr defTabSz="1693863">
              <a:buFontTx/>
              <a:buNone/>
            </a:pPr>
            <a:endParaRPr lang="nl-BE" altLang="nl-BE" sz="1400" i="1" dirty="0"/>
          </a:p>
          <a:p>
            <a:pPr defTabSz="1693863">
              <a:buFontTx/>
              <a:buNone/>
            </a:pPr>
            <a:r>
              <a:rPr lang="nl-BE" altLang="nl-BE" sz="1400" i="1" dirty="0"/>
              <a:t>List of </a:t>
            </a:r>
            <a:r>
              <a:rPr lang="nl-BE" altLang="nl-BE" sz="1400" i="1" dirty="0" err="1"/>
              <a:t>ingredients</a:t>
            </a:r>
            <a:endParaRPr lang="nl-BE" altLang="nl-BE" sz="1400" i="1" dirty="0"/>
          </a:p>
          <a:p>
            <a:pPr defTabSz="1693863">
              <a:buFontTx/>
              <a:buNone/>
            </a:pPr>
            <a:r>
              <a:rPr lang="nl-BE" altLang="nl-BE" sz="1400" i="1" dirty="0"/>
              <a:t>!!New </a:t>
            </a:r>
            <a:r>
              <a:rPr lang="nl-BE" altLang="nl-BE" sz="1400" i="1" dirty="0" err="1"/>
              <a:t>legislation</a:t>
            </a:r>
            <a:r>
              <a:rPr lang="nl-BE" altLang="nl-BE" sz="1400" i="1" dirty="0"/>
              <a:t> </a:t>
            </a:r>
            <a:r>
              <a:rPr lang="nl-BE" altLang="nl-BE" sz="1400" i="1" dirty="0" err="1"/>
              <a:t>demands</a:t>
            </a:r>
            <a:endParaRPr lang="nl-BE" altLang="nl-BE" sz="1400" i="1" dirty="0"/>
          </a:p>
          <a:p>
            <a:pPr defTabSz="1693863">
              <a:buFontTx/>
              <a:buNone/>
            </a:pPr>
            <a:r>
              <a:rPr lang="nl-BE" altLang="nl-BE" sz="1400" b="1" i="1" dirty="0" err="1"/>
              <a:t>to</a:t>
            </a:r>
            <a:r>
              <a:rPr lang="nl-BE" altLang="nl-BE" sz="1400" b="1" i="1" dirty="0"/>
              <a:t> highlight </a:t>
            </a:r>
            <a:r>
              <a:rPr lang="nl-BE" altLang="nl-BE" sz="1400" b="1" i="1" dirty="0" err="1"/>
              <a:t>allergens</a:t>
            </a:r>
            <a:endParaRPr lang="nl-BE" altLang="nl-BE" sz="1400" b="1" i="1" dirty="0"/>
          </a:p>
          <a:p>
            <a:pPr defTabSz="1693863">
              <a:buFontTx/>
              <a:buNone/>
            </a:pPr>
            <a:r>
              <a:rPr lang="nl-BE" altLang="nl-BE" sz="1400" i="1" dirty="0"/>
              <a:t>(</a:t>
            </a:r>
            <a:r>
              <a:rPr lang="nl-BE" altLang="nl-BE" sz="1400" i="1" dirty="0" err="1"/>
              <a:t>see</a:t>
            </a:r>
            <a:r>
              <a:rPr lang="nl-BE" altLang="nl-BE" sz="1400" i="1" dirty="0"/>
              <a:t> correct </a:t>
            </a:r>
            <a:r>
              <a:rPr lang="nl-BE" altLang="nl-BE" sz="1400" i="1" dirty="0" err="1"/>
              <a:t>example</a:t>
            </a:r>
            <a:r>
              <a:rPr lang="nl-BE" altLang="nl-BE" sz="1400" i="1" dirty="0"/>
              <a:t> in next </a:t>
            </a:r>
          </a:p>
          <a:p>
            <a:pPr defTabSz="1693863">
              <a:buFontTx/>
              <a:buNone/>
            </a:pPr>
            <a:r>
              <a:rPr lang="nl-BE" altLang="nl-BE" sz="1400" i="1" dirty="0"/>
              <a:t> slide)</a:t>
            </a:r>
          </a:p>
          <a:p>
            <a:pPr defTabSz="1693863">
              <a:buFontTx/>
              <a:buNone/>
            </a:pPr>
            <a:endParaRPr lang="nl-BE" altLang="nl-BE" sz="1400" i="1" dirty="0"/>
          </a:p>
          <a:p>
            <a:pPr defTabSz="1693863">
              <a:buFontTx/>
              <a:buNone/>
            </a:pPr>
            <a:r>
              <a:rPr lang="nl-BE" altLang="nl-BE" sz="1400" i="1" dirty="0"/>
              <a:t>Net </a:t>
            </a:r>
            <a:r>
              <a:rPr lang="nl-BE" altLang="nl-BE" sz="1400" i="1" dirty="0" err="1"/>
              <a:t>quantity</a:t>
            </a: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r>
              <a:rPr lang="nl-BE" altLang="nl-BE" sz="1400" i="1" dirty="0"/>
              <a:t>Date of minimum </a:t>
            </a:r>
            <a:r>
              <a:rPr lang="nl-BE" altLang="nl-BE" sz="1400" i="1" dirty="0" err="1"/>
              <a:t>durability</a:t>
            </a:r>
            <a:r>
              <a:rPr lang="nl-BE" altLang="nl-BE" sz="1400" i="1" dirty="0"/>
              <a:t>  </a:t>
            </a:r>
          </a:p>
          <a:p>
            <a:pPr defTabSz="1693863">
              <a:buFontTx/>
              <a:buNone/>
            </a:pPr>
            <a:endParaRPr lang="nl-BE" altLang="nl-BE" sz="1400" i="1" dirty="0"/>
          </a:p>
          <a:p>
            <a:pPr defTabSz="1693863">
              <a:buFontTx/>
              <a:buNone/>
            </a:pPr>
            <a:endParaRPr lang="nl-BE" altLang="nl-BE" sz="2000" i="1" dirty="0"/>
          </a:p>
          <a:p>
            <a:pPr defTabSz="1693863">
              <a:buFontTx/>
              <a:buNone/>
            </a:pPr>
            <a:endParaRPr lang="nl-NL" altLang="nl-BE" sz="2000" i="1" dirty="0">
              <a:solidFill>
                <a:srgbClr val="0000FF"/>
              </a:solidFill>
            </a:endParaRPr>
          </a:p>
        </p:txBody>
      </p:sp>
      <p:sp>
        <p:nvSpPr>
          <p:cNvPr id="95235"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95236" name="Picture 2" descr="N:\Departementen\Internationaal\W3\VIETNAM\2010 9 FOOD LABEL CHOCOLAT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844675"/>
            <a:ext cx="60166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chte verbindingslijn met pijl 5"/>
          <p:cNvCxnSpPr/>
          <p:nvPr/>
        </p:nvCxnSpPr>
        <p:spPr>
          <a:xfrm>
            <a:off x="2124075" y="2708275"/>
            <a:ext cx="2808288" cy="792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a:off x="1763713" y="3716338"/>
            <a:ext cx="4824412" cy="865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a:off x="2051050" y="2205038"/>
            <a:ext cx="1441450"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V="1">
            <a:off x="2843213" y="4581525"/>
            <a:ext cx="2520950" cy="935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a:off x="2051050" y="2781300"/>
            <a:ext cx="2881313" cy="1368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12" name="Picture 4"/>
          <p:cNvPicPr>
            <a:picLocks noChangeAspect="1"/>
          </p:cNvPicPr>
          <p:nvPr/>
        </p:nvPicPr>
        <p:blipFill>
          <a:blip r:embed="rId4"/>
          <a:stretch>
            <a:fillRect/>
          </a:stretch>
        </p:blipFill>
        <p:spPr>
          <a:xfrm>
            <a:off x="7811839" y="5321937"/>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3779717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0"/>
            <a:ext cx="5143500" cy="6858000"/>
          </a:xfrm>
          <a:prstGeom prst="rect">
            <a:avLst/>
          </a:prstGeom>
        </p:spPr>
      </p:pic>
      <p:sp>
        <p:nvSpPr>
          <p:cNvPr id="3" name="Rechthoek 2"/>
          <p:cNvSpPr/>
          <p:nvPr/>
        </p:nvSpPr>
        <p:spPr>
          <a:xfrm>
            <a:off x="107504" y="188640"/>
            <a:ext cx="3600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accent1">
                    <a:lumMod val="10000"/>
                  </a:schemeClr>
                </a:solidFill>
              </a:rPr>
              <a:t>Labelling</a:t>
            </a:r>
            <a:r>
              <a:rPr lang="nl-BE" dirty="0">
                <a:solidFill>
                  <a:schemeClr val="accent1">
                    <a:lumMod val="10000"/>
                  </a:schemeClr>
                </a:solidFill>
              </a:rPr>
              <a:t> in </a:t>
            </a:r>
            <a:r>
              <a:rPr lang="nl-BE" dirty="0" err="1">
                <a:solidFill>
                  <a:schemeClr val="accent1">
                    <a:lumMod val="10000"/>
                  </a:schemeClr>
                </a:solidFill>
              </a:rPr>
              <a:t>all</a:t>
            </a:r>
            <a:r>
              <a:rPr lang="nl-BE" dirty="0">
                <a:solidFill>
                  <a:schemeClr val="accent1">
                    <a:lumMod val="10000"/>
                  </a:schemeClr>
                </a:solidFill>
              </a:rPr>
              <a:t> official </a:t>
            </a:r>
            <a:r>
              <a:rPr lang="nl-BE" dirty="0" err="1">
                <a:solidFill>
                  <a:schemeClr val="accent1">
                    <a:lumMod val="10000"/>
                  </a:schemeClr>
                </a:solidFill>
              </a:rPr>
              <a:t>languages</a:t>
            </a:r>
            <a:r>
              <a:rPr lang="nl-BE" dirty="0">
                <a:solidFill>
                  <a:schemeClr val="accent1">
                    <a:lumMod val="10000"/>
                  </a:schemeClr>
                </a:solidFill>
              </a:rPr>
              <a:t>.</a:t>
            </a:r>
          </a:p>
          <a:p>
            <a:pPr algn="ctr"/>
            <a:r>
              <a:rPr lang="nl-BE" dirty="0" err="1">
                <a:solidFill>
                  <a:schemeClr val="accent1">
                    <a:lumMod val="10000"/>
                  </a:schemeClr>
                </a:solidFill>
              </a:rPr>
              <a:t>Example</a:t>
            </a:r>
            <a:r>
              <a:rPr lang="nl-BE" dirty="0">
                <a:solidFill>
                  <a:schemeClr val="accent1">
                    <a:lumMod val="10000"/>
                  </a:schemeClr>
                </a:solidFill>
              </a:rPr>
              <a:t>: </a:t>
            </a:r>
            <a:r>
              <a:rPr lang="nl-BE" dirty="0" err="1">
                <a:solidFill>
                  <a:schemeClr val="accent1">
                    <a:lumMod val="10000"/>
                  </a:schemeClr>
                </a:solidFill>
              </a:rPr>
              <a:t>three</a:t>
            </a:r>
            <a:r>
              <a:rPr lang="nl-BE" dirty="0">
                <a:solidFill>
                  <a:schemeClr val="accent1">
                    <a:lumMod val="10000"/>
                  </a:schemeClr>
                </a:solidFill>
              </a:rPr>
              <a:t> </a:t>
            </a:r>
            <a:r>
              <a:rPr lang="nl-BE" dirty="0" err="1">
                <a:solidFill>
                  <a:schemeClr val="accent1">
                    <a:lumMod val="10000"/>
                  </a:schemeClr>
                </a:solidFill>
              </a:rPr>
              <a:t>languages</a:t>
            </a:r>
            <a:r>
              <a:rPr lang="nl-BE" dirty="0">
                <a:solidFill>
                  <a:schemeClr val="accent1">
                    <a:lumMod val="10000"/>
                  </a:schemeClr>
                </a:solidFill>
              </a:rPr>
              <a:t> </a:t>
            </a:r>
            <a:r>
              <a:rPr lang="nl-BE" dirty="0" err="1">
                <a:solidFill>
                  <a:schemeClr val="accent1">
                    <a:lumMod val="10000"/>
                  </a:schemeClr>
                </a:solidFill>
              </a:rPr>
              <a:t>for</a:t>
            </a:r>
            <a:r>
              <a:rPr lang="nl-BE" dirty="0">
                <a:solidFill>
                  <a:schemeClr val="accent1">
                    <a:lumMod val="10000"/>
                  </a:schemeClr>
                </a:solidFill>
              </a:rPr>
              <a:t> Belgium (Dutch, French, </a:t>
            </a:r>
            <a:r>
              <a:rPr lang="nl-BE" dirty="0" err="1">
                <a:solidFill>
                  <a:schemeClr val="accent1">
                    <a:lumMod val="10000"/>
                  </a:schemeClr>
                </a:solidFill>
              </a:rPr>
              <a:t>German</a:t>
            </a:r>
            <a:r>
              <a:rPr lang="nl-BE" dirty="0">
                <a:solidFill>
                  <a:schemeClr val="accent1">
                    <a:lumMod val="10000"/>
                  </a:schemeClr>
                </a:solidFill>
              </a:rPr>
              <a:t>)</a:t>
            </a:r>
          </a:p>
        </p:txBody>
      </p:sp>
      <p:sp>
        <p:nvSpPr>
          <p:cNvPr id="5" name="Rechthoek 4"/>
          <p:cNvSpPr/>
          <p:nvPr/>
        </p:nvSpPr>
        <p:spPr>
          <a:xfrm>
            <a:off x="107504" y="1628800"/>
            <a:ext cx="3438336" cy="1202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accent1">
                    <a:lumMod val="10000"/>
                  </a:schemeClr>
                </a:solidFill>
              </a:rPr>
              <a:t>Allergens</a:t>
            </a:r>
            <a:r>
              <a:rPr lang="nl-BE" dirty="0">
                <a:solidFill>
                  <a:schemeClr val="accent1">
                    <a:lumMod val="10000"/>
                  </a:schemeClr>
                </a:solidFill>
              </a:rPr>
              <a:t> are </a:t>
            </a:r>
            <a:r>
              <a:rPr lang="nl-BE" dirty="0" err="1">
                <a:solidFill>
                  <a:schemeClr val="accent1">
                    <a:lumMod val="10000"/>
                  </a:schemeClr>
                </a:solidFill>
              </a:rPr>
              <a:t>highlighted</a:t>
            </a:r>
            <a:r>
              <a:rPr lang="nl-BE" dirty="0">
                <a:solidFill>
                  <a:schemeClr val="accent1">
                    <a:lumMod val="10000"/>
                  </a:schemeClr>
                </a:solidFill>
              </a:rPr>
              <a:t>. </a:t>
            </a:r>
            <a:r>
              <a:rPr lang="nl-BE" dirty="0" err="1">
                <a:solidFill>
                  <a:schemeClr val="accent1">
                    <a:lumMod val="10000"/>
                  </a:schemeClr>
                </a:solidFill>
              </a:rPr>
              <a:t>Example</a:t>
            </a:r>
            <a:r>
              <a:rPr lang="nl-BE" dirty="0">
                <a:solidFill>
                  <a:schemeClr val="accent1">
                    <a:lumMod val="10000"/>
                  </a:schemeClr>
                </a:solidFill>
              </a:rPr>
              <a:t>: </a:t>
            </a:r>
            <a:r>
              <a:rPr lang="nl-BE" dirty="0" err="1">
                <a:solidFill>
                  <a:schemeClr val="accent1">
                    <a:lumMod val="10000"/>
                  </a:schemeClr>
                </a:solidFill>
              </a:rPr>
              <a:t>milk</a:t>
            </a:r>
            <a:r>
              <a:rPr lang="nl-BE" dirty="0">
                <a:solidFill>
                  <a:schemeClr val="accent1">
                    <a:lumMod val="10000"/>
                  </a:schemeClr>
                </a:solidFill>
              </a:rPr>
              <a:t>, soja, gluten, </a:t>
            </a:r>
            <a:r>
              <a:rPr lang="nl-BE" dirty="0" err="1">
                <a:solidFill>
                  <a:schemeClr val="accent1">
                    <a:lumMod val="10000"/>
                  </a:schemeClr>
                </a:solidFill>
              </a:rPr>
              <a:t>egg</a:t>
            </a:r>
            <a:r>
              <a:rPr lang="nl-BE" dirty="0">
                <a:solidFill>
                  <a:schemeClr val="accent1">
                    <a:lumMod val="10000"/>
                  </a:schemeClr>
                </a:solidFill>
              </a:rPr>
              <a:t> </a:t>
            </a:r>
          </a:p>
        </p:txBody>
      </p:sp>
      <p:cxnSp>
        <p:nvCxnSpPr>
          <p:cNvPr id="7" name="Rechte verbindingslijn met pijl 6"/>
          <p:cNvCxnSpPr/>
          <p:nvPr/>
        </p:nvCxnSpPr>
        <p:spPr>
          <a:xfrm>
            <a:off x="1840943" y="2804327"/>
            <a:ext cx="1938969" cy="768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8894753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idx="1"/>
          </p:nvPr>
        </p:nvSpPr>
        <p:spPr>
          <a:xfrm>
            <a:off x="685800" y="1700213"/>
            <a:ext cx="7918450" cy="4395787"/>
          </a:xfrm>
        </p:spPr>
        <p:txBody>
          <a:bodyPr/>
          <a:lstStyle/>
          <a:p>
            <a:pPr defTabSz="1693863">
              <a:buFontTx/>
              <a:buNone/>
              <a:defRPr/>
            </a:pPr>
            <a:r>
              <a:rPr lang="nl-NL" sz="2400" i="1" dirty="0">
                <a:solidFill>
                  <a:srgbClr val="0000FF"/>
                </a:solidFill>
              </a:rPr>
              <a:t>III.1. </a:t>
            </a:r>
            <a:r>
              <a:rPr lang="nl-NL" sz="2400" i="1" u="sng" dirty="0">
                <a:solidFill>
                  <a:srgbClr val="0000FF"/>
                </a:solidFill>
              </a:rPr>
              <a:t>General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requirements</a:t>
            </a:r>
            <a:endParaRPr lang="nl-NL" sz="2400" i="1" u="sng" dirty="0">
              <a:solidFill>
                <a:srgbClr val="0000FF"/>
              </a:solidFill>
            </a:endParaRPr>
          </a:p>
          <a:p>
            <a:pPr marL="717550" indent="-717550" defTabSz="1693863">
              <a:buFontTx/>
              <a:buNone/>
              <a:defRPr/>
            </a:pPr>
            <a:r>
              <a:rPr lang="nl-NL" sz="2000" i="1" dirty="0">
                <a:solidFill>
                  <a:srgbClr val="0000FF"/>
                </a:solidFill>
              </a:rPr>
              <a:t>III.1.2. </a:t>
            </a:r>
            <a:r>
              <a:rPr lang="nl-NL" sz="2000" i="1" dirty="0" err="1">
                <a:solidFill>
                  <a:srgbClr val="0000FF"/>
                </a:solidFill>
              </a:rPr>
              <a:t>Identification</a:t>
            </a:r>
            <a:r>
              <a:rPr lang="nl-NL" sz="2000" i="1" dirty="0">
                <a:solidFill>
                  <a:srgbClr val="0000FF"/>
                </a:solidFill>
              </a:rPr>
              <a:t> of </a:t>
            </a:r>
            <a:r>
              <a:rPr lang="nl-NL" sz="2000" i="1" dirty="0" err="1">
                <a:solidFill>
                  <a:srgbClr val="0000FF"/>
                </a:solidFill>
              </a:rPr>
              <a:t>prepacked</a:t>
            </a:r>
            <a:r>
              <a:rPr lang="nl-NL" sz="2000" i="1" dirty="0">
                <a:solidFill>
                  <a:srgbClr val="0000FF"/>
                </a:solidFill>
              </a:rPr>
              <a:t> </a:t>
            </a:r>
            <a:r>
              <a:rPr lang="nl-NL" sz="2000" i="1" dirty="0" err="1">
                <a:solidFill>
                  <a:srgbClr val="0000FF"/>
                </a:solidFill>
              </a:rPr>
              <a:t>foodstuffs</a:t>
            </a:r>
            <a:r>
              <a:rPr lang="nl-NL" sz="2000" i="1" dirty="0">
                <a:solidFill>
                  <a:srgbClr val="0000FF"/>
                </a:solidFill>
              </a:rPr>
              <a:t> </a:t>
            </a:r>
            <a:r>
              <a:rPr lang="nl-NL" sz="2000" i="1" dirty="0" err="1">
                <a:solidFill>
                  <a:srgbClr val="0000FF"/>
                </a:solidFill>
              </a:rPr>
              <a:t>by</a:t>
            </a:r>
            <a:r>
              <a:rPr lang="nl-NL" sz="2000" i="1" dirty="0">
                <a:solidFill>
                  <a:srgbClr val="0000FF"/>
                </a:solidFill>
              </a:rPr>
              <a:t> lot (Dir. 2011/91/EC)</a:t>
            </a:r>
            <a:endParaRPr lang="nl-NL" sz="2000" i="1" dirty="0"/>
          </a:p>
          <a:p>
            <a:pPr defTabSz="1693863">
              <a:spcBef>
                <a:spcPts val="0"/>
              </a:spcBef>
              <a:buFontTx/>
              <a:buNone/>
              <a:defRPr/>
            </a:pPr>
            <a:endParaRPr lang="nl-BE" sz="1800" i="1" dirty="0"/>
          </a:p>
          <a:p>
            <a:pPr defTabSz="1693863">
              <a:buFontTx/>
              <a:buNone/>
              <a:defRPr/>
            </a:pPr>
            <a:r>
              <a:rPr lang="nl-BE" sz="1800" i="1" dirty="0"/>
              <a:t>Subject = </a:t>
            </a:r>
            <a:r>
              <a:rPr lang="nl-BE" sz="1800" i="1" dirty="0" err="1"/>
              <a:t>indications</a:t>
            </a:r>
            <a:r>
              <a:rPr lang="nl-BE" sz="1800" i="1" dirty="0"/>
              <a:t> or </a:t>
            </a:r>
            <a:r>
              <a:rPr lang="nl-BE" sz="1800" i="1" dirty="0" err="1"/>
              <a:t>marks</a:t>
            </a:r>
            <a:r>
              <a:rPr lang="nl-BE" sz="1800" i="1" dirty="0"/>
              <a:t> </a:t>
            </a:r>
            <a:r>
              <a:rPr lang="nl-BE" sz="1800" i="1" dirty="0" err="1"/>
              <a:t>identifying</a:t>
            </a:r>
            <a:r>
              <a:rPr lang="nl-BE" sz="1800" i="1" dirty="0"/>
              <a:t> the lot </a:t>
            </a:r>
            <a:r>
              <a:rPr lang="nl-BE" sz="1800" i="1" dirty="0" err="1"/>
              <a:t>to</a:t>
            </a:r>
            <a:r>
              <a:rPr lang="nl-BE" sz="1800" i="1" dirty="0"/>
              <a:t> </a:t>
            </a:r>
            <a:r>
              <a:rPr lang="nl-BE" sz="1800" i="1" dirty="0" err="1"/>
              <a:t>which</a:t>
            </a:r>
            <a:r>
              <a:rPr lang="nl-BE" sz="1800" i="1" dirty="0"/>
              <a:t> a foodstuff </a:t>
            </a:r>
            <a:r>
              <a:rPr lang="nl-BE" sz="1800" i="1" dirty="0" err="1"/>
              <a:t>belongs</a:t>
            </a:r>
            <a:endParaRPr lang="nl-BE" sz="1800" i="1" dirty="0"/>
          </a:p>
          <a:p>
            <a:pPr marL="542925" indent="-542925" defTabSz="1693863">
              <a:spcBef>
                <a:spcPts val="0"/>
              </a:spcBef>
              <a:buFont typeface="Monotype Sorts" pitchFamily="2" charset="2"/>
              <a:buNone/>
              <a:defRPr/>
            </a:pPr>
            <a:endParaRPr lang="nl-BE" sz="1600" i="1" dirty="0"/>
          </a:p>
          <a:p>
            <a:pPr marL="542925" indent="-542925" defTabSz="1693863">
              <a:buFont typeface="Monotype Sorts" pitchFamily="2" charset="2"/>
              <a:buNone/>
              <a:defRPr/>
            </a:pPr>
            <a:r>
              <a:rPr lang="nl-BE" sz="1600" i="1" dirty="0"/>
              <a:t>Lot =  a batch of sales units of a foodstuff </a:t>
            </a:r>
            <a:r>
              <a:rPr lang="nl-BE" sz="1600" i="1" dirty="0" err="1"/>
              <a:t>produced</a:t>
            </a:r>
            <a:r>
              <a:rPr lang="nl-BE" sz="1600" i="1" dirty="0"/>
              <a:t>, </a:t>
            </a:r>
            <a:r>
              <a:rPr lang="nl-BE" sz="1600" i="1" dirty="0" err="1"/>
              <a:t>manufactured</a:t>
            </a:r>
            <a:r>
              <a:rPr lang="nl-BE" sz="1600" i="1" dirty="0"/>
              <a:t> or </a:t>
            </a:r>
            <a:r>
              <a:rPr lang="nl-BE" sz="1600" i="1" dirty="0" err="1"/>
              <a:t>packaged</a:t>
            </a:r>
            <a:r>
              <a:rPr lang="nl-BE" sz="1600" i="1" dirty="0"/>
              <a:t> </a:t>
            </a:r>
            <a:r>
              <a:rPr lang="nl-BE" sz="1600" i="1" dirty="0" err="1"/>
              <a:t>under</a:t>
            </a:r>
            <a:r>
              <a:rPr lang="nl-BE" sz="1600" i="1" dirty="0"/>
              <a:t> </a:t>
            </a:r>
            <a:r>
              <a:rPr lang="nl-BE" sz="1600" i="1" dirty="0" err="1"/>
              <a:t>identical</a:t>
            </a:r>
            <a:r>
              <a:rPr lang="nl-BE" sz="1600" i="1" dirty="0"/>
              <a:t> </a:t>
            </a:r>
            <a:r>
              <a:rPr lang="nl-BE" sz="1600" i="1" dirty="0" err="1"/>
              <a:t>conditions</a:t>
            </a:r>
            <a:endParaRPr lang="nl-BE" sz="1600" i="1" dirty="0"/>
          </a:p>
          <a:p>
            <a:pPr marL="0" indent="0" defTabSz="1693863">
              <a:spcBef>
                <a:spcPts val="0"/>
              </a:spcBef>
              <a:buFont typeface="Monotype Sorts" pitchFamily="2" charset="2"/>
              <a:buNone/>
              <a:defRPr/>
            </a:pPr>
            <a:endParaRPr lang="nl-BE" sz="1600" i="1" dirty="0"/>
          </a:p>
          <a:p>
            <a:pPr marL="0" indent="0" defTabSz="1693863">
              <a:buFont typeface="Monotype Sorts" pitchFamily="2" charset="2"/>
              <a:buNone/>
              <a:defRPr/>
            </a:pPr>
            <a:r>
              <a:rPr lang="nl-BE" sz="1600" i="1" dirty="0"/>
              <a:t>The lot </a:t>
            </a:r>
            <a:r>
              <a:rPr lang="nl-BE" sz="1600" i="1" dirty="0" err="1"/>
              <a:t>indicated</a:t>
            </a:r>
            <a:r>
              <a:rPr lang="nl-BE" sz="1600" i="1" dirty="0"/>
              <a:t> </a:t>
            </a:r>
            <a:r>
              <a:rPr lang="nl-BE" sz="1600" i="1" dirty="0" err="1"/>
              <a:t>on</a:t>
            </a:r>
            <a:r>
              <a:rPr lang="nl-BE" sz="1600" i="1" dirty="0"/>
              <a:t> the </a:t>
            </a:r>
            <a:r>
              <a:rPr lang="nl-BE" sz="1600" i="1" dirty="0" err="1"/>
              <a:t>packaging</a:t>
            </a:r>
            <a:r>
              <a:rPr lang="nl-BE" sz="1600" i="1" dirty="0"/>
              <a:t> </a:t>
            </a:r>
            <a:r>
              <a:rPr lang="nl-BE" sz="1600" i="1" dirty="0" err="1"/>
              <a:t>or</a:t>
            </a:r>
            <a:r>
              <a:rPr lang="nl-BE" sz="1600" i="1" dirty="0"/>
              <a:t> container is </a:t>
            </a:r>
            <a:r>
              <a:rPr lang="nl-BE" sz="1600" i="1" dirty="0" err="1"/>
              <a:t>determined</a:t>
            </a:r>
            <a:r>
              <a:rPr lang="nl-BE" sz="1600" i="1" dirty="0"/>
              <a:t> </a:t>
            </a:r>
            <a:r>
              <a:rPr lang="nl-BE" sz="1600" i="1" dirty="0" err="1"/>
              <a:t>by</a:t>
            </a:r>
            <a:r>
              <a:rPr lang="nl-BE" sz="1600" i="1" dirty="0"/>
              <a:t> the producer, </a:t>
            </a:r>
            <a:r>
              <a:rPr lang="nl-BE" sz="1600" i="1" dirty="0" err="1"/>
              <a:t>manufacturer</a:t>
            </a:r>
            <a:r>
              <a:rPr lang="nl-BE" sz="1600" i="1" dirty="0"/>
              <a:t> </a:t>
            </a:r>
            <a:r>
              <a:rPr lang="nl-BE" sz="1600" i="1" dirty="0" err="1"/>
              <a:t>or</a:t>
            </a:r>
            <a:r>
              <a:rPr lang="nl-BE" sz="1600" i="1" dirty="0"/>
              <a:t> </a:t>
            </a:r>
            <a:r>
              <a:rPr lang="nl-BE" sz="1600" i="1" dirty="0" err="1"/>
              <a:t>packager</a:t>
            </a:r>
            <a:r>
              <a:rPr lang="nl-BE" sz="1600" i="1" dirty="0"/>
              <a:t> of the </a:t>
            </a:r>
            <a:r>
              <a:rPr lang="nl-BE" sz="1600" i="1" dirty="0" err="1"/>
              <a:t>foodstuff</a:t>
            </a:r>
            <a:r>
              <a:rPr lang="nl-BE" sz="1600" i="1" dirty="0"/>
              <a:t> in </a:t>
            </a:r>
            <a:r>
              <a:rPr lang="nl-BE" sz="1600" i="1" dirty="0" err="1"/>
              <a:t>question</a:t>
            </a:r>
            <a:r>
              <a:rPr lang="nl-BE" sz="1600" i="1" dirty="0"/>
              <a:t>, </a:t>
            </a:r>
            <a:r>
              <a:rPr lang="nl-BE" sz="1600" i="1" dirty="0" err="1"/>
              <a:t>or</a:t>
            </a:r>
            <a:r>
              <a:rPr lang="nl-BE" sz="1600" i="1" dirty="0"/>
              <a:t> the </a:t>
            </a:r>
            <a:r>
              <a:rPr lang="nl-BE" sz="1600" i="1" dirty="0" err="1"/>
              <a:t>first</a:t>
            </a:r>
            <a:r>
              <a:rPr lang="nl-BE" sz="1600" i="1" dirty="0"/>
              <a:t> </a:t>
            </a:r>
            <a:r>
              <a:rPr lang="nl-BE" sz="1600" i="1" dirty="0" err="1"/>
              <a:t>seller</a:t>
            </a:r>
            <a:r>
              <a:rPr lang="nl-BE" sz="1600" i="1" dirty="0"/>
              <a:t> </a:t>
            </a:r>
            <a:r>
              <a:rPr lang="nl-BE" sz="1600" i="1" dirty="0" err="1"/>
              <a:t>within</a:t>
            </a:r>
            <a:r>
              <a:rPr lang="nl-BE" sz="1600" i="1" dirty="0"/>
              <a:t> the </a:t>
            </a:r>
            <a:r>
              <a:rPr lang="nl-BE" sz="1600" i="1" dirty="0" err="1"/>
              <a:t>Community</a:t>
            </a:r>
            <a:r>
              <a:rPr lang="nl-BE" sz="1600" i="1" dirty="0"/>
              <a:t>.</a:t>
            </a:r>
          </a:p>
          <a:p>
            <a:pPr defTabSz="1693863">
              <a:buFontTx/>
              <a:buNone/>
              <a:defRPr/>
            </a:pPr>
            <a:endParaRPr lang="nl-BE" sz="1200" i="1" dirty="0"/>
          </a:p>
          <a:p>
            <a:pPr defTabSz="1693863">
              <a:buFontTx/>
              <a:buNone/>
              <a:defRPr/>
            </a:pPr>
            <a:r>
              <a:rPr lang="nl-BE" sz="1600" i="1" dirty="0" err="1"/>
              <a:t>Labelling</a:t>
            </a:r>
            <a:r>
              <a:rPr lang="nl-BE" sz="1600" i="1" dirty="0"/>
              <a:t> of lot:	</a:t>
            </a:r>
            <a:r>
              <a:rPr lang="nl-BE" sz="1600" i="1" dirty="0">
                <a:solidFill>
                  <a:srgbClr val="FF0000"/>
                </a:solidFill>
              </a:rPr>
              <a:t>“L” + </a:t>
            </a:r>
            <a:r>
              <a:rPr lang="nl-BE" sz="1600" i="1" dirty="0" err="1">
                <a:solidFill>
                  <a:srgbClr val="FF0000"/>
                </a:solidFill>
              </a:rPr>
              <a:t>indication</a:t>
            </a:r>
            <a:endParaRPr lang="nl-BE" sz="1600" i="1" dirty="0">
              <a:solidFill>
                <a:srgbClr val="FF0000"/>
              </a:solidFill>
            </a:endParaRPr>
          </a:p>
          <a:p>
            <a:pPr defTabSz="1693863">
              <a:buFontTx/>
              <a:buNone/>
              <a:defRPr/>
            </a:pPr>
            <a:endParaRPr lang="nl-BE" sz="1100" i="1" dirty="0">
              <a:latin typeface="Arial Narrow" pitchFamily="34" charset="0"/>
            </a:endParaRPr>
          </a:p>
          <a:p>
            <a:pPr marL="0" indent="0" defTabSz="1693863">
              <a:buFont typeface="Monotype Sorts" pitchFamily="2" charset="2"/>
              <a:buNone/>
              <a:defRPr/>
            </a:pPr>
            <a:r>
              <a:rPr lang="nl-BE" sz="1600" dirty="0">
                <a:latin typeface="Arial Narrow" pitchFamily="34" charset="0"/>
              </a:rPr>
              <a:t>It is </a:t>
            </a:r>
            <a:r>
              <a:rPr lang="nl-BE" sz="1600" dirty="0" err="1">
                <a:latin typeface="Arial Narrow" pitchFamily="34" charset="0"/>
              </a:rPr>
              <a:t>not</a:t>
            </a:r>
            <a:r>
              <a:rPr lang="nl-BE" sz="1600" dirty="0">
                <a:latin typeface="Arial Narrow" pitchFamily="34" charset="0"/>
              </a:rPr>
              <a:t> </a:t>
            </a:r>
            <a:r>
              <a:rPr lang="nl-BE" sz="1600" dirty="0" err="1">
                <a:latin typeface="Arial Narrow" pitchFamily="34" charset="0"/>
              </a:rPr>
              <a:t>necessary</a:t>
            </a:r>
            <a:r>
              <a:rPr lang="nl-BE" sz="1600" dirty="0">
                <a:latin typeface="Arial Narrow" pitchFamily="34" charset="0"/>
              </a:rPr>
              <a:t> to </a:t>
            </a:r>
            <a:r>
              <a:rPr lang="nl-BE" sz="1600" dirty="0" err="1">
                <a:latin typeface="Arial Narrow" pitchFamily="34" charset="0"/>
              </a:rPr>
              <a:t>indicate</a:t>
            </a:r>
            <a:r>
              <a:rPr lang="nl-BE" sz="1600" dirty="0">
                <a:latin typeface="Arial Narrow" pitchFamily="34" charset="0"/>
              </a:rPr>
              <a:t> the lot </a:t>
            </a:r>
            <a:r>
              <a:rPr lang="nl-BE" sz="1600" dirty="0" err="1">
                <a:latin typeface="Arial Narrow" pitchFamily="34" charset="0"/>
              </a:rPr>
              <a:t>if</a:t>
            </a:r>
            <a:r>
              <a:rPr lang="nl-BE" sz="1600" dirty="0">
                <a:latin typeface="Arial Narrow" pitchFamily="34" charset="0"/>
              </a:rPr>
              <a:t> the date of minimum </a:t>
            </a:r>
            <a:r>
              <a:rPr lang="nl-BE" sz="1600" dirty="0" err="1">
                <a:latin typeface="Arial Narrow" pitchFamily="34" charset="0"/>
              </a:rPr>
              <a:t>durability</a:t>
            </a:r>
            <a:r>
              <a:rPr lang="nl-BE" sz="1600" dirty="0">
                <a:latin typeface="Arial Narrow" pitchFamily="34" charset="0"/>
              </a:rPr>
              <a:t> or "</a:t>
            </a:r>
            <a:r>
              <a:rPr lang="nl-BE" sz="1600" dirty="0" err="1">
                <a:latin typeface="Arial Narrow" pitchFamily="34" charset="0"/>
              </a:rPr>
              <a:t>use</a:t>
            </a:r>
            <a:r>
              <a:rPr lang="nl-BE" sz="1600" dirty="0">
                <a:latin typeface="Arial Narrow" pitchFamily="34" charset="0"/>
              </a:rPr>
              <a:t> </a:t>
            </a:r>
            <a:r>
              <a:rPr lang="nl-BE" sz="1600" dirty="0" err="1">
                <a:latin typeface="Arial Narrow" pitchFamily="34" charset="0"/>
              </a:rPr>
              <a:t>by</a:t>
            </a:r>
            <a:r>
              <a:rPr lang="nl-BE" sz="1600" dirty="0">
                <a:latin typeface="Arial Narrow" pitchFamily="34" charset="0"/>
              </a:rPr>
              <a:t>" date </a:t>
            </a:r>
          </a:p>
          <a:p>
            <a:pPr marL="0" indent="0" defTabSz="1693863">
              <a:buFont typeface="Monotype Sorts" pitchFamily="2" charset="2"/>
              <a:buNone/>
              <a:defRPr/>
            </a:pPr>
            <a:r>
              <a:rPr lang="nl-BE" sz="1600" dirty="0">
                <a:latin typeface="Arial Narrow" pitchFamily="34" charset="0"/>
              </a:rPr>
              <a:t>(</a:t>
            </a:r>
            <a:r>
              <a:rPr lang="nl-BE" sz="1600" dirty="0" err="1">
                <a:latin typeface="Arial Narrow" pitchFamily="34" charset="0"/>
              </a:rPr>
              <a:t>indicating</a:t>
            </a:r>
            <a:r>
              <a:rPr lang="nl-BE" sz="1600" dirty="0">
                <a:latin typeface="Arial Narrow" pitchFamily="34" charset="0"/>
              </a:rPr>
              <a:t> the </a:t>
            </a:r>
            <a:r>
              <a:rPr lang="nl-BE" sz="1600" dirty="0" err="1">
                <a:latin typeface="Arial Narrow" pitchFamily="34" charset="0"/>
              </a:rPr>
              <a:t>day</a:t>
            </a:r>
            <a:r>
              <a:rPr lang="nl-BE" sz="1600" dirty="0">
                <a:latin typeface="Arial Narrow" pitchFamily="34" charset="0"/>
              </a:rPr>
              <a:t>, </a:t>
            </a:r>
            <a:r>
              <a:rPr lang="nl-BE" sz="1600" dirty="0" err="1">
                <a:latin typeface="Arial Narrow" pitchFamily="34" charset="0"/>
              </a:rPr>
              <a:t>month</a:t>
            </a:r>
            <a:r>
              <a:rPr lang="nl-BE" sz="1600" dirty="0">
                <a:latin typeface="Arial Narrow" pitchFamily="34" charset="0"/>
              </a:rPr>
              <a:t> and </a:t>
            </a:r>
            <a:r>
              <a:rPr lang="nl-BE" sz="1600" dirty="0" err="1">
                <a:latin typeface="Arial Narrow" pitchFamily="34" charset="0"/>
              </a:rPr>
              <a:t>year</a:t>
            </a:r>
            <a:r>
              <a:rPr lang="nl-BE" sz="1600" dirty="0">
                <a:latin typeface="Arial Narrow" pitchFamily="34" charset="0"/>
              </a:rPr>
              <a:t>) </a:t>
            </a:r>
            <a:r>
              <a:rPr lang="nl-BE" sz="1600" dirty="0" err="1">
                <a:latin typeface="Arial Narrow" pitchFamily="34" charset="0"/>
              </a:rPr>
              <a:t>appears</a:t>
            </a:r>
            <a:r>
              <a:rPr lang="nl-BE" sz="1600" dirty="0">
                <a:latin typeface="Arial Narrow" pitchFamily="34" charset="0"/>
              </a:rPr>
              <a:t> on the label.</a:t>
            </a:r>
          </a:p>
          <a:p>
            <a:pPr defTabSz="1693863">
              <a:buFontTx/>
              <a:buNone/>
              <a:defRPr/>
            </a:pPr>
            <a:endParaRPr lang="nl-BE" sz="1600" i="1" dirty="0"/>
          </a:p>
          <a:p>
            <a:pPr defTabSz="1693863">
              <a:buFontTx/>
              <a:buNone/>
              <a:defRPr/>
            </a:pPr>
            <a:endParaRPr lang="nl-BE" sz="1400" i="1" dirty="0"/>
          </a:p>
          <a:p>
            <a:pPr defTabSz="1693863">
              <a:buFontTx/>
              <a:buNone/>
              <a:defRPr/>
            </a:pPr>
            <a:endParaRPr lang="nl-BE" sz="2000" i="1" dirty="0"/>
          </a:p>
          <a:p>
            <a:pPr defTabSz="1693863">
              <a:buFontTx/>
              <a:buNone/>
              <a:defRPr/>
            </a:pPr>
            <a:endParaRPr lang="nl-NL" sz="2000" i="1" dirty="0">
              <a:solidFill>
                <a:srgbClr val="0000FF"/>
              </a:solidFill>
            </a:endParaRPr>
          </a:p>
        </p:txBody>
      </p:sp>
      <p:sp>
        <p:nvSpPr>
          <p:cNvPr id="96259"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40352" y="52949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9435669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idx="1"/>
          </p:nvPr>
        </p:nvSpPr>
        <p:spPr>
          <a:xfrm>
            <a:off x="687388" y="1628775"/>
            <a:ext cx="7772400" cy="4392513"/>
          </a:xfrm>
        </p:spPr>
        <p:txBody>
          <a:bodyPr/>
          <a:lstStyle/>
          <a:p>
            <a:pPr marL="0" indent="0" defTabSz="1693863">
              <a:lnSpc>
                <a:spcPct val="80000"/>
              </a:lnSpc>
              <a:buFontTx/>
              <a:buNone/>
              <a:defRPr/>
            </a:pPr>
            <a:r>
              <a:rPr lang="nl-NL" altLang="nl-BE" sz="2400" i="1" dirty="0">
                <a:solidFill>
                  <a:srgbClr val="0000FF"/>
                </a:solidFill>
              </a:rPr>
              <a:t>III.1. </a:t>
            </a:r>
            <a:r>
              <a:rPr lang="nl-NL" altLang="nl-BE" sz="2400" i="1" u="sng" dirty="0">
                <a:solidFill>
                  <a:srgbClr val="0000FF"/>
                </a:solidFill>
              </a:rPr>
              <a:t>General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requirements</a:t>
            </a:r>
            <a:endParaRPr lang="nl-NL" altLang="nl-BE" sz="2400" i="1" u="sng" dirty="0">
              <a:solidFill>
                <a:srgbClr val="0000FF"/>
              </a:solidFill>
            </a:endParaRPr>
          </a:p>
          <a:p>
            <a:pPr marL="0" indent="0" defTabSz="1693863">
              <a:lnSpc>
                <a:spcPct val="80000"/>
              </a:lnSpc>
              <a:buFontTx/>
              <a:buNone/>
              <a:defRPr/>
            </a:pPr>
            <a:r>
              <a:rPr lang="nl-NL" altLang="nl-BE" sz="2000" i="1" dirty="0">
                <a:solidFill>
                  <a:srgbClr val="0000FF"/>
                </a:solidFill>
              </a:rPr>
              <a:t>III.1.3. </a:t>
            </a:r>
            <a:r>
              <a:rPr lang="nl-NL" altLang="nl-BE" sz="2000" i="1" dirty="0" err="1">
                <a:solidFill>
                  <a:srgbClr val="0000FF"/>
                </a:solidFill>
              </a:rPr>
              <a:t>Nutrition</a:t>
            </a:r>
            <a:r>
              <a:rPr lang="nl-NL" altLang="nl-BE" sz="2000" i="1" dirty="0">
                <a:solidFill>
                  <a:srgbClr val="0000FF"/>
                </a:solidFill>
              </a:rPr>
              <a:t> </a:t>
            </a:r>
            <a:r>
              <a:rPr lang="nl-NL" altLang="nl-BE" sz="2000" i="1" dirty="0" err="1">
                <a:solidFill>
                  <a:srgbClr val="0000FF"/>
                </a:solidFill>
              </a:rPr>
              <a:t>labelling</a:t>
            </a:r>
            <a:r>
              <a:rPr lang="nl-NL" altLang="nl-BE" sz="2000" i="1" dirty="0">
                <a:solidFill>
                  <a:srgbClr val="0000FF"/>
                </a:solidFill>
              </a:rPr>
              <a:t> </a:t>
            </a:r>
            <a:r>
              <a:rPr lang="nl-NL" altLang="nl-BE" sz="1600" i="1" dirty="0">
                <a:solidFill>
                  <a:srgbClr val="0000FF"/>
                </a:solidFill>
              </a:rPr>
              <a:t>(Reg. (EU)1169/2011)</a:t>
            </a:r>
            <a:endParaRPr lang="nl-NL" altLang="nl-BE" sz="1600" i="1" dirty="0"/>
          </a:p>
          <a:p>
            <a:pPr marL="0" indent="0" defTabSz="1693863">
              <a:lnSpc>
                <a:spcPct val="80000"/>
              </a:lnSpc>
              <a:buFontTx/>
              <a:buNone/>
              <a:defRPr/>
            </a:pPr>
            <a:endParaRPr lang="nl-BE" altLang="nl-BE" sz="2000" i="1" dirty="0"/>
          </a:p>
          <a:p>
            <a:pPr marL="0" indent="0" defTabSz="1693863">
              <a:lnSpc>
                <a:spcPct val="80000"/>
              </a:lnSpc>
              <a:buFontTx/>
              <a:buNone/>
              <a:defRPr/>
            </a:pPr>
            <a:r>
              <a:rPr lang="nl-BE" altLang="nl-BE" sz="1600" i="1" dirty="0" err="1"/>
              <a:t>Mandatory</a:t>
            </a:r>
            <a:r>
              <a:rPr lang="nl-BE" altLang="nl-BE" sz="1600" i="1" dirty="0"/>
              <a:t> </a:t>
            </a:r>
            <a:r>
              <a:rPr lang="nl-BE" altLang="nl-BE" sz="1600" i="1" u="sng" dirty="0" err="1"/>
              <a:t>nutrition</a:t>
            </a:r>
            <a:r>
              <a:rPr lang="nl-BE" altLang="nl-BE" sz="1600" i="1" u="sng" dirty="0"/>
              <a:t> </a:t>
            </a:r>
            <a:r>
              <a:rPr lang="nl-BE" altLang="nl-BE" sz="1600" i="1" u="sng" dirty="0" err="1"/>
              <a:t>declaration</a:t>
            </a:r>
            <a:r>
              <a:rPr lang="nl-BE" altLang="nl-BE" sz="1600" i="1" u="sng" dirty="0"/>
              <a:t> </a:t>
            </a:r>
            <a:r>
              <a:rPr lang="nl-BE" altLang="nl-BE" sz="1600" i="1" dirty="0" err="1"/>
              <a:t>needs</a:t>
            </a:r>
            <a:r>
              <a:rPr lang="nl-BE" altLang="nl-BE" sz="1600" i="1" dirty="0"/>
              <a:t> </a:t>
            </a:r>
            <a:r>
              <a:rPr lang="nl-BE" altLang="nl-BE" sz="1600" i="1" dirty="0" err="1"/>
              <a:t>to</a:t>
            </a:r>
            <a:r>
              <a:rPr lang="nl-BE" altLang="nl-BE" sz="1600" i="1" dirty="0"/>
              <a:t> </a:t>
            </a:r>
            <a:r>
              <a:rPr lang="nl-BE" altLang="nl-BE" sz="1600" i="1" dirty="0" err="1"/>
              <a:t>include</a:t>
            </a:r>
            <a:r>
              <a:rPr lang="nl-BE" altLang="nl-BE" sz="1600" i="1" dirty="0"/>
              <a:t>:</a:t>
            </a:r>
          </a:p>
          <a:p>
            <a:pPr marL="0" indent="0" defTabSz="1693863">
              <a:lnSpc>
                <a:spcPct val="80000"/>
              </a:lnSpc>
              <a:buFontTx/>
              <a:buNone/>
              <a:defRPr/>
            </a:pPr>
            <a:endParaRPr lang="nl-BE" altLang="nl-BE" sz="1400" i="1" dirty="0"/>
          </a:p>
          <a:p>
            <a:pPr defTabSz="1693863">
              <a:lnSpc>
                <a:spcPct val="80000"/>
              </a:lnSpc>
              <a:buFontTx/>
              <a:buChar char="-"/>
              <a:defRPr/>
            </a:pPr>
            <a:r>
              <a:rPr lang="nl-BE" altLang="nl-BE" sz="1400" i="1" dirty="0"/>
              <a:t>energy </a:t>
            </a:r>
            <a:r>
              <a:rPr lang="nl-BE" altLang="nl-BE" sz="1400" i="1" dirty="0" err="1"/>
              <a:t>value</a:t>
            </a:r>
            <a:r>
              <a:rPr lang="nl-BE" altLang="nl-BE" sz="1400" i="1" dirty="0"/>
              <a:t> 	</a:t>
            </a:r>
            <a:r>
              <a:rPr lang="nl-BE" altLang="nl-BE" sz="1400" i="1" dirty="0">
                <a:solidFill>
                  <a:srgbClr val="008000"/>
                </a:solidFill>
              </a:rPr>
              <a:t>in kilojoules (kJ) or </a:t>
            </a:r>
            <a:r>
              <a:rPr lang="nl-BE" altLang="nl-BE" sz="1400" i="1" dirty="0" err="1">
                <a:solidFill>
                  <a:srgbClr val="008000"/>
                </a:solidFill>
              </a:rPr>
              <a:t>kilocalories</a:t>
            </a:r>
            <a:r>
              <a:rPr lang="nl-BE" altLang="nl-BE" sz="1400" i="1" dirty="0">
                <a:solidFill>
                  <a:srgbClr val="008000"/>
                </a:solidFill>
              </a:rPr>
              <a:t> (kcal)</a:t>
            </a:r>
          </a:p>
          <a:p>
            <a:pPr defTabSz="1693863">
              <a:lnSpc>
                <a:spcPct val="80000"/>
              </a:lnSpc>
              <a:buFontTx/>
              <a:buChar char="-"/>
              <a:defRPr/>
            </a:pPr>
            <a:r>
              <a:rPr lang="nl-BE" altLang="nl-BE" sz="1400" i="1" dirty="0" err="1"/>
              <a:t>amounts</a:t>
            </a:r>
            <a:r>
              <a:rPr lang="nl-BE" altLang="nl-BE" sz="1400" i="1" dirty="0"/>
              <a:t> of fat, </a:t>
            </a:r>
            <a:r>
              <a:rPr lang="nl-BE" altLang="nl-BE" sz="1400" i="1" dirty="0" err="1"/>
              <a:t>saturates</a:t>
            </a:r>
            <a:r>
              <a:rPr lang="nl-BE" altLang="nl-BE" sz="1400" i="1" dirty="0"/>
              <a:t>, </a:t>
            </a:r>
            <a:r>
              <a:rPr lang="nl-BE" altLang="nl-BE" sz="1400" i="1" dirty="0" err="1"/>
              <a:t>carbohydrate</a:t>
            </a:r>
            <a:r>
              <a:rPr lang="nl-BE" altLang="nl-BE" sz="1400" i="1" dirty="0"/>
              <a:t>, </a:t>
            </a:r>
            <a:r>
              <a:rPr lang="nl-BE" altLang="nl-BE" sz="1400" i="1" dirty="0" err="1"/>
              <a:t>sugars</a:t>
            </a:r>
            <a:r>
              <a:rPr lang="nl-BE" altLang="nl-BE" sz="1400" i="1" dirty="0"/>
              <a:t>, </a:t>
            </a:r>
            <a:r>
              <a:rPr lang="nl-BE" altLang="nl-BE" sz="1400" i="1" dirty="0" err="1"/>
              <a:t>protein</a:t>
            </a:r>
            <a:r>
              <a:rPr lang="nl-BE" altLang="nl-BE" sz="1400" i="1" dirty="0"/>
              <a:t> &amp; </a:t>
            </a:r>
            <a:r>
              <a:rPr lang="nl-BE" altLang="nl-BE" sz="1400" i="1" dirty="0" err="1"/>
              <a:t>salt</a:t>
            </a:r>
            <a:r>
              <a:rPr lang="nl-BE" altLang="nl-BE" sz="1400" i="1" dirty="0"/>
              <a:t>        </a:t>
            </a:r>
            <a:r>
              <a:rPr lang="nl-BE" altLang="nl-BE" sz="1400" i="1" dirty="0">
                <a:solidFill>
                  <a:srgbClr val="008000"/>
                </a:solidFill>
              </a:rPr>
              <a:t>in grams (g) or </a:t>
            </a:r>
            <a:r>
              <a:rPr lang="nl-BE" altLang="nl-BE" sz="1400" i="1" dirty="0" err="1">
                <a:solidFill>
                  <a:srgbClr val="008000"/>
                </a:solidFill>
              </a:rPr>
              <a:t>milligrams</a:t>
            </a:r>
            <a:r>
              <a:rPr lang="nl-BE" altLang="nl-BE" sz="1400" i="1" dirty="0">
                <a:solidFill>
                  <a:srgbClr val="008000"/>
                </a:solidFill>
              </a:rPr>
              <a:t> 			          (mg)</a:t>
            </a:r>
            <a:endParaRPr lang="nl-BE" altLang="nl-BE" sz="1400" i="1" dirty="0"/>
          </a:p>
          <a:p>
            <a:pPr marL="0" indent="0" defTabSz="1693863">
              <a:lnSpc>
                <a:spcPct val="80000"/>
              </a:lnSpc>
              <a:buFontTx/>
              <a:buNone/>
              <a:defRPr/>
            </a:pPr>
            <a:endParaRPr lang="nl-BE" altLang="nl-BE" sz="800" i="1" dirty="0"/>
          </a:p>
          <a:p>
            <a:pPr marL="0" indent="0" defTabSz="1693863">
              <a:lnSpc>
                <a:spcPct val="80000"/>
              </a:lnSpc>
              <a:buFontTx/>
              <a:buNone/>
              <a:defRPr/>
            </a:pPr>
            <a:r>
              <a:rPr lang="nl-BE" altLang="nl-BE" sz="1600" i="1" dirty="0" err="1"/>
              <a:t>This</a:t>
            </a:r>
            <a:r>
              <a:rPr lang="nl-BE" altLang="nl-BE" sz="1600" i="1" dirty="0"/>
              <a:t> </a:t>
            </a:r>
            <a:r>
              <a:rPr lang="nl-BE" altLang="nl-BE" sz="1600" i="1" dirty="0" err="1"/>
              <a:t>can</a:t>
            </a:r>
            <a:r>
              <a:rPr lang="nl-BE" altLang="nl-BE" sz="1600" i="1" dirty="0"/>
              <a:t> </a:t>
            </a:r>
            <a:r>
              <a:rPr lang="nl-BE" altLang="nl-BE" sz="1600" i="1" dirty="0" err="1"/>
              <a:t>be</a:t>
            </a:r>
            <a:r>
              <a:rPr lang="nl-BE" altLang="nl-BE" sz="1600" i="1" dirty="0"/>
              <a:t> </a:t>
            </a:r>
            <a:r>
              <a:rPr lang="nl-BE" altLang="nl-BE" sz="1600" i="1" dirty="0" err="1"/>
              <a:t>supplemented</a:t>
            </a:r>
            <a:r>
              <a:rPr lang="nl-BE" altLang="nl-BE" sz="1600" i="1" dirty="0"/>
              <a:t> </a:t>
            </a:r>
            <a:r>
              <a:rPr lang="nl-BE" altLang="nl-BE" sz="1600" i="1" dirty="0" err="1"/>
              <a:t>with</a:t>
            </a:r>
            <a:r>
              <a:rPr lang="nl-BE" altLang="nl-BE" sz="1600" i="1" dirty="0"/>
              <a:t> </a:t>
            </a:r>
            <a:r>
              <a:rPr lang="nl-BE" altLang="nl-BE" sz="1600" i="1" dirty="0" err="1"/>
              <a:t>an</a:t>
            </a:r>
            <a:r>
              <a:rPr lang="nl-BE" altLang="nl-BE" sz="1600" i="1" dirty="0"/>
              <a:t> </a:t>
            </a:r>
            <a:r>
              <a:rPr lang="nl-BE" altLang="nl-BE" sz="1600" i="1" dirty="0" err="1"/>
              <a:t>indication</a:t>
            </a:r>
            <a:r>
              <a:rPr lang="nl-BE" altLang="nl-BE" sz="1600" i="1" dirty="0"/>
              <a:t> of the </a:t>
            </a:r>
            <a:r>
              <a:rPr lang="nl-BE" altLang="nl-BE" sz="1600" i="1" dirty="0" err="1"/>
              <a:t>amounts</a:t>
            </a:r>
            <a:r>
              <a:rPr lang="nl-BE" altLang="nl-BE" sz="1600" i="1" dirty="0"/>
              <a:t> of:</a:t>
            </a:r>
          </a:p>
          <a:p>
            <a:pPr marL="0" indent="0" defTabSz="1693863">
              <a:lnSpc>
                <a:spcPct val="80000"/>
              </a:lnSpc>
              <a:buFontTx/>
              <a:buNone/>
              <a:defRPr/>
            </a:pPr>
            <a:endParaRPr lang="nl-BE" altLang="nl-BE" sz="800" i="1" dirty="0"/>
          </a:p>
          <a:p>
            <a:pPr defTabSz="1693863">
              <a:lnSpc>
                <a:spcPct val="80000"/>
              </a:lnSpc>
              <a:buFontTx/>
              <a:buChar char="-"/>
              <a:defRPr/>
            </a:pPr>
            <a:r>
              <a:rPr lang="nl-BE" altLang="nl-BE" sz="1400" i="1" dirty="0"/>
              <a:t>mono-</a:t>
            </a:r>
            <a:r>
              <a:rPr lang="nl-BE" altLang="nl-BE" sz="1400" i="1" dirty="0" err="1"/>
              <a:t>unsaturates</a:t>
            </a:r>
            <a:endParaRPr lang="nl-BE" altLang="nl-BE" sz="1400" i="1" dirty="0"/>
          </a:p>
          <a:p>
            <a:pPr defTabSz="1693863">
              <a:lnSpc>
                <a:spcPct val="80000"/>
              </a:lnSpc>
              <a:buFontTx/>
              <a:buChar char="-"/>
              <a:defRPr/>
            </a:pPr>
            <a:r>
              <a:rPr lang="nl-BE" altLang="nl-BE" sz="1400" i="1" dirty="0" err="1"/>
              <a:t>polyunsaturates</a:t>
            </a:r>
            <a:endParaRPr lang="nl-BE" altLang="nl-BE" sz="1400" i="1" dirty="0"/>
          </a:p>
          <a:p>
            <a:pPr defTabSz="1693863">
              <a:lnSpc>
                <a:spcPct val="80000"/>
              </a:lnSpc>
              <a:buFontTx/>
              <a:buChar char="-"/>
              <a:defRPr/>
            </a:pPr>
            <a:r>
              <a:rPr lang="nl-BE" altLang="nl-BE" sz="1400" i="1" dirty="0" err="1"/>
              <a:t>polyols</a:t>
            </a:r>
            <a:endParaRPr lang="nl-BE" altLang="nl-BE" sz="1400" i="1" dirty="0"/>
          </a:p>
          <a:p>
            <a:pPr defTabSz="1693863">
              <a:lnSpc>
                <a:spcPct val="80000"/>
              </a:lnSpc>
              <a:buFontTx/>
              <a:buChar char="-"/>
              <a:defRPr/>
            </a:pPr>
            <a:r>
              <a:rPr lang="nl-BE" altLang="nl-BE" sz="1400" i="1" dirty="0" err="1"/>
              <a:t>starch</a:t>
            </a:r>
            <a:endParaRPr lang="nl-BE" altLang="nl-BE" sz="1400" i="1" dirty="0"/>
          </a:p>
          <a:p>
            <a:pPr defTabSz="1693863">
              <a:lnSpc>
                <a:spcPct val="80000"/>
              </a:lnSpc>
              <a:buFontTx/>
              <a:buChar char="-"/>
              <a:defRPr/>
            </a:pPr>
            <a:r>
              <a:rPr lang="nl-BE" altLang="nl-BE" sz="1400" i="1" dirty="0" err="1"/>
              <a:t>fibre</a:t>
            </a:r>
            <a:endParaRPr lang="nl-BE" altLang="nl-BE" sz="1400" i="1" dirty="0"/>
          </a:p>
          <a:p>
            <a:pPr defTabSz="1693863">
              <a:lnSpc>
                <a:spcPct val="80000"/>
              </a:lnSpc>
              <a:buFontTx/>
              <a:buChar char="-"/>
              <a:defRPr/>
            </a:pPr>
            <a:r>
              <a:rPr lang="nl-BE" altLang="nl-BE" sz="1400" i="1" dirty="0" err="1"/>
              <a:t>vitamins</a:t>
            </a:r>
            <a:r>
              <a:rPr lang="nl-BE" altLang="nl-BE" sz="1400" i="1" dirty="0"/>
              <a:t> (</a:t>
            </a:r>
            <a:r>
              <a:rPr lang="nl-BE" altLang="nl-BE" sz="1400" i="1" dirty="0" err="1"/>
              <a:t>listed</a:t>
            </a:r>
            <a:r>
              <a:rPr lang="nl-BE" altLang="nl-BE" sz="1400" i="1" dirty="0"/>
              <a:t> in point 1 of Part A of Annex XIII) </a:t>
            </a:r>
          </a:p>
          <a:p>
            <a:pPr marL="0" indent="0" defTabSz="1693863">
              <a:lnSpc>
                <a:spcPct val="80000"/>
              </a:lnSpc>
              <a:buFontTx/>
              <a:buNone/>
              <a:defRPr/>
            </a:pPr>
            <a:endParaRPr lang="nl-BE" altLang="nl-BE" sz="1600" i="1" dirty="0"/>
          </a:p>
          <a:p>
            <a:pPr marL="0" indent="0" defTabSz="1693863">
              <a:lnSpc>
                <a:spcPct val="80000"/>
              </a:lnSpc>
              <a:buFontTx/>
              <a:buNone/>
              <a:defRPr/>
            </a:pPr>
            <a:r>
              <a:rPr lang="nl-BE" altLang="nl-BE" sz="1600" i="1" dirty="0" err="1"/>
              <a:t>Expression</a:t>
            </a:r>
            <a:r>
              <a:rPr lang="nl-BE" altLang="nl-BE" sz="1600" i="1" dirty="0"/>
              <a:t> per 100 g or 100 ml</a:t>
            </a:r>
          </a:p>
          <a:p>
            <a:pPr marL="0" indent="0" defTabSz="1693863">
              <a:lnSpc>
                <a:spcPct val="80000"/>
              </a:lnSpc>
              <a:buFontTx/>
              <a:buNone/>
              <a:defRPr/>
            </a:pPr>
            <a:endParaRPr lang="nl-BE" altLang="nl-BE" sz="1600" i="1" dirty="0"/>
          </a:p>
          <a:p>
            <a:pPr marL="0" indent="0" defTabSz="1693863">
              <a:lnSpc>
                <a:spcPct val="80000"/>
              </a:lnSpc>
              <a:buFontTx/>
              <a:buNone/>
              <a:defRPr/>
            </a:pPr>
            <a:endParaRPr lang="nl-BE" altLang="nl-BE" sz="1600" i="1" dirty="0">
              <a:solidFill>
                <a:srgbClr val="FF0000"/>
              </a:solidFill>
            </a:endParaRPr>
          </a:p>
          <a:p>
            <a:pPr marL="0" indent="0" defTabSz="1693863">
              <a:lnSpc>
                <a:spcPct val="80000"/>
              </a:lnSpc>
              <a:buFontTx/>
              <a:buNone/>
              <a:defRPr/>
            </a:pPr>
            <a:endParaRPr lang="nl-BE" altLang="nl-BE" sz="1600" i="1" dirty="0"/>
          </a:p>
          <a:p>
            <a:pPr marL="0" indent="0" defTabSz="1693863">
              <a:lnSpc>
                <a:spcPct val="80000"/>
              </a:lnSpc>
              <a:buFontTx/>
              <a:buNone/>
              <a:defRPr/>
            </a:pPr>
            <a:endParaRPr lang="nl-BE" altLang="nl-BE" sz="1800" i="1" dirty="0"/>
          </a:p>
          <a:p>
            <a:pPr marL="0" indent="0" defTabSz="1693863">
              <a:lnSpc>
                <a:spcPct val="80000"/>
              </a:lnSpc>
              <a:buFontTx/>
              <a:buNone/>
              <a:defRPr/>
            </a:pPr>
            <a:endParaRPr lang="nl-NL" altLang="nl-BE" sz="2800" i="1" dirty="0">
              <a:solidFill>
                <a:srgbClr val="0000FF"/>
              </a:solidFill>
            </a:endParaRPr>
          </a:p>
        </p:txBody>
      </p:sp>
      <p:sp>
        <p:nvSpPr>
          <p:cNvPr id="97283" name="Rechthoek 4"/>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815712" y="5172564"/>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2966698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jdelijke aanduiding voor inhoud 1"/>
          <p:cNvSpPr>
            <a:spLocks noGrp="1"/>
          </p:cNvSpPr>
          <p:nvPr>
            <p:ph idx="1"/>
          </p:nvPr>
        </p:nvSpPr>
        <p:spPr/>
        <p:txBody>
          <a:bodyPr/>
          <a:lstStyle/>
          <a:p>
            <a:endParaRPr lang="nl-BE" altLang="nl-BE"/>
          </a:p>
        </p:txBody>
      </p:sp>
      <p:sp>
        <p:nvSpPr>
          <p:cNvPr id="98308" name="Titel 2"/>
          <p:cNvSpPr>
            <a:spLocks noGrp="1"/>
          </p:cNvSpPr>
          <p:nvPr>
            <p:ph type="title"/>
          </p:nvPr>
        </p:nvSpPr>
        <p:spPr/>
        <p:txBody>
          <a:bodyPr/>
          <a:lstStyle/>
          <a:p>
            <a:endParaRPr lang="nl-BE" altLang="nl-BE"/>
          </a:p>
        </p:txBody>
      </p:sp>
      <p:pic>
        <p:nvPicPr>
          <p:cNvPr id="98307" name="Afbeelding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0768"/>
            <a:ext cx="895985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7573209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idx="1"/>
          </p:nvPr>
        </p:nvSpPr>
        <p:spPr>
          <a:xfrm>
            <a:off x="179388" y="1196975"/>
            <a:ext cx="8204200" cy="4827588"/>
          </a:xfrm>
        </p:spPr>
        <p:txBody>
          <a:bodyPr/>
          <a:lstStyle/>
          <a:p>
            <a:pPr defTabSz="1693863">
              <a:spcBef>
                <a:spcPct val="0"/>
              </a:spcBef>
              <a:buFontTx/>
              <a:buNone/>
            </a:pPr>
            <a:endParaRPr lang="nl-BE" altLang="nl-BE" sz="1100" i="1" dirty="0"/>
          </a:p>
          <a:p>
            <a:pPr defTabSz="1693863">
              <a:buFontTx/>
              <a:buNone/>
            </a:pPr>
            <a:endParaRPr lang="nl-BE" altLang="nl-BE" sz="1600" i="1" dirty="0">
              <a:solidFill>
                <a:srgbClr val="FF0000"/>
              </a:solidFill>
            </a:endParaRPr>
          </a:p>
          <a:p>
            <a:pPr defTabSz="1693863">
              <a:buFontTx/>
              <a:buNone/>
            </a:pPr>
            <a:r>
              <a:rPr lang="nl-BE" altLang="nl-BE" sz="1600" i="1" dirty="0" err="1">
                <a:solidFill>
                  <a:srgbClr val="0000FF"/>
                </a:solidFill>
              </a:rPr>
              <a:t>Nutrition</a:t>
            </a:r>
            <a:r>
              <a:rPr lang="nl-BE" altLang="nl-BE" sz="1600" i="1" dirty="0">
                <a:solidFill>
                  <a:srgbClr val="0000FF"/>
                </a:solidFill>
              </a:rPr>
              <a:t> </a:t>
            </a:r>
            <a:r>
              <a:rPr lang="nl-BE" altLang="nl-BE" sz="1600" i="1" dirty="0" err="1">
                <a:solidFill>
                  <a:srgbClr val="0000FF"/>
                </a:solidFill>
              </a:rPr>
              <a:t>labelling</a:t>
            </a:r>
            <a:r>
              <a:rPr lang="nl-BE" altLang="nl-BE" sz="1600" i="1" dirty="0">
                <a:solidFill>
                  <a:srgbClr val="0000FF"/>
                </a:solidFill>
              </a:rPr>
              <a:t>:  </a:t>
            </a:r>
            <a:r>
              <a:rPr lang="nl-BE" altLang="nl-BE" sz="1600" i="1" dirty="0" err="1">
                <a:solidFill>
                  <a:srgbClr val="0000FF"/>
                </a:solidFill>
              </a:rPr>
              <a:t>example</a:t>
            </a:r>
            <a:endParaRPr lang="nl-BE" altLang="nl-BE" sz="1600" i="1" dirty="0">
              <a:solidFill>
                <a:srgbClr val="0000FF"/>
              </a:solidFill>
            </a:endParaRPr>
          </a:p>
          <a:p>
            <a:pPr defTabSz="1693863">
              <a:buFontTx/>
              <a:buNone/>
            </a:pPr>
            <a:endParaRPr lang="nl-BE" altLang="nl-BE" sz="1400" i="1" dirty="0"/>
          </a:p>
          <a:p>
            <a:pPr defTabSz="1693863">
              <a:buFontTx/>
              <a:buNone/>
            </a:pPr>
            <a:r>
              <a:rPr lang="nl-BE" altLang="nl-BE" sz="1200" i="1" dirty="0" err="1"/>
              <a:t>Average</a:t>
            </a:r>
            <a:r>
              <a:rPr lang="nl-BE" altLang="nl-BE" sz="1200" i="1" dirty="0"/>
              <a:t> </a:t>
            </a:r>
            <a:r>
              <a:rPr lang="nl-BE" altLang="nl-BE" sz="1200" i="1" dirty="0" err="1"/>
              <a:t>nutritional</a:t>
            </a:r>
            <a:r>
              <a:rPr lang="nl-BE" altLang="nl-BE" sz="1200" i="1" dirty="0"/>
              <a:t> </a:t>
            </a:r>
            <a:r>
              <a:rPr lang="nl-BE" altLang="nl-BE" sz="1200" i="1" dirty="0" err="1"/>
              <a:t>value</a:t>
            </a:r>
            <a:endParaRPr lang="nl-BE" altLang="nl-BE" sz="1200" i="1" dirty="0"/>
          </a:p>
          <a:p>
            <a:pPr defTabSz="1693863">
              <a:buFontTx/>
              <a:buNone/>
            </a:pPr>
            <a:r>
              <a:rPr lang="nl-BE" altLang="nl-BE" sz="1200" i="1" dirty="0"/>
              <a:t>		Per 100 g</a:t>
            </a:r>
          </a:p>
          <a:p>
            <a:pPr defTabSz="1693863">
              <a:buFontTx/>
              <a:buNone/>
            </a:pPr>
            <a:endParaRPr lang="nl-BE" altLang="nl-BE" sz="1200" i="1" dirty="0"/>
          </a:p>
          <a:p>
            <a:pPr defTabSz="1693863">
              <a:buFontTx/>
              <a:buNone/>
            </a:pPr>
            <a:r>
              <a:rPr lang="nl-BE" altLang="nl-BE" sz="1200" i="1" dirty="0"/>
              <a:t>Energy	2374 kJ</a:t>
            </a:r>
          </a:p>
          <a:p>
            <a:pPr defTabSz="1693863">
              <a:buFontTx/>
              <a:buNone/>
            </a:pPr>
            <a:r>
              <a:rPr lang="nl-BE" altLang="nl-BE" sz="1200" i="1" dirty="0"/>
              <a:t>		570 kcal</a:t>
            </a:r>
          </a:p>
          <a:p>
            <a:pPr defTabSz="1693863">
              <a:buFontTx/>
              <a:buNone/>
            </a:pPr>
            <a:endParaRPr lang="nl-BE" altLang="nl-BE" sz="1200" i="1" dirty="0"/>
          </a:p>
          <a:p>
            <a:pPr defTabSz="1693863">
              <a:buFontTx/>
              <a:buNone/>
            </a:pPr>
            <a:r>
              <a:rPr lang="nl-BE" altLang="nl-BE" sz="1200" i="1" dirty="0"/>
              <a:t>Fat		38.1 g</a:t>
            </a:r>
          </a:p>
          <a:p>
            <a:pPr defTabSz="1693863">
              <a:buFontTx/>
              <a:buNone/>
            </a:pPr>
            <a:r>
              <a:rPr lang="nl-BE" altLang="nl-BE" sz="1200" i="1" dirty="0"/>
              <a:t>- of </a:t>
            </a:r>
            <a:r>
              <a:rPr lang="nl-BE" altLang="nl-BE" sz="1200" i="1" dirty="0" err="1"/>
              <a:t>which</a:t>
            </a:r>
            <a:r>
              <a:rPr lang="nl-BE" altLang="nl-BE" sz="1200" i="1" dirty="0"/>
              <a:t> </a:t>
            </a:r>
            <a:r>
              <a:rPr lang="nl-BE" altLang="nl-BE" sz="1200" i="1" dirty="0" err="1"/>
              <a:t>saturated</a:t>
            </a:r>
            <a:r>
              <a:rPr lang="nl-BE" altLang="nl-BE" sz="1200" i="1" dirty="0"/>
              <a:t> </a:t>
            </a:r>
            <a:r>
              <a:rPr lang="nl-BE" altLang="nl-BE" sz="1200" i="1" dirty="0" err="1"/>
              <a:t>fatty</a:t>
            </a:r>
            <a:r>
              <a:rPr lang="nl-BE" altLang="nl-BE" sz="1200" i="1" dirty="0"/>
              <a:t> </a:t>
            </a:r>
          </a:p>
          <a:p>
            <a:pPr defTabSz="1693863">
              <a:buFontTx/>
              <a:buNone/>
            </a:pPr>
            <a:r>
              <a:rPr lang="nl-BE" altLang="nl-BE" sz="1200" i="1" dirty="0" err="1"/>
              <a:t>acids</a:t>
            </a:r>
            <a:r>
              <a:rPr lang="nl-BE" altLang="nl-BE" sz="1200" i="1" dirty="0"/>
              <a:t>	23.2 g</a:t>
            </a:r>
          </a:p>
          <a:p>
            <a:pPr defTabSz="1693863">
              <a:buFontTx/>
              <a:buNone/>
            </a:pPr>
            <a:r>
              <a:rPr lang="nl-BE" altLang="nl-BE" sz="1200" i="1" dirty="0"/>
              <a:t>	</a:t>
            </a:r>
          </a:p>
          <a:p>
            <a:pPr defTabSz="1693863">
              <a:buFontTx/>
              <a:buNone/>
            </a:pPr>
            <a:r>
              <a:rPr lang="nl-BE" altLang="nl-BE" sz="1200" i="1" dirty="0" err="1"/>
              <a:t>Carbohydrate</a:t>
            </a:r>
            <a:r>
              <a:rPr lang="nl-BE" altLang="nl-BE" sz="1200" i="1" dirty="0"/>
              <a:t>	50.0 g</a:t>
            </a:r>
          </a:p>
          <a:p>
            <a:pPr defTabSz="1693863">
              <a:buFontTx/>
              <a:buNone/>
            </a:pPr>
            <a:r>
              <a:rPr lang="nl-BE" altLang="nl-BE" sz="1200" i="1" dirty="0"/>
              <a:t>- of </a:t>
            </a:r>
            <a:r>
              <a:rPr lang="nl-BE" altLang="nl-BE" sz="1200" i="1" dirty="0" err="1"/>
              <a:t>which</a:t>
            </a:r>
            <a:r>
              <a:rPr lang="nl-BE" altLang="nl-BE" sz="1200" i="1" dirty="0"/>
              <a:t> </a:t>
            </a:r>
            <a:r>
              <a:rPr lang="nl-BE" altLang="nl-BE" sz="1200" i="1" dirty="0" err="1"/>
              <a:t>sugars</a:t>
            </a:r>
            <a:r>
              <a:rPr lang="nl-BE" altLang="nl-BE" sz="1200" i="1" dirty="0"/>
              <a:t>	49.1 g</a:t>
            </a:r>
          </a:p>
          <a:p>
            <a:pPr defTabSz="1693863">
              <a:buFontTx/>
              <a:buNone/>
            </a:pPr>
            <a:endParaRPr lang="nl-BE" altLang="nl-BE" sz="1200" i="1" dirty="0"/>
          </a:p>
          <a:p>
            <a:pPr defTabSz="1693863">
              <a:buFontTx/>
              <a:buNone/>
            </a:pPr>
            <a:r>
              <a:rPr lang="nl-BE" altLang="nl-BE" sz="1200" i="1" dirty="0" err="1"/>
              <a:t>Protein</a:t>
            </a:r>
            <a:r>
              <a:rPr lang="nl-BE" altLang="nl-BE" sz="1200" i="1" dirty="0"/>
              <a:t>	6.7 g</a:t>
            </a:r>
          </a:p>
          <a:p>
            <a:pPr defTabSz="1693863">
              <a:buFontTx/>
              <a:buNone/>
            </a:pPr>
            <a:endParaRPr lang="nl-BE" altLang="nl-BE" sz="1200" i="1" dirty="0"/>
          </a:p>
          <a:p>
            <a:pPr defTabSz="1693863">
              <a:buFontTx/>
              <a:buNone/>
            </a:pPr>
            <a:r>
              <a:rPr lang="nl-BE" altLang="nl-BE" sz="1200" i="1" dirty="0"/>
              <a:t>Salt		0.2 g</a:t>
            </a:r>
          </a:p>
          <a:p>
            <a:pPr defTabSz="1693863">
              <a:buFontTx/>
              <a:buNone/>
            </a:pPr>
            <a:r>
              <a:rPr lang="nl-BE" altLang="nl-BE" sz="1200" i="1" dirty="0"/>
              <a:t>	</a:t>
            </a:r>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BE" altLang="nl-BE" sz="1400" i="1" dirty="0"/>
          </a:p>
          <a:p>
            <a:pPr defTabSz="1693863">
              <a:buFontTx/>
              <a:buNone/>
            </a:pPr>
            <a:endParaRPr lang="nl-NL" altLang="nl-BE" sz="2000" i="1" dirty="0">
              <a:solidFill>
                <a:srgbClr val="0000FF"/>
              </a:solidFill>
            </a:endParaRPr>
          </a:p>
        </p:txBody>
      </p:sp>
      <p:sp>
        <p:nvSpPr>
          <p:cNvPr id="99331"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1193371"/>
            <a:ext cx="4248472" cy="5664629"/>
          </a:xfrm>
          <a:prstGeom prst="rect">
            <a:avLst/>
          </a:prstGeom>
        </p:spPr>
      </p:pic>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41951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2608"/>
            <a:ext cx="9162087" cy="6915100"/>
          </a:xfrm>
          <a:prstGeom prst="rect">
            <a:avLst/>
          </a:prstGeom>
        </p:spPr>
      </p:pic>
      <p:sp>
        <p:nvSpPr>
          <p:cNvPr id="3" name="Rechthoek 2"/>
          <p:cNvSpPr/>
          <p:nvPr/>
        </p:nvSpPr>
        <p:spPr>
          <a:xfrm>
            <a:off x="5652120" y="4941168"/>
            <a:ext cx="331236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Consult here </a:t>
            </a:r>
            <a:r>
              <a:rPr lang="nl-BE" dirty="0" err="1"/>
              <a:t>wine</a:t>
            </a:r>
            <a:r>
              <a:rPr lang="nl-BE" dirty="0"/>
              <a:t> </a:t>
            </a:r>
            <a:r>
              <a:rPr lang="nl-BE" dirty="0" err="1"/>
              <a:t>agreements</a:t>
            </a:r>
            <a:r>
              <a:rPr lang="nl-BE" dirty="0"/>
              <a:t> </a:t>
            </a:r>
            <a:r>
              <a:rPr lang="nl-BE" dirty="0" err="1"/>
              <a:t>between</a:t>
            </a:r>
            <a:r>
              <a:rPr lang="nl-BE" dirty="0"/>
              <a:t> EU </a:t>
            </a:r>
            <a:r>
              <a:rPr lang="nl-BE" dirty="0" err="1"/>
              <a:t>and</a:t>
            </a:r>
            <a:r>
              <a:rPr lang="nl-BE" dirty="0"/>
              <a:t> Georgia, Moldova, Ukraine, …</a:t>
            </a:r>
            <a:endParaRPr lang="en-US" dirty="0"/>
          </a:p>
        </p:txBody>
      </p:sp>
      <p:cxnSp>
        <p:nvCxnSpPr>
          <p:cNvPr id="5" name="Rechte verbindingslijn met pijl 4"/>
          <p:cNvCxnSpPr>
            <a:stCxn id="3" idx="1"/>
          </p:cNvCxnSpPr>
          <p:nvPr/>
        </p:nvCxnSpPr>
        <p:spPr>
          <a:xfrm flipH="1" flipV="1">
            <a:off x="3347864" y="4725144"/>
            <a:ext cx="2304256"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a:stCxn id="3" idx="1"/>
          </p:cNvCxnSpPr>
          <p:nvPr/>
        </p:nvCxnSpPr>
        <p:spPr>
          <a:xfrm flipH="1" flipV="1">
            <a:off x="3275856" y="5229200"/>
            <a:ext cx="2376264"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a:stCxn id="3" idx="1"/>
          </p:cNvCxnSpPr>
          <p:nvPr/>
        </p:nvCxnSpPr>
        <p:spPr>
          <a:xfrm flipH="1">
            <a:off x="3275856" y="5517232"/>
            <a:ext cx="2376264"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37739849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hthoek 3"/>
          <p:cNvSpPr/>
          <p:nvPr/>
        </p:nvSpPr>
        <p:spPr>
          <a:xfrm>
            <a:off x="1007604" y="620688"/>
            <a:ext cx="71287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Which</a:t>
            </a:r>
            <a:r>
              <a:rPr lang="nl-BE" dirty="0">
                <a:solidFill>
                  <a:schemeClr val="tx1"/>
                </a:solidFill>
              </a:rPr>
              <a:t> information </a:t>
            </a:r>
            <a:r>
              <a:rPr lang="nl-BE" dirty="0" err="1">
                <a:solidFill>
                  <a:schemeClr val="tx1"/>
                </a:solidFill>
              </a:rPr>
              <a:t>and</a:t>
            </a:r>
            <a:r>
              <a:rPr lang="nl-BE" dirty="0">
                <a:solidFill>
                  <a:schemeClr val="tx1"/>
                </a:solidFill>
              </a:rPr>
              <a:t> logos – </a:t>
            </a:r>
            <a:r>
              <a:rPr lang="nl-BE" dirty="0" err="1">
                <a:solidFill>
                  <a:schemeClr val="tx1"/>
                </a:solidFill>
              </a:rPr>
              <a:t>related</a:t>
            </a:r>
            <a:r>
              <a:rPr lang="nl-BE" dirty="0">
                <a:solidFill>
                  <a:schemeClr val="tx1"/>
                </a:solidFill>
              </a:rPr>
              <a:t> </a:t>
            </a:r>
            <a:r>
              <a:rPr lang="nl-BE" dirty="0" err="1">
                <a:solidFill>
                  <a:schemeClr val="tx1"/>
                </a:solidFill>
              </a:rPr>
              <a:t>to</a:t>
            </a:r>
            <a:r>
              <a:rPr lang="nl-BE" dirty="0">
                <a:solidFill>
                  <a:schemeClr val="tx1"/>
                </a:solidFill>
              </a:rPr>
              <a:t> EU </a:t>
            </a:r>
            <a:r>
              <a:rPr lang="nl-BE" dirty="0" err="1">
                <a:solidFill>
                  <a:schemeClr val="tx1"/>
                </a:solidFill>
              </a:rPr>
              <a:t>foodstuffs</a:t>
            </a:r>
            <a:r>
              <a:rPr lang="nl-BE" dirty="0">
                <a:solidFill>
                  <a:schemeClr val="tx1"/>
                </a:solidFill>
              </a:rPr>
              <a:t> </a:t>
            </a:r>
            <a:r>
              <a:rPr lang="nl-BE" dirty="0" err="1">
                <a:solidFill>
                  <a:schemeClr val="tx1"/>
                </a:solidFill>
              </a:rPr>
              <a:t>legislation</a:t>
            </a:r>
            <a:r>
              <a:rPr lang="nl-BE" dirty="0">
                <a:solidFill>
                  <a:schemeClr val="tx1"/>
                </a:solidFill>
              </a:rPr>
              <a:t> - do </a:t>
            </a:r>
            <a:r>
              <a:rPr lang="nl-BE" dirty="0" err="1">
                <a:solidFill>
                  <a:schemeClr val="tx1"/>
                </a:solidFill>
              </a:rPr>
              <a:t>you</a:t>
            </a:r>
            <a:r>
              <a:rPr lang="nl-BE" dirty="0">
                <a:solidFill>
                  <a:schemeClr val="tx1"/>
                </a:solidFill>
              </a:rPr>
              <a:t> </a:t>
            </a:r>
            <a:r>
              <a:rPr lang="nl-BE" dirty="0" err="1">
                <a:solidFill>
                  <a:schemeClr val="tx1"/>
                </a:solidFill>
              </a:rPr>
              <a:t>recognize</a:t>
            </a:r>
            <a:r>
              <a:rPr lang="nl-BE" dirty="0">
                <a:solidFill>
                  <a:schemeClr val="tx1"/>
                </a:solidFill>
              </a:rPr>
              <a:t> at </a:t>
            </a:r>
            <a:r>
              <a:rPr lang="nl-BE" dirty="0" err="1">
                <a:solidFill>
                  <a:schemeClr val="tx1"/>
                </a:solidFill>
              </a:rPr>
              <a:t>this</a:t>
            </a:r>
            <a:r>
              <a:rPr lang="nl-BE" dirty="0">
                <a:solidFill>
                  <a:schemeClr val="tx1"/>
                </a:solidFill>
              </a:rPr>
              <a:t> image (</a:t>
            </a:r>
            <a:r>
              <a:rPr lang="nl-BE" dirty="0" err="1">
                <a:solidFill>
                  <a:schemeClr val="tx1"/>
                </a:solidFill>
              </a:rPr>
              <a:t>and</a:t>
            </a:r>
            <a:r>
              <a:rPr lang="nl-BE" dirty="0">
                <a:solidFill>
                  <a:schemeClr val="tx1"/>
                </a:solidFill>
              </a:rPr>
              <a:t> </a:t>
            </a:r>
            <a:r>
              <a:rPr lang="nl-BE" dirty="0" err="1">
                <a:solidFill>
                  <a:schemeClr val="tx1"/>
                </a:solidFill>
              </a:rPr>
              <a:t>the</a:t>
            </a:r>
            <a:r>
              <a:rPr lang="nl-BE" dirty="0">
                <a:solidFill>
                  <a:schemeClr val="tx1"/>
                </a:solidFill>
              </a:rPr>
              <a:t> images on </a:t>
            </a:r>
            <a:r>
              <a:rPr lang="nl-BE" dirty="0" err="1">
                <a:solidFill>
                  <a:schemeClr val="tx1"/>
                </a:solidFill>
              </a:rPr>
              <a:t>the</a:t>
            </a:r>
            <a:r>
              <a:rPr lang="nl-BE" dirty="0">
                <a:solidFill>
                  <a:schemeClr val="tx1"/>
                </a:solidFill>
              </a:rPr>
              <a:t> next slides)?</a:t>
            </a:r>
          </a:p>
        </p:txBody>
      </p:sp>
    </p:spTree>
    <p:extLst>
      <p:ext uri="{BB962C8B-B14F-4D97-AF65-F5344CB8AC3E}">
        <p14:creationId xmlns:p14="http://schemas.microsoft.com/office/powerpoint/2010/main" val="39895526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976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92992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29862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hthoek 3"/>
          <p:cNvSpPr/>
          <p:nvPr/>
        </p:nvSpPr>
        <p:spPr>
          <a:xfrm>
            <a:off x="2915816" y="404664"/>
            <a:ext cx="40324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Do </a:t>
            </a:r>
            <a:r>
              <a:rPr lang="nl-BE" dirty="0" err="1">
                <a:solidFill>
                  <a:schemeClr val="tx1"/>
                </a:solidFill>
              </a:rPr>
              <a:t>you</a:t>
            </a:r>
            <a:r>
              <a:rPr lang="nl-BE" dirty="0">
                <a:solidFill>
                  <a:schemeClr val="tx1"/>
                </a:solidFill>
              </a:rPr>
              <a:t> </a:t>
            </a:r>
            <a:r>
              <a:rPr lang="nl-BE" dirty="0" err="1">
                <a:solidFill>
                  <a:schemeClr val="tx1"/>
                </a:solidFill>
              </a:rPr>
              <a:t>recognize</a:t>
            </a:r>
            <a:r>
              <a:rPr lang="nl-BE" dirty="0">
                <a:solidFill>
                  <a:schemeClr val="tx1"/>
                </a:solidFill>
              </a:rPr>
              <a:t> </a:t>
            </a:r>
            <a:r>
              <a:rPr lang="nl-BE" dirty="0" err="1">
                <a:solidFill>
                  <a:schemeClr val="tx1"/>
                </a:solidFill>
              </a:rPr>
              <a:t>the</a:t>
            </a:r>
            <a:r>
              <a:rPr lang="nl-BE" dirty="0">
                <a:solidFill>
                  <a:schemeClr val="tx1"/>
                </a:solidFill>
              </a:rPr>
              <a:t> </a:t>
            </a:r>
            <a:r>
              <a:rPr lang="nl-BE" dirty="0" err="1">
                <a:solidFill>
                  <a:schemeClr val="tx1"/>
                </a:solidFill>
              </a:rPr>
              <a:t>allergens</a:t>
            </a:r>
            <a:r>
              <a:rPr lang="nl-BE" dirty="0">
                <a:solidFill>
                  <a:schemeClr val="tx1"/>
                </a:solidFill>
              </a:rPr>
              <a:t> in </a:t>
            </a:r>
            <a:r>
              <a:rPr lang="nl-BE" dirty="0" err="1">
                <a:solidFill>
                  <a:schemeClr val="tx1"/>
                </a:solidFill>
              </a:rPr>
              <a:t>the</a:t>
            </a:r>
            <a:r>
              <a:rPr lang="nl-BE" dirty="0">
                <a:solidFill>
                  <a:schemeClr val="tx1"/>
                </a:solidFill>
              </a:rPr>
              <a:t> list </a:t>
            </a:r>
            <a:r>
              <a:rPr lang="nl-BE" dirty="0" err="1">
                <a:solidFill>
                  <a:schemeClr val="tx1"/>
                </a:solidFill>
              </a:rPr>
              <a:t>with</a:t>
            </a:r>
            <a:r>
              <a:rPr lang="nl-BE" dirty="0">
                <a:solidFill>
                  <a:schemeClr val="tx1"/>
                </a:solidFill>
              </a:rPr>
              <a:t> </a:t>
            </a:r>
            <a:r>
              <a:rPr lang="nl-BE" dirty="0" err="1">
                <a:solidFill>
                  <a:schemeClr val="tx1"/>
                </a:solidFill>
              </a:rPr>
              <a:t>ingredients</a:t>
            </a:r>
            <a:r>
              <a:rPr lang="nl-BE" dirty="0">
                <a:solidFill>
                  <a:schemeClr val="tx1"/>
                </a:solidFill>
              </a:rPr>
              <a:t>?</a:t>
            </a:r>
          </a:p>
        </p:txBody>
      </p:sp>
    </p:spTree>
    <p:extLst>
      <p:ext uri="{BB962C8B-B14F-4D97-AF65-F5344CB8AC3E}">
        <p14:creationId xmlns:p14="http://schemas.microsoft.com/office/powerpoint/2010/main" val="34806772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jdelijke aanduiding voor voettekst 2"/>
          <p:cNvSpPr>
            <a:spLocks noGrp="1"/>
          </p:cNvSpPr>
          <p:nvPr>
            <p:ph type="ftr" sz="quarter" idx="10"/>
          </p:nvPr>
        </p:nvSpPr>
        <p:spPr/>
        <p:txBody>
          <a:bodyPr/>
          <a:lstStyle/>
          <a:p>
            <a:pPr>
              <a:defRPr/>
            </a:pPr>
            <a:r>
              <a:rPr lang="en-GB"/>
              <a:t>www.east-invest2.eu</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96596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idx="1"/>
          </p:nvPr>
        </p:nvSpPr>
        <p:spPr>
          <a:xfrm>
            <a:off x="337592" y="1791257"/>
            <a:ext cx="7993062" cy="4467225"/>
          </a:xfrm>
        </p:spPr>
        <p:txBody>
          <a:bodyPr/>
          <a:lstStyle/>
          <a:p>
            <a:pPr marL="0" indent="0" defTabSz="1693863">
              <a:buFontTx/>
              <a:buNone/>
            </a:pPr>
            <a:r>
              <a:rPr lang="nl-NL" altLang="nl-BE" sz="2400" i="1" dirty="0">
                <a:solidFill>
                  <a:srgbClr val="0000FF"/>
                </a:solidFill>
              </a:rPr>
              <a:t>III.1. </a:t>
            </a:r>
            <a:r>
              <a:rPr lang="nl-NL" altLang="nl-BE" sz="2400" i="1" u="sng" dirty="0">
                <a:solidFill>
                  <a:srgbClr val="0000FF"/>
                </a:solidFill>
              </a:rPr>
              <a:t>General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requirements</a:t>
            </a:r>
            <a:endParaRPr lang="nl-NL" altLang="nl-BE" sz="2400" i="1" u="sng" dirty="0">
              <a:solidFill>
                <a:srgbClr val="0000FF"/>
              </a:solidFill>
            </a:endParaRPr>
          </a:p>
          <a:p>
            <a:pPr marL="0" indent="0" defTabSz="1693863">
              <a:buFontTx/>
              <a:buNone/>
            </a:pPr>
            <a:r>
              <a:rPr lang="nl-NL" altLang="nl-BE" sz="2000" i="1" dirty="0">
                <a:solidFill>
                  <a:srgbClr val="0000FF"/>
                </a:solidFill>
              </a:rPr>
              <a:t>III.1.4. </a:t>
            </a:r>
            <a:r>
              <a:rPr lang="nl-NL" altLang="nl-BE" sz="2000" i="1" dirty="0" err="1">
                <a:solidFill>
                  <a:srgbClr val="0000FF"/>
                </a:solidFill>
              </a:rPr>
              <a:t>Nutrition</a:t>
            </a:r>
            <a:r>
              <a:rPr lang="nl-NL" altLang="nl-BE" sz="2000" i="1" dirty="0">
                <a:solidFill>
                  <a:srgbClr val="0000FF"/>
                </a:solidFill>
              </a:rPr>
              <a:t> </a:t>
            </a:r>
            <a:r>
              <a:rPr lang="nl-NL" altLang="nl-BE" sz="2000" i="1" dirty="0" err="1">
                <a:solidFill>
                  <a:srgbClr val="0000FF"/>
                </a:solidFill>
              </a:rPr>
              <a:t>and</a:t>
            </a:r>
            <a:r>
              <a:rPr lang="nl-NL" altLang="nl-BE" sz="2000" i="1" dirty="0">
                <a:solidFill>
                  <a:srgbClr val="0000FF"/>
                </a:solidFill>
              </a:rPr>
              <a:t> health claims (Reg. (EC)1924/2006)</a:t>
            </a:r>
            <a:endParaRPr lang="nl-NL" altLang="nl-BE" sz="2000" i="1" dirty="0"/>
          </a:p>
          <a:p>
            <a:pPr marL="0" indent="0" defTabSz="1693863">
              <a:buFontTx/>
              <a:buNone/>
            </a:pPr>
            <a:endParaRPr lang="nl-BE" altLang="nl-BE" sz="800" i="1" dirty="0"/>
          </a:p>
          <a:p>
            <a:pPr marL="0" indent="0" defTabSz="1693863">
              <a:buFontTx/>
              <a:buNone/>
            </a:pPr>
            <a:endParaRPr lang="nl-BE" altLang="nl-BE" sz="2800" i="1" dirty="0">
              <a:solidFill>
                <a:schemeClr val="tx1"/>
              </a:solidFill>
            </a:endParaRPr>
          </a:p>
          <a:p>
            <a:pPr marL="0" indent="0" defTabSz="1693863">
              <a:buFontTx/>
              <a:buNone/>
            </a:pPr>
            <a:endParaRPr lang="nl-BE" altLang="nl-BE" sz="2800" i="1" dirty="0"/>
          </a:p>
          <a:p>
            <a:pPr marL="0" indent="0" defTabSz="1693863">
              <a:buFontTx/>
              <a:buNone/>
            </a:pPr>
            <a:endParaRPr lang="nl-BE" altLang="nl-BE" sz="2800" i="1" dirty="0"/>
          </a:p>
          <a:p>
            <a:pPr marL="0" indent="0" defTabSz="1693863">
              <a:buFontTx/>
              <a:buNone/>
            </a:pPr>
            <a:endParaRPr lang="nl-BE" altLang="nl-BE" sz="2800" i="1" dirty="0"/>
          </a:p>
          <a:p>
            <a:pPr marL="0" indent="0" defTabSz="1693863">
              <a:buFontTx/>
              <a:buNone/>
            </a:pPr>
            <a:endParaRPr lang="nl-BE" altLang="nl-BE" sz="2800" i="1" dirty="0"/>
          </a:p>
          <a:p>
            <a:pPr marL="0" indent="0" defTabSz="1693863">
              <a:buFontTx/>
              <a:buNone/>
            </a:pPr>
            <a:endParaRPr lang="nl-NL" altLang="nl-BE" sz="3600" i="1" dirty="0">
              <a:solidFill>
                <a:srgbClr val="0000FF"/>
              </a:solidFill>
            </a:endParaRPr>
          </a:p>
        </p:txBody>
      </p:sp>
      <p:sp>
        <p:nvSpPr>
          <p:cNvPr id="101379"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101380" name="il_fi" descr="http://shareitfitness.files.wordpress.com/2010/12/0227dann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781300"/>
            <a:ext cx="254158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chte verbindingslijn met pijl 5"/>
          <p:cNvCxnSpPr/>
          <p:nvPr/>
        </p:nvCxnSpPr>
        <p:spPr>
          <a:xfrm>
            <a:off x="3276600" y="2565400"/>
            <a:ext cx="3743325" cy="2232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rot="5400000">
            <a:off x="647700" y="3536950"/>
            <a:ext cx="2016125" cy="73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1383" name="il_fi" descr="http://4.bp.blogspot.com/_ezOiGr6JSIQ/RjKn140M7pI/AAAAAAAAAFE/AqPdZ9xxHFc/s320/hg_dulce_de_le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141663"/>
            <a:ext cx="28225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rg_hi" descr="http://t3.gstatic.com/images?q=tbn:ANd9GcTR00yJomISEoGvALF3NgCsz3ipwlgOp95W0vXb0Y5C73PfYwTqU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644900"/>
            <a:ext cx="1900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Rechte verbindingslijn met pijl 25"/>
          <p:cNvCxnSpPr/>
          <p:nvPr/>
        </p:nvCxnSpPr>
        <p:spPr>
          <a:xfrm>
            <a:off x="1979613" y="2708275"/>
            <a:ext cx="2087562" cy="1873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Rechthoek 1"/>
          <p:cNvSpPr/>
          <p:nvPr/>
        </p:nvSpPr>
        <p:spPr>
          <a:xfrm>
            <a:off x="6284913" y="6381865"/>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31686716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idx="1"/>
          </p:nvPr>
        </p:nvSpPr>
        <p:spPr>
          <a:xfrm>
            <a:off x="539750" y="1628775"/>
            <a:ext cx="7993063" cy="4467225"/>
          </a:xfrm>
        </p:spPr>
        <p:txBody>
          <a:bodyPr/>
          <a:lstStyle/>
          <a:p>
            <a:pPr marL="0" indent="0" defTabSz="1693863">
              <a:buFontTx/>
              <a:buNone/>
              <a:defRPr/>
            </a:pPr>
            <a:r>
              <a:rPr lang="nl-NL" sz="2400" i="1" dirty="0">
                <a:solidFill>
                  <a:srgbClr val="0000FF"/>
                </a:solidFill>
              </a:rPr>
              <a:t>III.1. </a:t>
            </a:r>
            <a:r>
              <a:rPr lang="nl-NL" sz="2400" i="1" u="sng" dirty="0">
                <a:solidFill>
                  <a:srgbClr val="0000FF"/>
                </a:solidFill>
              </a:rPr>
              <a:t>General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requirements</a:t>
            </a:r>
            <a:endParaRPr lang="nl-NL" sz="2400" i="1" u="sng" dirty="0">
              <a:solidFill>
                <a:srgbClr val="0000FF"/>
              </a:solidFill>
            </a:endParaRPr>
          </a:p>
          <a:p>
            <a:pPr marL="0" indent="0" defTabSz="1693863">
              <a:buFontTx/>
              <a:buNone/>
              <a:defRPr/>
            </a:pPr>
            <a:r>
              <a:rPr lang="nl-NL" sz="2000" i="1" dirty="0">
                <a:solidFill>
                  <a:srgbClr val="0000FF"/>
                </a:solidFill>
              </a:rPr>
              <a:t>III.1.4. </a:t>
            </a:r>
            <a:r>
              <a:rPr lang="nl-NL" sz="2000" i="1" dirty="0" err="1">
                <a:solidFill>
                  <a:srgbClr val="0000FF"/>
                </a:solidFill>
              </a:rPr>
              <a:t>Nutrition</a:t>
            </a:r>
            <a:r>
              <a:rPr lang="nl-NL" sz="2000" i="1" dirty="0">
                <a:solidFill>
                  <a:srgbClr val="0000FF"/>
                </a:solidFill>
              </a:rPr>
              <a:t> and health claims (Reg. (EC)1924/2006)</a:t>
            </a:r>
            <a:endParaRPr lang="nl-NL" sz="2000" i="1" dirty="0"/>
          </a:p>
          <a:p>
            <a:pPr marL="0" indent="0" defTabSz="1693863">
              <a:buFontTx/>
              <a:buNone/>
              <a:defRPr/>
            </a:pPr>
            <a:endParaRPr lang="nl-BE" sz="800" i="1" dirty="0"/>
          </a:p>
          <a:p>
            <a:pPr marL="0" indent="0" defTabSz="1693863">
              <a:buFontTx/>
              <a:buNone/>
              <a:defRPr/>
            </a:pPr>
            <a:r>
              <a:rPr lang="nl-BE" sz="1600" i="1" dirty="0"/>
              <a:t>Annex </a:t>
            </a:r>
            <a:r>
              <a:rPr lang="nl-BE" sz="1600" i="1" dirty="0" err="1"/>
              <a:t>lists</a:t>
            </a:r>
            <a:r>
              <a:rPr lang="nl-BE" sz="1600" i="1" dirty="0"/>
              <a:t> </a:t>
            </a:r>
            <a:r>
              <a:rPr lang="nl-BE" sz="1600" i="1" dirty="0" err="1"/>
              <a:t>various</a:t>
            </a:r>
            <a:r>
              <a:rPr lang="nl-BE" sz="1600" i="1" dirty="0"/>
              <a:t> </a:t>
            </a:r>
            <a:r>
              <a:rPr lang="nl-BE" sz="1600" i="1" dirty="0" err="1"/>
              <a:t>authorised</a:t>
            </a:r>
            <a:r>
              <a:rPr lang="nl-BE" sz="1600" i="1" dirty="0"/>
              <a:t> </a:t>
            </a:r>
            <a:r>
              <a:rPr lang="nl-BE" sz="1600" i="1" dirty="0" err="1">
                <a:solidFill>
                  <a:srgbClr val="FF0000"/>
                </a:solidFill>
              </a:rPr>
              <a:t>nutritional</a:t>
            </a:r>
            <a:r>
              <a:rPr lang="nl-BE" sz="1600" i="1" dirty="0">
                <a:solidFill>
                  <a:srgbClr val="FF0000"/>
                </a:solidFill>
              </a:rPr>
              <a:t> claims </a:t>
            </a:r>
            <a:r>
              <a:rPr lang="nl-BE" sz="1600" i="1" dirty="0"/>
              <a:t>and </a:t>
            </a:r>
            <a:r>
              <a:rPr lang="nl-BE" sz="1600" i="1" dirty="0" err="1"/>
              <a:t>conditions</a:t>
            </a:r>
            <a:r>
              <a:rPr lang="nl-BE" sz="1600" i="1" dirty="0"/>
              <a:t> </a:t>
            </a:r>
            <a:r>
              <a:rPr lang="nl-BE" sz="1600" i="1" dirty="0" err="1"/>
              <a:t>applying</a:t>
            </a:r>
            <a:r>
              <a:rPr lang="nl-BE" sz="1600" i="1" dirty="0"/>
              <a:t> to </a:t>
            </a:r>
            <a:r>
              <a:rPr lang="nl-BE" sz="1600" i="1" dirty="0" err="1"/>
              <a:t>them</a:t>
            </a:r>
            <a:r>
              <a:rPr lang="nl-BE" sz="1600" i="1" dirty="0"/>
              <a:t>, e.g.:</a:t>
            </a:r>
          </a:p>
          <a:p>
            <a:pPr marL="0" indent="0" defTabSz="1693863">
              <a:buFontTx/>
              <a:buNone/>
              <a:defRPr/>
            </a:pPr>
            <a:endParaRPr lang="nl-BE" sz="800" i="1" dirty="0"/>
          </a:p>
          <a:p>
            <a:pPr marL="0" indent="0" defTabSz="1693863">
              <a:buFontTx/>
              <a:buNone/>
              <a:defRPr/>
            </a:pPr>
            <a:r>
              <a:rPr lang="nl-BE" sz="1400" i="1" dirty="0"/>
              <a:t>   </a:t>
            </a:r>
            <a:r>
              <a:rPr lang="nl-BE" sz="1200" i="1" dirty="0"/>
              <a:t>low </a:t>
            </a:r>
            <a:r>
              <a:rPr lang="nl-BE" sz="1200" i="1" dirty="0" err="1"/>
              <a:t>energy</a:t>
            </a:r>
            <a:r>
              <a:rPr lang="nl-BE" sz="1200" i="1" dirty="0"/>
              <a:t>	         low </a:t>
            </a:r>
            <a:r>
              <a:rPr lang="nl-BE" sz="1200" i="1" dirty="0" err="1"/>
              <a:t>sugars</a:t>
            </a:r>
            <a:r>
              <a:rPr lang="nl-BE" sz="1200" i="1" dirty="0"/>
              <a:t> 	               </a:t>
            </a:r>
            <a:r>
              <a:rPr lang="nl-BE" sz="1200" i="1" dirty="0" err="1"/>
              <a:t>source</a:t>
            </a:r>
            <a:r>
              <a:rPr lang="nl-BE" sz="1200" i="1" dirty="0"/>
              <a:t> of …(</a:t>
            </a:r>
            <a:r>
              <a:rPr lang="nl-BE" sz="1200" i="1" dirty="0" err="1"/>
              <a:t>vitamin</a:t>
            </a:r>
            <a:r>
              <a:rPr lang="nl-BE" sz="1200" i="1" dirty="0"/>
              <a:t> x) and/</a:t>
            </a:r>
            <a:r>
              <a:rPr lang="nl-BE" sz="1200" i="1" dirty="0" err="1"/>
              <a:t>or</a:t>
            </a:r>
            <a:r>
              <a:rPr lang="nl-BE" sz="1200" i="1" dirty="0"/>
              <a:t> … (</a:t>
            </a:r>
            <a:r>
              <a:rPr lang="nl-BE" sz="1200" i="1" dirty="0" err="1"/>
              <a:t>mineral</a:t>
            </a:r>
            <a:r>
              <a:rPr lang="nl-BE" sz="1200" i="1" dirty="0"/>
              <a:t> x) </a:t>
            </a:r>
          </a:p>
          <a:p>
            <a:pPr marL="0" indent="0" defTabSz="1693863">
              <a:buFontTx/>
              <a:buNone/>
              <a:defRPr/>
            </a:pPr>
            <a:r>
              <a:rPr lang="nl-BE" sz="1200" i="1" dirty="0"/>
              <a:t>   </a:t>
            </a:r>
            <a:r>
              <a:rPr lang="nl-BE" sz="1200" i="1" dirty="0" err="1"/>
              <a:t>energy-free</a:t>
            </a:r>
            <a:r>
              <a:rPr lang="nl-BE" sz="1200" i="1" dirty="0"/>
              <a:t>	         </a:t>
            </a:r>
            <a:r>
              <a:rPr lang="nl-BE" sz="1200" i="1" dirty="0" err="1"/>
              <a:t>sugars-free</a:t>
            </a:r>
            <a:r>
              <a:rPr lang="nl-BE" sz="1200" i="1" dirty="0"/>
              <a:t>                            high… (</a:t>
            </a:r>
            <a:r>
              <a:rPr lang="nl-BE" sz="1200" i="1" dirty="0" err="1"/>
              <a:t>vitamin</a:t>
            </a:r>
            <a:r>
              <a:rPr lang="nl-BE" sz="1200" i="1" dirty="0"/>
              <a:t> x) and/</a:t>
            </a:r>
            <a:r>
              <a:rPr lang="nl-BE" sz="1200" i="1" dirty="0" err="1"/>
              <a:t>or</a:t>
            </a:r>
            <a:r>
              <a:rPr lang="nl-BE" sz="1200" i="1" dirty="0"/>
              <a:t> …(</a:t>
            </a:r>
            <a:r>
              <a:rPr lang="nl-BE" sz="1200" i="1" dirty="0" err="1"/>
              <a:t>mineral</a:t>
            </a:r>
            <a:r>
              <a:rPr lang="nl-BE" sz="1200" i="1" dirty="0"/>
              <a:t> x)</a:t>
            </a:r>
          </a:p>
          <a:p>
            <a:pPr marL="0" indent="0" defTabSz="1693863">
              <a:buFontTx/>
              <a:buNone/>
              <a:defRPr/>
            </a:pPr>
            <a:r>
              <a:rPr lang="nl-BE" sz="1200" i="1" dirty="0"/>
              <a:t>   </a:t>
            </a:r>
            <a:r>
              <a:rPr lang="nl-BE" sz="1200" i="1" dirty="0" err="1"/>
              <a:t>energy-reduced</a:t>
            </a:r>
            <a:r>
              <a:rPr lang="nl-BE" sz="1200" i="1" dirty="0"/>
              <a:t>	         </a:t>
            </a:r>
            <a:r>
              <a:rPr lang="nl-BE" sz="1200" i="1" dirty="0" err="1"/>
              <a:t>with</a:t>
            </a:r>
            <a:r>
              <a:rPr lang="nl-BE" sz="1200" i="1" dirty="0"/>
              <a:t> </a:t>
            </a:r>
            <a:r>
              <a:rPr lang="nl-BE" sz="1200" i="1" dirty="0" err="1"/>
              <a:t>no</a:t>
            </a:r>
            <a:r>
              <a:rPr lang="nl-BE" sz="1200" i="1" dirty="0"/>
              <a:t> </a:t>
            </a:r>
            <a:r>
              <a:rPr lang="nl-BE" sz="1200" i="1" dirty="0" err="1"/>
              <a:t>added</a:t>
            </a:r>
            <a:r>
              <a:rPr lang="nl-BE" sz="1200" i="1" dirty="0"/>
              <a:t> </a:t>
            </a:r>
            <a:r>
              <a:rPr lang="nl-BE" sz="1200" i="1" dirty="0" err="1"/>
              <a:t>sugars</a:t>
            </a:r>
            <a:r>
              <a:rPr lang="nl-BE" sz="1200" i="1" dirty="0"/>
              <a:t>            </a:t>
            </a:r>
            <a:r>
              <a:rPr lang="nl-BE" sz="1200" i="1" dirty="0" err="1"/>
              <a:t>contains</a:t>
            </a:r>
            <a:r>
              <a:rPr lang="nl-BE" sz="1200" i="1" dirty="0"/>
              <a:t> (name of the </a:t>
            </a:r>
            <a:r>
              <a:rPr lang="nl-BE" sz="1200" i="1" dirty="0" err="1"/>
              <a:t>nutrient</a:t>
            </a:r>
            <a:r>
              <a:rPr lang="nl-BE" sz="1200" i="1" dirty="0"/>
              <a:t> </a:t>
            </a:r>
            <a:r>
              <a:rPr lang="nl-BE" sz="1200" i="1" dirty="0" err="1"/>
              <a:t>or</a:t>
            </a:r>
            <a:r>
              <a:rPr lang="nl-BE" sz="1200" i="1" dirty="0"/>
              <a:t> </a:t>
            </a:r>
            <a:r>
              <a:rPr lang="nl-BE" sz="1200" i="1" dirty="0" err="1"/>
              <a:t>other</a:t>
            </a:r>
            <a:r>
              <a:rPr lang="nl-BE" sz="1200" i="1" dirty="0"/>
              <a:t> </a:t>
            </a:r>
            <a:r>
              <a:rPr lang="nl-BE" sz="1200" i="1" dirty="0" err="1"/>
              <a:t>substance</a:t>
            </a:r>
            <a:r>
              <a:rPr lang="nl-BE" sz="1200" i="1" dirty="0"/>
              <a:t>)</a:t>
            </a:r>
          </a:p>
          <a:p>
            <a:pPr marL="0" indent="0" defTabSz="1693863">
              <a:buFontTx/>
              <a:buNone/>
              <a:defRPr/>
            </a:pPr>
            <a:r>
              <a:rPr lang="nl-BE" sz="1200" i="1" dirty="0"/>
              <a:t>   		               </a:t>
            </a:r>
            <a:r>
              <a:rPr lang="nl-BE" sz="1200" i="1" dirty="0" err="1"/>
              <a:t>increased</a:t>
            </a:r>
            <a:r>
              <a:rPr lang="nl-BE" sz="1200" i="1" dirty="0"/>
              <a:t> (name of the </a:t>
            </a:r>
            <a:r>
              <a:rPr lang="nl-BE" sz="1200" i="1" dirty="0" err="1"/>
              <a:t>nutrient</a:t>
            </a:r>
            <a:r>
              <a:rPr lang="nl-BE" sz="1200" i="1" dirty="0"/>
              <a:t>)	</a:t>
            </a:r>
          </a:p>
          <a:p>
            <a:pPr marL="0" indent="0" defTabSz="1693863">
              <a:buFontTx/>
              <a:buNone/>
              <a:defRPr/>
            </a:pPr>
            <a:r>
              <a:rPr lang="nl-BE" sz="1200" i="1" dirty="0"/>
              <a:t>   </a:t>
            </a:r>
            <a:r>
              <a:rPr lang="nl-BE" sz="1200" i="1" dirty="0" err="1"/>
              <a:t>low-fat</a:t>
            </a:r>
            <a:r>
              <a:rPr lang="nl-BE" sz="1200" i="1" dirty="0"/>
              <a:t>	         low </a:t>
            </a:r>
            <a:r>
              <a:rPr lang="nl-BE" sz="1200" i="1" dirty="0" err="1"/>
              <a:t>sodium</a:t>
            </a:r>
            <a:r>
              <a:rPr lang="nl-BE" sz="1200" i="1" dirty="0"/>
              <a:t> / </a:t>
            </a:r>
            <a:r>
              <a:rPr lang="nl-BE" sz="1200" i="1" dirty="0" err="1"/>
              <a:t>salt</a:t>
            </a:r>
            <a:r>
              <a:rPr lang="nl-BE" sz="1200" i="1" dirty="0"/>
              <a:t>                   </a:t>
            </a:r>
            <a:r>
              <a:rPr lang="nl-BE" sz="1200" i="1" dirty="0" err="1"/>
              <a:t>reduced</a:t>
            </a:r>
            <a:r>
              <a:rPr lang="nl-BE" sz="1200" i="1" dirty="0"/>
              <a:t> (name of the </a:t>
            </a:r>
            <a:r>
              <a:rPr lang="nl-BE" sz="1200" i="1" dirty="0" err="1"/>
              <a:t>nutrient</a:t>
            </a:r>
            <a:r>
              <a:rPr lang="nl-BE" sz="1200" i="1" dirty="0"/>
              <a:t>)</a:t>
            </a:r>
          </a:p>
          <a:p>
            <a:pPr marL="0" indent="0" defTabSz="1693863">
              <a:buFontTx/>
              <a:buNone/>
              <a:defRPr/>
            </a:pPr>
            <a:r>
              <a:rPr lang="nl-BE" sz="1200" i="1" dirty="0"/>
              <a:t>   </a:t>
            </a:r>
            <a:r>
              <a:rPr lang="nl-BE" sz="1200" i="1" dirty="0" err="1"/>
              <a:t>fat-free</a:t>
            </a:r>
            <a:r>
              <a:rPr lang="nl-BE" sz="1200" i="1" dirty="0"/>
              <a:t>	         </a:t>
            </a:r>
            <a:r>
              <a:rPr lang="nl-BE" sz="1200" i="1" dirty="0" err="1"/>
              <a:t>very</a:t>
            </a:r>
            <a:r>
              <a:rPr lang="nl-BE" sz="1200" i="1" dirty="0"/>
              <a:t> low </a:t>
            </a:r>
            <a:r>
              <a:rPr lang="nl-BE" sz="1200" i="1" dirty="0" err="1"/>
              <a:t>sodium</a:t>
            </a:r>
            <a:r>
              <a:rPr lang="nl-BE" sz="1200" i="1" dirty="0"/>
              <a:t> / </a:t>
            </a:r>
            <a:r>
              <a:rPr lang="nl-BE" sz="1200" i="1" dirty="0" err="1"/>
              <a:t>salt</a:t>
            </a:r>
            <a:r>
              <a:rPr lang="nl-BE" sz="1200" i="1" dirty="0"/>
              <a:t>            </a:t>
            </a:r>
            <a:r>
              <a:rPr lang="nl-BE" sz="1200" i="1" dirty="0" err="1"/>
              <a:t>light</a:t>
            </a:r>
            <a:r>
              <a:rPr lang="nl-BE" sz="1200" i="1" dirty="0"/>
              <a:t> / </a:t>
            </a:r>
            <a:r>
              <a:rPr lang="nl-BE" sz="1200" i="1" dirty="0" err="1"/>
              <a:t>lite</a:t>
            </a:r>
            <a:r>
              <a:rPr lang="nl-BE" sz="1200" i="1" dirty="0"/>
              <a:t>	</a:t>
            </a:r>
          </a:p>
          <a:p>
            <a:pPr marL="0" indent="0" defTabSz="1693863">
              <a:buFontTx/>
              <a:buNone/>
              <a:defRPr/>
            </a:pPr>
            <a:r>
              <a:rPr lang="nl-BE" sz="1200" i="1" dirty="0"/>
              <a:t>   low </a:t>
            </a:r>
            <a:r>
              <a:rPr lang="nl-BE" sz="1200" i="1" dirty="0" err="1"/>
              <a:t>saturated</a:t>
            </a:r>
            <a:r>
              <a:rPr lang="nl-BE" sz="1200" i="1" dirty="0"/>
              <a:t> fat	         </a:t>
            </a:r>
            <a:r>
              <a:rPr lang="nl-BE" sz="1200" i="1" dirty="0" err="1"/>
              <a:t>sodium-free</a:t>
            </a:r>
            <a:r>
              <a:rPr lang="nl-BE" sz="1200" i="1" dirty="0"/>
              <a:t> </a:t>
            </a:r>
            <a:r>
              <a:rPr lang="nl-BE" sz="1200" i="1" dirty="0" err="1"/>
              <a:t>or</a:t>
            </a:r>
            <a:r>
              <a:rPr lang="nl-BE" sz="1200" i="1" dirty="0"/>
              <a:t>  </a:t>
            </a:r>
            <a:r>
              <a:rPr lang="nl-BE" sz="1200" i="1" dirty="0" err="1"/>
              <a:t>salt-free</a:t>
            </a:r>
            <a:r>
              <a:rPr lang="nl-BE" sz="1200" i="1" dirty="0"/>
              <a:t>        </a:t>
            </a:r>
            <a:r>
              <a:rPr lang="nl-BE" sz="1200" i="1" dirty="0" err="1"/>
              <a:t>naturally</a:t>
            </a:r>
            <a:r>
              <a:rPr lang="nl-BE" sz="1200" i="1" dirty="0"/>
              <a:t> / </a:t>
            </a:r>
            <a:r>
              <a:rPr lang="nl-BE" sz="1200" i="1" dirty="0" err="1"/>
              <a:t>natural</a:t>
            </a:r>
            <a:endParaRPr lang="nl-BE" sz="1200" i="1" dirty="0"/>
          </a:p>
          <a:p>
            <a:pPr marL="0" indent="0" defTabSz="1693863">
              <a:buFontTx/>
              <a:buNone/>
              <a:defRPr/>
            </a:pPr>
            <a:r>
              <a:rPr lang="nl-BE" sz="1200" i="1" dirty="0"/>
              <a:t>   </a:t>
            </a:r>
            <a:r>
              <a:rPr lang="nl-BE" sz="1200" i="1" dirty="0" err="1"/>
              <a:t>saturated</a:t>
            </a:r>
            <a:r>
              <a:rPr lang="nl-BE" sz="1200" i="1" dirty="0"/>
              <a:t> </a:t>
            </a:r>
            <a:r>
              <a:rPr lang="nl-BE" sz="1200" i="1" dirty="0" err="1"/>
              <a:t>fat-free</a:t>
            </a:r>
            <a:r>
              <a:rPr lang="nl-BE" sz="1200" i="1" dirty="0"/>
              <a:t>		               </a:t>
            </a:r>
            <a:r>
              <a:rPr lang="nl-BE" sz="1200" i="1" dirty="0" err="1"/>
              <a:t>source</a:t>
            </a:r>
            <a:r>
              <a:rPr lang="nl-BE" sz="1200" i="1" dirty="0"/>
              <a:t> of omega -3 </a:t>
            </a:r>
            <a:r>
              <a:rPr lang="nl-BE" sz="1200" i="1" dirty="0" err="1"/>
              <a:t>fatty</a:t>
            </a:r>
            <a:r>
              <a:rPr lang="nl-BE" sz="1200" i="1" dirty="0"/>
              <a:t> </a:t>
            </a:r>
            <a:r>
              <a:rPr lang="nl-BE" sz="1200" i="1" dirty="0" err="1"/>
              <a:t>acids</a:t>
            </a:r>
            <a:endParaRPr lang="nl-BE" sz="1200" i="1" dirty="0"/>
          </a:p>
          <a:p>
            <a:pPr marL="0" indent="0" defTabSz="1693863">
              <a:buFontTx/>
              <a:buNone/>
              <a:defRPr/>
            </a:pPr>
            <a:r>
              <a:rPr lang="nl-BE" sz="1200" i="1" dirty="0"/>
              <a:t>   	         </a:t>
            </a:r>
            <a:r>
              <a:rPr lang="nl-BE" sz="1200" i="1" dirty="0" err="1"/>
              <a:t>source</a:t>
            </a:r>
            <a:r>
              <a:rPr lang="nl-BE" sz="1200" i="1" dirty="0"/>
              <a:t> of </a:t>
            </a:r>
            <a:r>
              <a:rPr lang="nl-BE" sz="1200" i="1" dirty="0" err="1"/>
              <a:t>fibre</a:t>
            </a:r>
            <a:r>
              <a:rPr lang="nl-BE" sz="1200" i="1" dirty="0"/>
              <a:t>	               high omega-3 </a:t>
            </a:r>
            <a:r>
              <a:rPr lang="nl-BE" sz="1200" i="1" dirty="0" err="1"/>
              <a:t>fatty</a:t>
            </a:r>
            <a:r>
              <a:rPr lang="nl-BE" sz="1200" i="1" dirty="0"/>
              <a:t> </a:t>
            </a:r>
            <a:r>
              <a:rPr lang="nl-BE" sz="1200" i="1" dirty="0" err="1"/>
              <a:t>acids</a:t>
            </a:r>
            <a:endParaRPr lang="nl-BE" sz="1200" i="1" dirty="0"/>
          </a:p>
          <a:p>
            <a:pPr marL="0" indent="0" defTabSz="1693863">
              <a:buFontTx/>
              <a:buNone/>
              <a:defRPr/>
            </a:pPr>
            <a:r>
              <a:rPr lang="nl-BE" sz="1200" i="1" dirty="0"/>
              <a:t>   </a:t>
            </a:r>
            <a:r>
              <a:rPr lang="nl-BE" sz="1200" i="1" dirty="0" err="1"/>
              <a:t>source</a:t>
            </a:r>
            <a:r>
              <a:rPr lang="nl-BE" sz="1200" i="1" dirty="0"/>
              <a:t> of </a:t>
            </a:r>
            <a:r>
              <a:rPr lang="nl-BE" sz="1200" i="1" dirty="0" err="1"/>
              <a:t>protein</a:t>
            </a:r>
            <a:r>
              <a:rPr lang="nl-BE" sz="1200" i="1" dirty="0"/>
              <a:t> 	         high </a:t>
            </a:r>
            <a:r>
              <a:rPr lang="nl-BE" sz="1200" i="1" dirty="0" err="1"/>
              <a:t>fibre</a:t>
            </a:r>
            <a:r>
              <a:rPr lang="nl-BE" sz="1200" i="1" dirty="0"/>
              <a:t>	               high </a:t>
            </a:r>
            <a:r>
              <a:rPr lang="nl-BE" sz="1200" i="1" dirty="0" err="1"/>
              <a:t>monounsaturated</a:t>
            </a:r>
            <a:r>
              <a:rPr lang="nl-BE" sz="1200" i="1" dirty="0"/>
              <a:t> fat</a:t>
            </a:r>
          </a:p>
          <a:p>
            <a:pPr marL="0" indent="0" defTabSz="1693863">
              <a:buFontTx/>
              <a:buNone/>
              <a:defRPr/>
            </a:pPr>
            <a:r>
              <a:rPr lang="nl-BE" sz="1200" i="1" dirty="0"/>
              <a:t>   high </a:t>
            </a:r>
            <a:r>
              <a:rPr lang="nl-BE" sz="1200" i="1" dirty="0" err="1"/>
              <a:t>protein</a:t>
            </a:r>
            <a:r>
              <a:rPr lang="nl-BE" sz="1200" i="1" dirty="0"/>
              <a:t>		               high </a:t>
            </a:r>
            <a:r>
              <a:rPr lang="nl-BE" sz="1200" i="1" dirty="0" err="1"/>
              <a:t>polyunsaturated</a:t>
            </a:r>
            <a:r>
              <a:rPr lang="nl-BE" sz="1200" i="1" dirty="0"/>
              <a:t> fat</a:t>
            </a:r>
          </a:p>
          <a:p>
            <a:pPr marL="0" indent="0" defTabSz="1693863">
              <a:buFontTx/>
              <a:buNone/>
              <a:defRPr/>
            </a:pPr>
            <a:r>
              <a:rPr lang="nl-BE" sz="1200" i="1" dirty="0"/>
              <a:t>		               high </a:t>
            </a:r>
            <a:r>
              <a:rPr lang="nl-BE" sz="1200" i="1" dirty="0" err="1"/>
              <a:t>unsaturated</a:t>
            </a:r>
            <a:r>
              <a:rPr lang="nl-BE" sz="1200" i="1" dirty="0"/>
              <a:t> fat</a:t>
            </a:r>
          </a:p>
          <a:p>
            <a:pPr marL="0" indent="0" defTabSz="1693863">
              <a:buFontTx/>
              <a:buNone/>
              <a:defRPr/>
            </a:pPr>
            <a:r>
              <a:rPr lang="nl-BE" sz="1200" i="1" dirty="0"/>
              <a:t>	</a:t>
            </a:r>
          </a:p>
          <a:p>
            <a:pPr marL="0" indent="0" defTabSz="1693863">
              <a:buFontTx/>
              <a:buNone/>
              <a:defRPr/>
            </a:pPr>
            <a:r>
              <a:rPr lang="nl-BE" sz="1200" i="1" dirty="0"/>
              <a:t>		   		</a:t>
            </a:r>
            <a:endParaRPr lang="nl-BE" sz="1200" i="1" dirty="0">
              <a:effectLst>
                <a:outerShdw blurRad="38100" dist="38100" dir="2700000" algn="tl">
                  <a:srgbClr val="000000">
                    <a:alpha val="43137"/>
                  </a:srgbClr>
                </a:outerShdw>
              </a:effectLst>
            </a:endParaRPr>
          </a:p>
          <a:p>
            <a:pPr marL="0" indent="0" defTabSz="1693863">
              <a:buFontTx/>
              <a:buNone/>
              <a:defRPr/>
            </a:pPr>
            <a:r>
              <a:rPr lang="nl-BE" sz="1200" b="1" i="1" dirty="0">
                <a:effectLst>
                  <a:outerShdw blurRad="38100" dist="38100" dir="2700000" algn="tl">
                    <a:srgbClr val="000000">
                      <a:alpha val="43137"/>
                    </a:srgbClr>
                  </a:outerShdw>
                </a:effectLst>
              </a:rPr>
              <a:t>		</a:t>
            </a:r>
            <a:endParaRPr lang="nl-BE" sz="1200" i="1" dirty="0">
              <a:effectLst>
                <a:outerShdw blurRad="38100" dist="38100" dir="2700000" algn="tl">
                  <a:srgbClr val="000000">
                    <a:alpha val="43137"/>
                  </a:srgbClr>
                </a:outerShdw>
              </a:effectLst>
            </a:endParaRPr>
          </a:p>
          <a:p>
            <a:pPr marL="0" indent="0" defTabSz="1693863">
              <a:buFontTx/>
              <a:buNone/>
              <a:defRPr/>
            </a:pPr>
            <a:r>
              <a:rPr lang="nl-BE" sz="1200" i="1" dirty="0">
                <a:effectLst>
                  <a:outerShdw blurRad="38100" dist="38100" dir="2700000" algn="tl">
                    <a:srgbClr val="000000">
                      <a:alpha val="43137"/>
                    </a:srgbClr>
                  </a:outerShdw>
                </a:effectLst>
              </a:rPr>
              <a:t>		</a:t>
            </a:r>
            <a:endParaRPr lang="nl-BE" sz="1200" dirty="0">
              <a:effectLst>
                <a:outerShdw blurRad="38100" dist="38100" dir="2700000" algn="tl">
                  <a:srgbClr val="000000">
                    <a:alpha val="43137"/>
                  </a:srgbClr>
                </a:outerShdw>
              </a:effectLst>
            </a:endParaRPr>
          </a:p>
          <a:p>
            <a:pPr marL="0" indent="0" defTabSz="1693863">
              <a:buFontTx/>
              <a:buNone/>
              <a:defRPr/>
            </a:pPr>
            <a:r>
              <a:rPr lang="nl-BE" sz="1200" i="1" dirty="0"/>
              <a:t> </a:t>
            </a:r>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NL" sz="3600" i="1" dirty="0">
              <a:solidFill>
                <a:srgbClr val="0000FF"/>
              </a:solidFill>
            </a:endParaRPr>
          </a:p>
        </p:txBody>
      </p:sp>
      <p:sp>
        <p:nvSpPr>
          <p:cNvPr id="100355"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Rechthoek 1"/>
          <p:cNvSpPr/>
          <p:nvPr/>
        </p:nvSpPr>
        <p:spPr>
          <a:xfrm>
            <a:off x="6321921" y="6411882"/>
            <a:ext cx="2822426" cy="400110"/>
          </a:xfrm>
          <a:prstGeom prst="rect">
            <a:avLst/>
          </a:prstGeom>
        </p:spPr>
        <p:txBody>
          <a:bodyPr wrap="square">
            <a:spAutoFit/>
          </a:bodyPr>
          <a:lstStyle/>
          <a:p>
            <a:pPr>
              <a:defRPr/>
            </a:pPr>
            <a:r>
              <a:rPr lang="en-GB" sz="2000" b="1" dirty="0">
                <a:solidFill>
                  <a:schemeClr val="bg1"/>
                </a:solidFill>
              </a:rPr>
              <a:t>www.east-invest2.eu</a:t>
            </a:r>
          </a:p>
        </p:txBody>
      </p:sp>
      <p:sp>
        <p:nvSpPr>
          <p:cNvPr id="3" name="Rechthoek 2"/>
          <p:cNvSpPr/>
          <p:nvPr/>
        </p:nvSpPr>
        <p:spPr>
          <a:xfrm>
            <a:off x="251520" y="6411882"/>
            <a:ext cx="8640960" cy="372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3"/>
              </a:rPr>
              <a:t>http://ec.europa.eu/food/safety/labelling_nutrition/claims_en</a:t>
            </a:r>
            <a:endParaRPr lang="nl-BE" sz="1600" dirty="0"/>
          </a:p>
        </p:txBody>
      </p:sp>
    </p:spTree>
    <p:extLst>
      <p:ext uri="{BB962C8B-B14F-4D97-AF65-F5344CB8AC3E}">
        <p14:creationId xmlns:p14="http://schemas.microsoft.com/office/powerpoint/2010/main" val="28830888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idx="1"/>
          </p:nvPr>
        </p:nvSpPr>
        <p:spPr>
          <a:xfrm>
            <a:off x="611188" y="1628775"/>
            <a:ext cx="7921625" cy="4395788"/>
          </a:xfrm>
        </p:spPr>
        <p:txBody>
          <a:bodyPr/>
          <a:lstStyle/>
          <a:p>
            <a:pPr marL="0" indent="0" defTabSz="1693863">
              <a:buFontTx/>
              <a:buNone/>
              <a:defRPr/>
            </a:pPr>
            <a:r>
              <a:rPr lang="nl-NL" sz="2400" i="1" dirty="0">
                <a:solidFill>
                  <a:srgbClr val="0000FF"/>
                </a:solidFill>
              </a:rPr>
              <a:t>III.1. </a:t>
            </a:r>
            <a:r>
              <a:rPr lang="nl-NL" sz="2400" i="1" u="sng" dirty="0">
                <a:solidFill>
                  <a:srgbClr val="0000FF"/>
                </a:solidFill>
              </a:rPr>
              <a:t>General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requirements</a:t>
            </a:r>
            <a:endParaRPr lang="nl-NL" sz="2400" i="1" u="sng" dirty="0">
              <a:solidFill>
                <a:srgbClr val="0000FF"/>
              </a:solidFill>
            </a:endParaRPr>
          </a:p>
          <a:p>
            <a:pPr marL="0" indent="0" defTabSz="1693863">
              <a:buFontTx/>
              <a:buNone/>
              <a:defRPr/>
            </a:pPr>
            <a:r>
              <a:rPr lang="nl-NL" sz="2000" i="1" dirty="0">
                <a:solidFill>
                  <a:srgbClr val="0000FF"/>
                </a:solidFill>
              </a:rPr>
              <a:t>III.1.4. </a:t>
            </a:r>
            <a:r>
              <a:rPr lang="nl-NL" sz="2000" i="1" dirty="0" err="1">
                <a:solidFill>
                  <a:srgbClr val="0000FF"/>
                </a:solidFill>
              </a:rPr>
              <a:t>Nutrition</a:t>
            </a:r>
            <a:r>
              <a:rPr lang="nl-NL" sz="2000" i="1" dirty="0">
                <a:solidFill>
                  <a:srgbClr val="0000FF"/>
                </a:solidFill>
              </a:rPr>
              <a:t> and health claims (Reg. (EC)1924/2006)</a:t>
            </a:r>
            <a:endParaRPr lang="nl-NL" sz="2000" i="1" dirty="0"/>
          </a:p>
          <a:p>
            <a:pPr marL="0" indent="0" defTabSz="1693863">
              <a:buFontTx/>
              <a:buNone/>
              <a:defRPr/>
            </a:pPr>
            <a:endParaRPr lang="nl-BE" sz="800" i="1" dirty="0"/>
          </a:p>
          <a:p>
            <a:pPr marL="0" indent="0" defTabSz="1693863">
              <a:buFontTx/>
              <a:buNone/>
              <a:defRPr/>
            </a:pPr>
            <a:r>
              <a:rPr lang="nl-BE" sz="1600" i="1" dirty="0" err="1"/>
              <a:t>Each</a:t>
            </a:r>
            <a:r>
              <a:rPr lang="nl-BE" sz="1600" i="1" dirty="0"/>
              <a:t> </a:t>
            </a:r>
            <a:r>
              <a:rPr lang="nl-BE" sz="1600" i="1" u="sng" dirty="0" err="1">
                <a:solidFill>
                  <a:srgbClr val="FF0000"/>
                </a:solidFill>
              </a:rPr>
              <a:t>nutritional</a:t>
            </a:r>
            <a:r>
              <a:rPr lang="nl-BE" sz="1600" i="1" u="sng" dirty="0">
                <a:solidFill>
                  <a:srgbClr val="FF0000"/>
                </a:solidFill>
              </a:rPr>
              <a:t> claim </a:t>
            </a:r>
            <a:r>
              <a:rPr lang="nl-BE" sz="1600" i="1" dirty="0"/>
              <a:t>is </a:t>
            </a:r>
            <a:r>
              <a:rPr lang="nl-BE" sz="1600" i="1" dirty="0" err="1"/>
              <a:t>defined</a:t>
            </a:r>
            <a:r>
              <a:rPr lang="nl-BE" sz="1600" i="1" dirty="0"/>
              <a:t> </a:t>
            </a:r>
            <a:r>
              <a:rPr lang="nl-BE" sz="1600" i="1" dirty="0" err="1"/>
              <a:t>using</a:t>
            </a:r>
            <a:r>
              <a:rPr lang="nl-BE" sz="1600" i="1" dirty="0"/>
              <a:t> </a:t>
            </a:r>
            <a:r>
              <a:rPr lang="nl-BE" sz="1600" i="1" dirty="0" err="1"/>
              <a:t>precise</a:t>
            </a:r>
            <a:r>
              <a:rPr lang="nl-BE" sz="1600" i="1" dirty="0"/>
              <a:t> and </a:t>
            </a:r>
            <a:r>
              <a:rPr lang="nl-BE" sz="1600" i="1" dirty="0" err="1"/>
              <a:t>quantifiable</a:t>
            </a:r>
            <a:r>
              <a:rPr lang="nl-BE" sz="1600" i="1" dirty="0"/>
              <a:t> </a:t>
            </a:r>
            <a:r>
              <a:rPr lang="nl-BE" sz="1600" i="1" dirty="0" err="1"/>
              <a:t>values</a:t>
            </a:r>
            <a:r>
              <a:rPr lang="nl-BE" sz="1600" i="1" dirty="0"/>
              <a:t>.</a:t>
            </a:r>
          </a:p>
          <a:p>
            <a:pPr marL="0" indent="0" defTabSz="1693863">
              <a:buFontTx/>
              <a:buNone/>
              <a:defRPr/>
            </a:pPr>
            <a:endParaRPr lang="nl-BE" sz="800" i="1" dirty="0"/>
          </a:p>
          <a:p>
            <a:pPr marL="361950" indent="-361950" defTabSz="1693863">
              <a:buFontTx/>
              <a:buNone/>
              <a:defRPr/>
            </a:pPr>
            <a:r>
              <a:rPr lang="nl-BE" sz="1600" i="1" dirty="0"/>
              <a:t>	</a:t>
            </a:r>
            <a:r>
              <a:rPr lang="nl-BE" sz="1600" i="1" dirty="0" err="1"/>
              <a:t>Examples</a:t>
            </a:r>
            <a:r>
              <a:rPr lang="nl-BE" sz="1600" i="1" dirty="0"/>
              <a:t>:</a:t>
            </a:r>
          </a:p>
          <a:p>
            <a:pPr marL="0" indent="0" defTabSz="1693863">
              <a:buFontTx/>
              <a:buNone/>
              <a:defRPr/>
            </a:pPr>
            <a:endParaRPr lang="nl-BE" sz="800" i="1" dirty="0"/>
          </a:p>
          <a:p>
            <a:pPr>
              <a:buFont typeface="Monotype Sorts" pitchFamily="2" charset="2"/>
              <a:buNone/>
              <a:defRPr/>
            </a:pPr>
            <a:r>
              <a:rPr lang="nl-BE" sz="1600" b="1" dirty="0">
                <a:solidFill>
                  <a:srgbClr val="00B050"/>
                </a:solidFill>
                <a:latin typeface="Arial Narrow" pitchFamily="34" charset="0"/>
              </a:rPr>
              <a:t>	SUGARS-FREE</a:t>
            </a:r>
          </a:p>
          <a:p>
            <a:pPr marL="361950" indent="0">
              <a:buFont typeface="Monotype Sorts" pitchFamily="2" charset="2"/>
              <a:buNone/>
              <a:defRPr/>
            </a:pPr>
            <a:r>
              <a:rPr lang="en-US" sz="1600" dirty="0">
                <a:solidFill>
                  <a:srgbClr val="00B050"/>
                </a:solidFill>
                <a:latin typeface="Arial Narrow" pitchFamily="34" charset="0"/>
              </a:rPr>
              <a:t>A claim that a food is sugars-free, and any claim likely to have the same meaning for the consumer, may only be made where the product contains no more than 0,5 g of sugars per 100 g or 100 ml.</a:t>
            </a:r>
          </a:p>
          <a:p>
            <a:pPr>
              <a:buFont typeface="Monotype Sorts" pitchFamily="2" charset="2"/>
              <a:buNone/>
              <a:defRPr/>
            </a:pPr>
            <a:endParaRPr lang="nl-BE" sz="1600" i="1" dirty="0">
              <a:solidFill>
                <a:srgbClr val="00B050"/>
              </a:solidFill>
              <a:latin typeface="Arial Narrow" pitchFamily="34" charset="0"/>
            </a:endParaRPr>
          </a:p>
          <a:p>
            <a:pPr>
              <a:buFont typeface="Monotype Sorts" pitchFamily="2" charset="2"/>
              <a:buNone/>
              <a:defRPr/>
            </a:pPr>
            <a:r>
              <a:rPr lang="nl-BE" sz="1600" b="1" dirty="0">
                <a:solidFill>
                  <a:srgbClr val="00B050"/>
                </a:solidFill>
                <a:latin typeface="Arial Narrow" pitchFamily="34" charset="0"/>
              </a:rPr>
              <a:t>	LOW FAT</a:t>
            </a:r>
          </a:p>
          <a:p>
            <a:pPr marL="361950" indent="0">
              <a:buFont typeface="Monotype Sorts" pitchFamily="2" charset="2"/>
              <a:buNone/>
              <a:defRPr/>
            </a:pPr>
            <a:r>
              <a:rPr lang="en-US" sz="1600" dirty="0">
                <a:solidFill>
                  <a:srgbClr val="00B050"/>
                </a:solidFill>
                <a:latin typeface="Arial Narrow" pitchFamily="34" charset="0"/>
              </a:rPr>
              <a:t>A claim that a food is low in fat, and any claim likely to have the same meaning for the consumer, may only be made where the product contains no more than 3 g of fat per 100 g for solids or 1,5 g of fat per 100 ml for liquids (1,8 g of fat per </a:t>
            </a:r>
            <a:r>
              <a:rPr lang="nl-BE" sz="1600" dirty="0">
                <a:solidFill>
                  <a:srgbClr val="00B050"/>
                </a:solidFill>
                <a:latin typeface="Arial Narrow" pitchFamily="34" charset="0"/>
              </a:rPr>
              <a:t>100 ml </a:t>
            </a:r>
            <a:r>
              <a:rPr lang="nl-BE" sz="1600" dirty="0" err="1">
                <a:solidFill>
                  <a:srgbClr val="00B050"/>
                </a:solidFill>
                <a:latin typeface="Arial Narrow" pitchFamily="34" charset="0"/>
              </a:rPr>
              <a:t>for</a:t>
            </a:r>
            <a:r>
              <a:rPr lang="nl-BE" sz="1600" dirty="0">
                <a:solidFill>
                  <a:srgbClr val="00B050"/>
                </a:solidFill>
                <a:latin typeface="Arial Narrow" pitchFamily="34" charset="0"/>
              </a:rPr>
              <a:t> </a:t>
            </a:r>
            <a:r>
              <a:rPr lang="nl-BE" sz="1600" dirty="0" err="1">
                <a:solidFill>
                  <a:srgbClr val="00B050"/>
                </a:solidFill>
                <a:latin typeface="Arial Narrow" pitchFamily="34" charset="0"/>
              </a:rPr>
              <a:t>semi-skimmed</a:t>
            </a:r>
            <a:r>
              <a:rPr lang="nl-BE" sz="1600" dirty="0">
                <a:solidFill>
                  <a:srgbClr val="00B050"/>
                </a:solidFill>
                <a:latin typeface="Arial Narrow" pitchFamily="34" charset="0"/>
              </a:rPr>
              <a:t> </a:t>
            </a:r>
            <a:r>
              <a:rPr lang="nl-BE" sz="1600" dirty="0" err="1">
                <a:solidFill>
                  <a:srgbClr val="00B050"/>
                </a:solidFill>
                <a:latin typeface="Arial Narrow" pitchFamily="34" charset="0"/>
              </a:rPr>
              <a:t>milk</a:t>
            </a:r>
            <a:r>
              <a:rPr lang="nl-BE" sz="1600" dirty="0">
                <a:solidFill>
                  <a:srgbClr val="00B050"/>
                </a:solidFill>
                <a:latin typeface="Arial Narrow" pitchFamily="34" charset="0"/>
              </a:rPr>
              <a:t>).</a:t>
            </a:r>
            <a:endParaRPr lang="nl-BE" sz="1600" i="1" dirty="0">
              <a:solidFill>
                <a:srgbClr val="00B050"/>
              </a:solidFill>
              <a:latin typeface="Arial Narrow" pitchFamily="34" charset="0"/>
            </a:endParaRPr>
          </a:p>
          <a:p>
            <a:pPr marL="0" indent="0" defTabSz="1693863">
              <a:buFontTx/>
              <a:buNone/>
              <a:defRPr/>
            </a:pPr>
            <a:endParaRPr lang="nl-BE" sz="800" i="1" dirty="0"/>
          </a:p>
          <a:p>
            <a:pPr marL="0" indent="0" defTabSz="1693863">
              <a:buFontTx/>
              <a:buNone/>
              <a:defRPr/>
            </a:pPr>
            <a:r>
              <a:rPr lang="nl-BE" sz="1600" i="1" u="sng" dirty="0">
                <a:solidFill>
                  <a:srgbClr val="FF0000"/>
                </a:solidFill>
              </a:rPr>
              <a:t>Health claims </a:t>
            </a:r>
            <a:r>
              <a:rPr lang="nl-BE" sz="1600" i="1" dirty="0"/>
              <a:t>are subject to </a:t>
            </a:r>
            <a:r>
              <a:rPr lang="nl-BE" sz="1600" i="1" dirty="0" err="1"/>
              <a:t>specific</a:t>
            </a:r>
            <a:r>
              <a:rPr lang="nl-BE" sz="1600" i="1" dirty="0"/>
              <a:t> </a:t>
            </a:r>
            <a:r>
              <a:rPr lang="nl-BE" sz="1600" i="1" dirty="0" err="1"/>
              <a:t>labelling</a:t>
            </a:r>
            <a:r>
              <a:rPr lang="nl-BE" sz="1600" i="1" dirty="0"/>
              <a:t> </a:t>
            </a:r>
            <a:r>
              <a:rPr lang="nl-BE" sz="1600" i="1" dirty="0" err="1"/>
              <a:t>requirements</a:t>
            </a:r>
            <a:r>
              <a:rPr lang="nl-BE" sz="1600" i="1" dirty="0"/>
              <a:t>.</a:t>
            </a:r>
          </a:p>
          <a:p>
            <a:pPr marL="0" indent="0" defTabSz="1693863">
              <a:buFontTx/>
              <a:buNone/>
              <a:defRPr/>
            </a:pPr>
            <a:endParaRPr lang="nl-BE" sz="1600" i="1" dirty="0"/>
          </a:p>
          <a:p>
            <a:pPr marL="0" indent="0" defTabSz="1693863">
              <a:buFontTx/>
              <a:buNone/>
              <a:defRPr/>
            </a:pPr>
            <a:endParaRPr lang="nl-BE" sz="16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NL" sz="3600" i="1" dirty="0">
              <a:solidFill>
                <a:srgbClr val="0000FF"/>
              </a:solidFill>
            </a:endParaRPr>
          </a:p>
        </p:txBody>
      </p:sp>
      <p:sp>
        <p:nvSpPr>
          <p:cNvPr id="102403"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Rechthoek 1"/>
          <p:cNvSpPr/>
          <p:nvPr/>
        </p:nvSpPr>
        <p:spPr>
          <a:xfrm>
            <a:off x="6300192" y="6340445"/>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28913689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0"/>
            <a:ext cx="9167908" cy="6858001"/>
          </a:xfrm>
          <a:prstGeom prst="rect">
            <a:avLst/>
          </a:prstGeom>
        </p:spPr>
      </p:pic>
      <p:sp>
        <p:nvSpPr>
          <p:cNvPr id="3" name="Rechthoek 2"/>
          <p:cNvSpPr/>
          <p:nvPr/>
        </p:nvSpPr>
        <p:spPr>
          <a:xfrm>
            <a:off x="2915816" y="260648"/>
            <a:ext cx="6120680" cy="276999"/>
          </a:xfrm>
          <a:prstGeom prst="rect">
            <a:avLst/>
          </a:prstGeom>
        </p:spPr>
        <p:txBody>
          <a:bodyPr wrap="square">
            <a:spAutoFit/>
          </a:bodyPr>
          <a:lstStyle/>
          <a:p>
            <a:r>
              <a:rPr lang="en-US" sz="1200" dirty="0">
                <a:hlinkClick r:id="rId3"/>
              </a:rPr>
              <a:t>http://ec.europa.eu/food/safety/labelling_nutrition/claims/health_claims/index_en.htm</a:t>
            </a:r>
            <a:endParaRPr lang="en-US" sz="1200" dirty="0"/>
          </a:p>
        </p:txBody>
      </p:sp>
      <p:sp>
        <p:nvSpPr>
          <p:cNvPr id="4" name="Tijdelijke aanduiding voor voettekst 3"/>
          <p:cNvSpPr>
            <a:spLocks noGrp="1"/>
          </p:cNvSpPr>
          <p:nvPr>
            <p:ph type="ftr" sz="quarter" idx="11"/>
          </p:nvPr>
        </p:nvSpPr>
        <p:spPr/>
        <p:txBody>
          <a:bodyPr/>
          <a:lstStyle/>
          <a:p>
            <a:r>
              <a:rPr lang="nl-BE"/>
              <a:t>www.east-invest2.eu</a:t>
            </a:r>
          </a:p>
        </p:txBody>
      </p:sp>
      <p:sp>
        <p:nvSpPr>
          <p:cNvPr id="5" name="Rechthoek 4"/>
          <p:cNvSpPr/>
          <p:nvPr/>
        </p:nvSpPr>
        <p:spPr>
          <a:xfrm>
            <a:off x="4860032" y="620688"/>
            <a:ext cx="41044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t>Types of health claims</a:t>
            </a:r>
          </a:p>
        </p:txBody>
      </p:sp>
      <p:cxnSp>
        <p:nvCxnSpPr>
          <p:cNvPr id="7" name="Rechte verbindingslijn met pijl 6"/>
          <p:cNvCxnSpPr/>
          <p:nvPr/>
        </p:nvCxnSpPr>
        <p:spPr>
          <a:xfrm flipH="1">
            <a:off x="4139952" y="1196752"/>
            <a:ext cx="2808312" cy="2952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191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0182" y="260648"/>
            <a:ext cx="9106698" cy="5975983"/>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10041898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idx="1"/>
          </p:nvPr>
        </p:nvSpPr>
        <p:spPr>
          <a:xfrm>
            <a:off x="685800" y="2133600"/>
            <a:ext cx="7847013" cy="3962400"/>
          </a:xfrm>
        </p:spPr>
        <p:txBody>
          <a:bodyPr/>
          <a:lstStyle/>
          <a:p>
            <a:pPr defTabSz="1693863">
              <a:lnSpc>
                <a:spcPct val="80000"/>
              </a:lnSpc>
              <a:buFontTx/>
              <a:buNone/>
            </a:pPr>
            <a:r>
              <a:rPr lang="nl-NL" altLang="nl-BE" sz="2400" i="1">
                <a:solidFill>
                  <a:srgbClr val="0000FF"/>
                </a:solidFill>
              </a:rPr>
              <a:t>III.2. </a:t>
            </a:r>
            <a:r>
              <a:rPr lang="nl-NL" altLang="nl-BE" sz="2400" i="1" u="sng">
                <a:solidFill>
                  <a:srgbClr val="0000FF"/>
                </a:solidFill>
              </a:rPr>
              <a:t>Specific labelling requirements for certain foodstuffs</a:t>
            </a:r>
          </a:p>
          <a:p>
            <a:pPr defTabSz="1693863">
              <a:lnSpc>
                <a:spcPct val="80000"/>
              </a:lnSpc>
              <a:buFontTx/>
              <a:buNone/>
            </a:pPr>
            <a:endParaRPr lang="nl-NL" altLang="nl-BE" sz="2400" i="1">
              <a:solidFill>
                <a:srgbClr val="0000FF"/>
              </a:solidFill>
            </a:endParaRPr>
          </a:p>
          <a:p>
            <a:pPr defTabSz="1693863">
              <a:lnSpc>
                <a:spcPct val="80000"/>
              </a:lnSpc>
              <a:buFontTx/>
              <a:buNone/>
            </a:pPr>
            <a:r>
              <a:rPr lang="nl-NL" altLang="nl-BE" sz="2000" i="1"/>
              <a:t>III.2.1. Alcoholic drinks</a:t>
            </a:r>
          </a:p>
          <a:p>
            <a:pPr defTabSz="1693863">
              <a:lnSpc>
                <a:spcPct val="80000"/>
              </a:lnSpc>
              <a:buFontTx/>
              <a:buNone/>
            </a:pPr>
            <a:r>
              <a:rPr lang="nl-NL" altLang="nl-BE" sz="2000" i="1"/>
              <a:t>III.2.2. Milk or milk products</a:t>
            </a:r>
          </a:p>
          <a:p>
            <a:pPr defTabSz="1693863">
              <a:lnSpc>
                <a:spcPct val="80000"/>
              </a:lnSpc>
              <a:buFontTx/>
              <a:buNone/>
            </a:pPr>
            <a:r>
              <a:rPr lang="nl-NL" altLang="nl-BE" sz="2000" i="1"/>
              <a:t>III.2.3. Foodstuffs or food ingredients containing GMOs</a:t>
            </a:r>
          </a:p>
          <a:p>
            <a:pPr defTabSz="1693863">
              <a:lnSpc>
                <a:spcPct val="80000"/>
              </a:lnSpc>
              <a:buFontTx/>
              <a:buNone/>
            </a:pPr>
            <a:r>
              <a:rPr lang="nl-BE" altLang="nl-BE" sz="2000" i="1"/>
              <a:t>III.2.4. Foodstuffs containing quinine or caffeine</a:t>
            </a:r>
            <a:endParaRPr lang="nl-NL" altLang="nl-BE" sz="2000" i="1"/>
          </a:p>
          <a:p>
            <a:pPr defTabSz="1693863">
              <a:lnSpc>
                <a:spcPct val="80000"/>
              </a:lnSpc>
              <a:buFontTx/>
              <a:buNone/>
            </a:pPr>
            <a:endParaRPr lang="nl-NL" altLang="nl-BE" sz="2000" i="1"/>
          </a:p>
          <a:p>
            <a:pPr defTabSz="1693863">
              <a:lnSpc>
                <a:spcPct val="80000"/>
              </a:lnSpc>
              <a:buFontTx/>
              <a:buNone/>
            </a:pPr>
            <a:endParaRPr lang="nl-NL" altLang="nl-BE" sz="2000" i="1"/>
          </a:p>
          <a:p>
            <a:pPr defTabSz="1693863">
              <a:lnSpc>
                <a:spcPct val="80000"/>
              </a:lnSpc>
              <a:buFontTx/>
              <a:buNone/>
            </a:pPr>
            <a:endParaRPr lang="nl-NL" altLang="nl-BE" sz="2000" i="1"/>
          </a:p>
          <a:p>
            <a:pPr defTabSz="1693863">
              <a:lnSpc>
                <a:spcPct val="80000"/>
              </a:lnSpc>
              <a:buFontTx/>
              <a:buNone/>
            </a:pPr>
            <a:r>
              <a:rPr lang="nl-NL" altLang="nl-BE" sz="2000" i="1"/>
              <a:t>	</a:t>
            </a:r>
          </a:p>
          <a:p>
            <a:pPr defTabSz="1693863">
              <a:lnSpc>
                <a:spcPct val="80000"/>
              </a:lnSpc>
              <a:buFontTx/>
              <a:buNone/>
            </a:pPr>
            <a:endParaRPr lang="nl-NL" altLang="nl-BE" sz="2000" i="1"/>
          </a:p>
          <a:p>
            <a:pPr defTabSz="1693863">
              <a:lnSpc>
                <a:spcPct val="80000"/>
              </a:lnSpc>
              <a:buFontTx/>
              <a:buNone/>
            </a:pPr>
            <a:endParaRPr lang="nl-NL" altLang="nl-BE" sz="2000" i="1"/>
          </a:p>
          <a:p>
            <a:pPr defTabSz="1693863">
              <a:lnSpc>
                <a:spcPct val="80000"/>
              </a:lnSpc>
              <a:buFontTx/>
              <a:buNone/>
            </a:pPr>
            <a:endParaRPr lang="nl-NL" altLang="nl-BE" sz="2000" i="1"/>
          </a:p>
        </p:txBody>
      </p:sp>
      <p:sp>
        <p:nvSpPr>
          <p:cNvPr id="103427" name="Rechthoek 4"/>
          <p:cNvSpPr>
            <a:spLocks noChangeArrowheads="1"/>
          </p:cNvSpPr>
          <p:nvPr/>
        </p:nvSpPr>
        <p:spPr bwMode="auto">
          <a:xfrm>
            <a:off x="3492500" y="404813"/>
            <a:ext cx="518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40352" y="523777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9950283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685800" y="1628775"/>
            <a:ext cx="7847013" cy="4824413"/>
          </a:xfrm>
        </p:spPr>
        <p:txBody>
          <a:bodyPr/>
          <a:lstStyle/>
          <a:p>
            <a:pPr defTabSz="1693863">
              <a:lnSpc>
                <a:spcPct val="80000"/>
              </a:lnSpc>
              <a:buFontTx/>
              <a:buNone/>
              <a:defRPr/>
            </a:pPr>
            <a:r>
              <a:rPr lang="nl-NL" sz="2400" i="1" dirty="0">
                <a:solidFill>
                  <a:srgbClr val="0000FF"/>
                </a:solidFill>
              </a:rPr>
              <a:t>III.2.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requirements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certain</a:t>
            </a:r>
            <a:r>
              <a:rPr lang="nl-NL" sz="2400" i="1" u="sng" dirty="0">
                <a:solidFill>
                  <a:srgbClr val="0000FF"/>
                </a:solidFill>
              </a:rPr>
              <a:t> </a:t>
            </a:r>
            <a:r>
              <a:rPr lang="nl-NL" sz="2400" i="1" u="sng" dirty="0" err="1">
                <a:solidFill>
                  <a:srgbClr val="0000FF"/>
                </a:solidFill>
              </a:rPr>
              <a:t>foodstuffs</a:t>
            </a:r>
            <a:endParaRPr lang="nl-NL" sz="2400" i="1" u="sng" dirty="0">
              <a:solidFill>
                <a:srgbClr val="0000FF"/>
              </a:solidFill>
            </a:endParaRPr>
          </a:p>
          <a:p>
            <a:pPr defTabSz="1693863">
              <a:lnSpc>
                <a:spcPct val="80000"/>
              </a:lnSpc>
              <a:buFontTx/>
              <a:buNone/>
              <a:defRPr/>
            </a:pPr>
            <a:r>
              <a:rPr lang="nl-NL" sz="2000" i="1" dirty="0">
                <a:solidFill>
                  <a:srgbClr val="0000FF"/>
                </a:solidFill>
              </a:rPr>
              <a:t>III.2.1. </a:t>
            </a:r>
            <a:r>
              <a:rPr lang="nl-NL" sz="2000" i="1" dirty="0" err="1">
                <a:solidFill>
                  <a:srgbClr val="0000FF"/>
                </a:solidFill>
              </a:rPr>
              <a:t>Alcoholic</a:t>
            </a:r>
            <a:r>
              <a:rPr lang="nl-NL" sz="2000" i="1" dirty="0">
                <a:solidFill>
                  <a:srgbClr val="0000FF"/>
                </a:solidFill>
              </a:rPr>
              <a:t> </a:t>
            </a:r>
            <a:r>
              <a:rPr lang="nl-NL" sz="2000" i="1" dirty="0" err="1">
                <a:solidFill>
                  <a:srgbClr val="0000FF"/>
                </a:solidFill>
              </a:rPr>
              <a:t>drinks</a:t>
            </a:r>
            <a:r>
              <a:rPr lang="nl-NL" sz="2000" i="1" dirty="0">
                <a:solidFill>
                  <a:srgbClr val="0000FF"/>
                </a:solidFill>
              </a:rPr>
              <a:t> </a:t>
            </a:r>
          </a:p>
          <a:p>
            <a:pPr defTabSz="1693863">
              <a:lnSpc>
                <a:spcPct val="80000"/>
              </a:lnSpc>
              <a:buFontTx/>
              <a:buNone/>
              <a:defRPr/>
            </a:pPr>
            <a:endParaRPr lang="nl-NL" sz="2000" i="1" dirty="0">
              <a:solidFill>
                <a:srgbClr val="0000FF"/>
              </a:solidFill>
            </a:endParaRPr>
          </a:p>
          <a:p>
            <a:pPr defTabSz="1693863">
              <a:lnSpc>
                <a:spcPct val="80000"/>
              </a:lnSpc>
              <a:buFontTx/>
              <a:buNone/>
              <a:defRPr/>
            </a:pPr>
            <a:r>
              <a:rPr lang="nl-NL" sz="1600" i="1" dirty="0">
                <a:solidFill>
                  <a:srgbClr val="0000FF"/>
                </a:solidFill>
              </a:rPr>
              <a:t>1) </a:t>
            </a:r>
            <a:r>
              <a:rPr lang="nl-NL" sz="1600" i="1" dirty="0" err="1">
                <a:solidFill>
                  <a:srgbClr val="0000FF"/>
                </a:solidFill>
              </a:rPr>
              <a:t>Labelling</a:t>
            </a:r>
            <a:r>
              <a:rPr lang="nl-NL" sz="1600" i="1" dirty="0">
                <a:solidFill>
                  <a:srgbClr val="0000FF"/>
                </a:solidFill>
              </a:rPr>
              <a:t> of </a:t>
            </a:r>
            <a:r>
              <a:rPr lang="nl-NL" sz="1600" i="1" dirty="0" err="1">
                <a:solidFill>
                  <a:srgbClr val="0000FF"/>
                </a:solidFill>
              </a:rPr>
              <a:t>alcoholic</a:t>
            </a:r>
            <a:r>
              <a:rPr lang="nl-NL" sz="1600" i="1" dirty="0">
                <a:solidFill>
                  <a:srgbClr val="0000FF"/>
                </a:solidFill>
              </a:rPr>
              <a:t> </a:t>
            </a:r>
            <a:r>
              <a:rPr lang="nl-NL" sz="1600" i="1" dirty="0" err="1">
                <a:solidFill>
                  <a:srgbClr val="0000FF"/>
                </a:solidFill>
              </a:rPr>
              <a:t>beverages</a:t>
            </a:r>
            <a:r>
              <a:rPr lang="nl-NL" sz="1600" i="1" dirty="0">
                <a:solidFill>
                  <a:srgbClr val="0000FF"/>
                </a:solidFill>
              </a:rPr>
              <a:t> </a:t>
            </a:r>
            <a:r>
              <a:rPr lang="nl-NL" sz="1400" i="1" dirty="0">
                <a:solidFill>
                  <a:srgbClr val="0000FF"/>
                </a:solidFill>
              </a:rPr>
              <a:t>(Reg. (EU)1169/2011)</a:t>
            </a:r>
          </a:p>
          <a:p>
            <a:pPr defTabSz="1693863">
              <a:lnSpc>
                <a:spcPct val="80000"/>
              </a:lnSpc>
              <a:buFontTx/>
              <a:buNone/>
              <a:defRPr/>
            </a:pPr>
            <a:endParaRPr lang="nl-BE" sz="1400" i="1" dirty="0">
              <a:solidFill>
                <a:srgbClr val="0000FF"/>
              </a:solidFill>
            </a:endParaRPr>
          </a:p>
          <a:p>
            <a:pPr defTabSz="1693863">
              <a:lnSpc>
                <a:spcPct val="80000"/>
              </a:lnSpc>
              <a:buFontTx/>
              <a:buNone/>
              <a:defRPr/>
            </a:pPr>
            <a:r>
              <a:rPr lang="nl-BE" sz="1600" i="1" dirty="0"/>
              <a:t>	- </a:t>
            </a:r>
            <a:r>
              <a:rPr lang="nl-BE" sz="1600" i="1" dirty="0" err="1"/>
              <a:t>Definition</a:t>
            </a:r>
            <a:r>
              <a:rPr lang="nl-BE" sz="1600" i="1" dirty="0"/>
              <a:t> of </a:t>
            </a:r>
            <a:r>
              <a:rPr lang="nl-BE" sz="1600" i="1" dirty="0" err="1"/>
              <a:t>alcoholic</a:t>
            </a:r>
            <a:r>
              <a:rPr lang="nl-BE" sz="1600" i="1" dirty="0"/>
              <a:t> </a:t>
            </a:r>
            <a:r>
              <a:rPr lang="nl-BE" sz="1600" i="1" dirty="0" err="1"/>
              <a:t>strength</a:t>
            </a:r>
            <a:r>
              <a:rPr lang="nl-BE" sz="1600" i="1" dirty="0"/>
              <a:t> </a:t>
            </a:r>
            <a:r>
              <a:rPr lang="nl-BE" sz="1600" i="1" dirty="0" err="1"/>
              <a:t>by</a:t>
            </a:r>
            <a:r>
              <a:rPr lang="nl-BE" sz="1600" i="1" dirty="0"/>
              <a:t> volume</a:t>
            </a:r>
          </a:p>
          <a:p>
            <a:pPr defTabSz="1693863">
              <a:lnSpc>
                <a:spcPct val="80000"/>
              </a:lnSpc>
              <a:buFontTx/>
              <a:buNone/>
              <a:defRPr/>
            </a:pPr>
            <a:r>
              <a:rPr lang="nl-BE" sz="1600" i="1" dirty="0"/>
              <a:t>	- </a:t>
            </a:r>
            <a:r>
              <a:rPr lang="nl-BE" sz="1600" i="1" dirty="0" err="1"/>
              <a:t>Tolerances</a:t>
            </a:r>
            <a:r>
              <a:rPr lang="nl-BE" sz="1600" i="1" dirty="0"/>
              <a:t> </a:t>
            </a:r>
            <a:r>
              <a:rPr lang="nl-BE" sz="1600" i="1" dirty="0" err="1"/>
              <a:t>allowed</a:t>
            </a:r>
            <a:r>
              <a:rPr lang="nl-BE" sz="1600" i="1" dirty="0"/>
              <a:t> in respect of the </a:t>
            </a:r>
            <a:r>
              <a:rPr lang="nl-BE" sz="1600" i="1" dirty="0" err="1"/>
              <a:t>indication</a:t>
            </a:r>
            <a:r>
              <a:rPr lang="nl-BE" sz="1600" i="1" dirty="0"/>
              <a:t> of the </a:t>
            </a:r>
            <a:r>
              <a:rPr lang="nl-BE" sz="1600" i="1" dirty="0" err="1"/>
              <a:t>alcoholic</a:t>
            </a:r>
            <a:r>
              <a:rPr lang="nl-BE" sz="1600" i="1" dirty="0"/>
              <a:t> </a:t>
            </a:r>
            <a:r>
              <a:rPr lang="nl-BE" sz="1600" i="1" dirty="0" err="1"/>
              <a:t>strength</a:t>
            </a:r>
            <a:r>
              <a:rPr lang="nl-BE" sz="1600" i="1" dirty="0"/>
              <a:t> </a:t>
            </a:r>
            <a:r>
              <a:rPr lang="nl-BE" sz="1600" i="1" dirty="0" err="1"/>
              <a:t>by</a:t>
            </a:r>
            <a:endParaRPr lang="nl-BE" sz="1600" i="1" dirty="0"/>
          </a:p>
          <a:p>
            <a:pPr defTabSz="1693863">
              <a:lnSpc>
                <a:spcPct val="80000"/>
              </a:lnSpc>
              <a:buFontTx/>
              <a:buNone/>
              <a:defRPr/>
            </a:pPr>
            <a:r>
              <a:rPr lang="nl-BE" sz="1600" i="1" dirty="0"/>
              <a:t>         volume</a:t>
            </a:r>
          </a:p>
          <a:p>
            <a:pPr marL="450850" indent="-450850" defTabSz="1693863">
              <a:lnSpc>
                <a:spcPct val="80000"/>
              </a:lnSpc>
              <a:buFontTx/>
              <a:buNone/>
              <a:defRPr/>
            </a:pPr>
            <a:r>
              <a:rPr lang="nl-BE" sz="1600" i="1" dirty="0"/>
              <a:t>	(e.g. 0.5 % vol. </a:t>
            </a:r>
            <a:r>
              <a:rPr lang="nl-BE" sz="1600" i="1" dirty="0" err="1"/>
              <a:t>for</a:t>
            </a:r>
            <a:r>
              <a:rPr lang="nl-BE" sz="1600" i="1" dirty="0"/>
              <a:t> </a:t>
            </a:r>
            <a:r>
              <a:rPr lang="nl-BE" sz="1600" i="1" dirty="0" err="1"/>
              <a:t>beers</a:t>
            </a:r>
            <a:r>
              <a:rPr lang="nl-BE" sz="1600" i="1" dirty="0"/>
              <a:t> &lt; 5.5 % vol. )</a:t>
            </a:r>
          </a:p>
          <a:p>
            <a:pPr defTabSz="1693863">
              <a:lnSpc>
                <a:spcPct val="80000"/>
              </a:lnSpc>
              <a:buFontTx/>
              <a:buNone/>
              <a:defRPr/>
            </a:pPr>
            <a:r>
              <a:rPr lang="nl-BE" sz="1600" i="1" dirty="0">
                <a:solidFill>
                  <a:srgbClr val="FF0000"/>
                </a:solidFill>
              </a:rPr>
              <a:t>	</a:t>
            </a:r>
            <a:endParaRPr lang="nl-BE" sz="1600" i="1" dirty="0"/>
          </a:p>
          <a:p>
            <a:pPr defTabSz="1693863">
              <a:lnSpc>
                <a:spcPct val="80000"/>
              </a:lnSpc>
              <a:buFontTx/>
              <a:buNone/>
              <a:defRPr/>
            </a:pPr>
            <a:r>
              <a:rPr lang="nl-BE" sz="1600" i="1" dirty="0">
                <a:solidFill>
                  <a:srgbClr val="0000FF"/>
                </a:solidFill>
              </a:rPr>
              <a:t>2) </a:t>
            </a:r>
            <a:r>
              <a:rPr lang="nl-BE" sz="1600" i="1" dirty="0" err="1">
                <a:solidFill>
                  <a:srgbClr val="0000FF"/>
                </a:solidFill>
              </a:rPr>
              <a:t>Definition</a:t>
            </a:r>
            <a:r>
              <a:rPr lang="nl-BE" sz="1600" i="1" dirty="0">
                <a:solidFill>
                  <a:srgbClr val="0000FF"/>
                </a:solidFill>
              </a:rPr>
              <a:t>, </a:t>
            </a:r>
            <a:r>
              <a:rPr lang="nl-BE" sz="1600" i="1" dirty="0" err="1">
                <a:solidFill>
                  <a:srgbClr val="0000FF"/>
                </a:solidFill>
              </a:rPr>
              <a:t>description</a:t>
            </a:r>
            <a:r>
              <a:rPr lang="nl-BE" sz="1600" i="1" dirty="0">
                <a:solidFill>
                  <a:srgbClr val="0000FF"/>
                </a:solidFill>
              </a:rPr>
              <a:t>, </a:t>
            </a:r>
            <a:r>
              <a:rPr lang="nl-BE" sz="1600" i="1" dirty="0" err="1">
                <a:solidFill>
                  <a:srgbClr val="0000FF"/>
                </a:solidFill>
              </a:rPr>
              <a:t>presentation</a:t>
            </a:r>
            <a:r>
              <a:rPr lang="nl-BE" sz="1600" i="1" dirty="0">
                <a:solidFill>
                  <a:srgbClr val="0000FF"/>
                </a:solidFill>
              </a:rPr>
              <a:t>  and  </a:t>
            </a:r>
            <a:r>
              <a:rPr lang="nl-BE" sz="1600" i="1" dirty="0" err="1">
                <a:solidFill>
                  <a:srgbClr val="0000FF"/>
                </a:solidFill>
              </a:rPr>
              <a:t>protection</a:t>
            </a:r>
            <a:r>
              <a:rPr lang="nl-BE" sz="1600" i="1" dirty="0">
                <a:solidFill>
                  <a:srgbClr val="0000FF"/>
                </a:solidFill>
              </a:rPr>
              <a:t> of </a:t>
            </a:r>
            <a:r>
              <a:rPr lang="nl-BE" sz="1600" i="1" dirty="0" err="1">
                <a:solidFill>
                  <a:srgbClr val="0000FF"/>
                </a:solidFill>
              </a:rPr>
              <a:t>geographical</a:t>
            </a:r>
            <a:r>
              <a:rPr lang="nl-BE" sz="1600" i="1" dirty="0">
                <a:solidFill>
                  <a:srgbClr val="0000FF"/>
                </a:solidFill>
              </a:rPr>
              <a:t> </a:t>
            </a:r>
            <a:r>
              <a:rPr lang="nl-BE" sz="1600" i="1" dirty="0" err="1">
                <a:solidFill>
                  <a:srgbClr val="0000FF"/>
                </a:solidFill>
              </a:rPr>
              <a:t>indications</a:t>
            </a:r>
            <a:r>
              <a:rPr lang="nl-BE" sz="1600" i="1" dirty="0">
                <a:solidFill>
                  <a:srgbClr val="0000FF"/>
                </a:solidFill>
              </a:rPr>
              <a:t> of spirit </a:t>
            </a:r>
            <a:r>
              <a:rPr lang="nl-BE" sz="1600" i="1" dirty="0" err="1">
                <a:solidFill>
                  <a:srgbClr val="0000FF"/>
                </a:solidFill>
              </a:rPr>
              <a:t>drinks</a:t>
            </a:r>
            <a:r>
              <a:rPr lang="nl-BE" sz="1600" i="1" dirty="0">
                <a:solidFill>
                  <a:srgbClr val="0000FF"/>
                </a:solidFill>
              </a:rPr>
              <a:t> </a:t>
            </a:r>
            <a:r>
              <a:rPr lang="nl-BE" sz="1400" i="1" dirty="0">
                <a:solidFill>
                  <a:srgbClr val="0000FF"/>
                </a:solidFill>
              </a:rPr>
              <a:t>(Reg.(EC) 110/2008)</a:t>
            </a:r>
          </a:p>
          <a:p>
            <a:pPr defTabSz="1693863">
              <a:lnSpc>
                <a:spcPct val="80000"/>
              </a:lnSpc>
              <a:buFontTx/>
              <a:buNone/>
              <a:defRPr/>
            </a:pPr>
            <a:endParaRPr lang="nl-BE" sz="1600" i="1" dirty="0">
              <a:solidFill>
                <a:srgbClr val="0000FF"/>
              </a:solidFill>
            </a:endParaRPr>
          </a:p>
          <a:p>
            <a:pPr defTabSz="1693863">
              <a:lnSpc>
                <a:spcPct val="80000"/>
              </a:lnSpc>
              <a:buFontTx/>
              <a:buNone/>
              <a:defRPr/>
            </a:pPr>
            <a:r>
              <a:rPr lang="nl-BE" sz="1600" i="1" dirty="0"/>
              <a:t>	- Definition, </a:t>
            </a:r>
            <a:r>
              <a:rPr lang="nl-BE" sz="1600" i="1" dirty="0" err="1"/>
              <a:t>classification</a:t>
            </a:r>
            <a:r>
              <a:rPr lang="nl-BE" sz="1600" i="1" dirty="0"/>
              <a:t> and </a:t>
            </a:r>
            <a:r>
              <a:rPr lang="nl-BE" sz="1600" i="1" dirty="0" err="1"/>
              <a:t>technical</a:t>
            </a:r>
            <a:r>
              <a:rPr lang="nl-BE" sz="1600" i="1" dirty="0"/>
              <a:t> </a:t>
            </a:r>
            <a:r>
              <a:rPr lang="nl-BE" sz="1600" i="1" dirty="0" err="1"/>
              <a:t>requirements</a:t>
            </a:r>
            <a:r>
              <a:rPr lang="nl-BE" sz="1600" i="1" dirty="0"/>
              <a:t>  of </a:t>
            </a:r>
            <a:r>
              <a:rPr lang="nl-BE" sz="1600" i="1" dirty="0" err="1"/>
              <a:t>each</a:t>
            </a:r>
            <a:r>
              <a:rPr lang="nl-BE" sz="1600" i="1" dirty="0"/>
              <a:t> type of spirit drink   (“rum”, “whisky”, “</a:t>
            </a:r>
            <a:r>
              <a:rPr lang="nl-BE" sz="1600" i="1" dirty="0" err="1"/>
              <a:t>vodka</a:t>
            </a:r>
            <a:r>
              <a:rPr lang="nl-BE" sz="1600" i="1" dirty="0"/>
              <a:t>”, etc.) – drinks &gt;15% </a:t>
            </a:r>
            <a:r>
              <a:rPr lang="nl-BE" sz="1600" i="1" dirty="0" err="1"/>
              <a:t>alc</a:t>
            </a:r>
            <a:r>
              <a:rPr lang="nl-BE" sz="1600" i="1" dirty="0"/>
              <a:t>. </a:t>
            </a:r>
            <a:r>
              <a:rPr lang="nl-BE" sz="1600" i="1" dirty="0" err="1"/>
              <a:t>by</a:t>
            </a:r>
            <a:r>
              <a:rPr lang="nl-BE" sz="1600" i="1" dirty="0"/>
              <a:t> volume</a:t>
            </a:r>
          </a:p>
          <a:p>
            <a:pPr defTabSz="1693863">
              <a:lnSpc>
                <a:spcPct val="80000"/>
              </a:lnSpc>
              <a:buFontTx/>
              <a:buNone/>
              <a:defRPr/>
            </a:pPr>
            <a:r>
              <a:rPr lang="nl-BE" sz="1600" i="1" dirty="0"/>
              <a:t>	 </a:t>
            </a:r>
            <a:r>
              <a:rPr lang="nl-BE" sz="1600" i="1" dirty="0" err="1"/>
              <a:t>Example</a:t>
            </a:r>
            <a:r>
              <a:rPr lang="nl-BE" sz="1600" i="1" dirty="0"/>
              <a:t>: minimum </a:t>
            </a:r>
            <a:r>
              <a:rPr lang="nl-BE" sz="1600" i="1" dirty="0" err="1"/>
              <a:t>alcoholic</a:t>
            </a:r>
            <a:r>
              <a:rPr lang="nl-BE" sz="1600" i="1" dirty="0"/>
              <a:t> </a:t>
            </a:r>
            <a:r>
              <a:rPr lang="nl-BE" sz="1600" i="1" dirty="0" err="1"/>
              <a:t>strength</a:t>
            </a:r>
            <a:r>
              <a:rPr lang="nl-BE" sz="1600" i="1" dirty="0"/>
              <a:t> (e.g. 40 % </a:t>
            </a:r>
            <a:r>
              <a:rPr lang="nl-BE" sz="1600" i="1" dirty="0" err="1"/>
              <a:t>for</a:t>
            </a:r>
            <a:r>
              <a:rPr lang="nl-BE" sz="1600" i="1" dirty="0"/>
              <a:t> whisky)</a:t>
            </a:r>
          </a:p>
          <a:p>
            <a:pPr defTabSz="1693863">
              <a:lnSpc>
                <a:spcPct val="80000"/>
              </a:lnSpc>
              <a:buFontTx/>
              <a:buNone/>
              <a:defRPr/>
            </a:pPr>
            <a:r>
              <a:rPr lang="nl-BE" sz="1600" i="1" dirty="0"/>
              <a:t>	- List of </a:t>
            </a:r>
            <a:r>
              <a:rPr lang="nl-BE" sz="1600" i="1" dirty="0" err="1"/>
              <a:t>protected</a:t>
            </a:r>
            <a:r>
              <a:rPr lang="nl-BE" sz="1600" i="1" dirty="0"/>
              <a:t> </a:t>
            </a:r>
            <a:r>
              <a:rPr lang="nl-BE" sz="1600" i="1" dirty="0" err="1"/>
              <a:t>geographical</a:t>
            </a:r>
            <a:r>
              <a:rPr lang="nl-BE" sz="1600" i="1" dirty="0"/>
              <a:t> </a:t>
            </a:r>
            <a:r>
              <a:rPr lang="nl-BE" sz="1600" i="1" dirty="0" err="1"/>
              <a:t>indications</a:t>
            </a:r>
            <a:endParaRPr lang="nl-BE" sz="1600" i="1" dirty="0"/>
          </a:p>
          <a:p>
            <a:pPr defTabSz="1693863">
              <a:lnSpc>
                <a:spcPct val="80000"/>
              </a:lnSpc>
              <a:buFontTx/>
              <a:buNone/>
              <a:defRPr/>
            </a:pPr>
            <a:endParaRPr lang="nl-NL" sz="1600" i="1" dirty="0"/>
          </a:p>
          <a:p>
            <a:pPr defTabSz="1693863">
              <a:lnSpc>
                <a:spcPct val="80000"/>
              </a:lnSpc>
              <a:buFontTx/>
              <a:buNone/>
              <a:defRPr/>
            </a:pPr>
            <a:endParaRPr lang="nl-NL" sz="1800" i="1" dirty="0"/>
          </a:p>
        </p:txBody>
      </p:sp>
      <p:sp>
        <p:nvSpPr>
          <p:cNvPr id="104451" name="Rechthoek 4"/>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956376" y="5508770"/>
            <a:ext cx="947585" cy="884712"/>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16502587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1"/>
          </p:nvPr>
        </p:nvSpPr>
        <p:spPr>
          <a:xfrm>
            <a:off x="685800" y="1557338"/>
            <a:ext cx="7847013" cy="4895850"/>
          </a:xfrm>
        </p:spPr>
        <p:txBody>
          <a:bodyPr/>
          <a:lstStyle/>
          <a:p>
            <a:pPr defTabSz="1693863">
              <a:lnSpc>
                <a:spcPct val="80000"/>
              </a:lnSpc>
              <a:buFontTx/>
              <a:buNone/>
            </a:pPr>
            <a:r>
              <a:rPr lang="nl-NL" altLang="nl-BE" sz="2400" i="1">
                <a:solidFill>
                  <a:srgbClr val="0000FF"/>
                </a:solidFill>
              </a:rPr>
              <a:t>III.2. </a:t>
            </a:r>
            <a:r>
              <a:rPr lang="nl-NL" altLang="nl-BE" sz="2400" i="1" u="sng">
                <a:solidFill>
                  <a:srgbClr val="0000FF"/>
                </a:solidFill>
              </a:rPr>
              <a:t>Specific labelling requirements for certain foodstuffs</a:t>
            </a:r>
          </a:p>
          <a:p>
            <a:pPr defTabSz="1693863">
              <a:lnSpc>
                <a:spcPct val="80000"/>
              </a:lnSpc>
              <a:buFontTx/>
              <a:buNone/>
            </a:pPr>
            <a:r>
              <a:rPr lang="nl-NL" altLang="nl-BE" sz="2000" i="1">
                <a:solidFill>
                  <a:srgbClr val="0000FF"/>
                </a:solidFill>
              </a:rPr>
              <a:t>III.2.1. Alcoholic drinks </a:t>
            </a:r>
          </a:p>
          <a:p>
            <a:pPr defTabSz="1693863">
              <a:lnSpc>
                <a:spcPct val="80000"/>
              </a:lnSpc>
              <a:buFontTx/>
              <a:buNone/>
            </a:pPr>
            <a:endParaRPr lang="nl-NL" altLang="nl-BE" sz="2000" i="1">
              <a:solidFill>
                <a:srgbClr val="0000FF"/>
              </a:solidFill>
            </a:endParaRPr>
          </a:p>
          <a:p>
            <a:pPr defTabSz="1693863">
              <a:lnSpc>
                <a:spcPct val="80000"/>
              </a:lnSpc>
              <a:buFontTx/>
              <a:buNone/>
            </a:pPr>
            <a:r>
              <a:rPr lang="nl-BE" altLang="nl-BE" sz="1600" i="1">
                <a:solidFill>
                  <a:srgbClr val="0000FF"/>
                </a:solidFill>
              </a:rPr>
              <a:t>2) Definition, description, presentation  and  protection of geographical indications of spirit drinks (Reg.(EC) 110/2008)</a:t>
            </a:r>
          </a:p>
          <a:p>
            <a:pPr defTabSz="1693863">
              <a:lnSpc>
                <a:spcPct val="80000"/>
              </a:lnSpc>
              <a:buFontTx/>
              <a:buNone/>
            </a:pPr>
            <a:endParaRPr lang="nl-BE" altLang="nl-BE" sz="1600" i="1">
              <a:solidFill>
                <a:srgbClr val="0000FF"/>
              </a:solidFill>
            </a:endParaRPr>
          </a:p>
          <a:p>
            <a:pPr defTabSz="1693863">
              <a:lnSpc>
                <a:spcPct val="80000"/>
              </a:lnSpc>
              <a:buFontTx/>
              <a:buNone/>
            </a:pPr>
            <a:r>
              <a:rPr lang="nl-BE" altLang="nl-BE" sz="1600" i="1"/>
              <a:t>List of protected geographical indications - Examples</a:t>
            </a:r>
          </a:p>
          <a:p>
            <a:pPr defTabSz="1693863">
              <a:lnSpc>
                <a:spcPct val="80000"/>
              </a:lnSpc>
              <a:buFontTx/>
              <a:buNone/>
            </a:pPr>
            <a:endParaRPr lang="nl-BE" altLang="nl-BE" sz="1600" i="1"/>
          </a:p>
          <a:p>
            <a:pPr defTabSz="1693863">
              <a:lnSpc>
                <a:spcPct val="80000"/>
              </a:lnSpc>
              <a:buFontTx/>
              <a:buNone/>
            </a:pPr>
            <a:r>
              <a:rPr lang="nl-BE" altLang="nl-BE" sz="1400" i="1" u="sng"/>
              <a:t>Whisky / Whyskey</a:t>
            </a:r>
          </a:p>
          <a:p>
            <a:pPr defTabSz="1693863">
              <a:lnSpc>
                <a:spcPct val="80000"/>
              </a:lnSpc>
              <a:buFontTx/>
              <a:buNone/>
            </a:pPr>
            <a:endParaRPr lang="nl-BE" altLang="nl-BE" sz="800" i="1"/>
          </a:p>
          <a:p>
            <a:pPr defTabSz="1693863">
              <a:buFontTx/>
              <a:buNone/>
            </a:pPr>
            <a:r>
              <a:rPr lang="en-US" altLang="nl-BE" sz="1400" i="1"/>
              <a:t>Scotch Whisky 			United Kingdom (Scotland)</a:t>
            </a:r>
          </a:p>
          <a:p>
            <a:pPr defTabSz="1693863">
              <a:buFontTx/>
              <a:buNone/>
            </a:pPr>
            <a:r>
              <a:rPr lang="nl-BE" altLang="nl-BE" sz="1400" i="1"/>
              <a:t>Irish Whiskey/Uisce Beatha Eireannach/Irish Whisky    	Ireland</a:t>
            </a:r>
          </a:p>
          <a:p>
            <a:pPr defTabSz="1693863">
              <a:buFontTx/>
              <a:buNone/>
            </a:pPr>
            <a:r>
              <a:rPr lang="nl-BE" altLang="nl-BE" sz="1400" i="1"/>
              <a:t>Whisky español 			Spain</a:t>
            </a:r>
          </a:p>
          <a:p>
            <a:pPr defTabSz="1693863">
              <a:buFontTx/>
              <a:buNone/>
            </a:pPr>
            <a:r>
              <a:rPr lang="nl-NL" altLang="nl-BE" sz="800" i="1"/>
              <a:t> … </a:t>
            </a:r>
          </a:p>
          <a:p>
            <a:pPr defTabSz="1693863">
              <a:buFontTx/>
              <a:buNone/>
            </a:pPr>
            <a:endParaRPr lang="nl-NL" altLang="nl-BE" sz="800" i="1" u="sng"/>
          </a:p>
          <a:p>
            <a:pPr defTabSz="1693863">
              <a:buFontTx/>
              <a:buNone/>
            </a:pPr>
            <a:r>
              <a:rPr lang="nl-NL" altLang="nl-BE" sz="1400" i="1" u="sng"/>
              <a:t>Wine spirit</a:t>
            </a:r>
            <a:endParaRPr lang="nl-NL" altLang="nl-BE" sz="1400" i="1"/>
          </a:p>
          <a:p>
            <a:pPr defTabSz="1693863">
              <a:buFontTx/>
              <a:buNone/>
            </a:pPr>
            <a:r>
              <a:rPr lang="nl-NL" altLang="nl-BE" sz="800" i="1"/>
              <a:t> </a:t>
            </a:r>
            <a:endParaRPr lang="nl-NL" altLang="nl-BE" sz="1400" i="1"/>
          </a:p>
          <a:p>
            <a:pPr defTabSz="1693863">
              <a:buFontTx/>
              <a:buNone/>
            </a:pPr>
            <a:r>
              <a:rPr lang="nl-NL" altLang="nl-BE" sz="1400" i="1"/>
              <a:t>Cognac 			France</a:t>
            </a:r>
          </a:p>
          <a:p>
            <a:pPr defTabSz="1693863">
              <a:buFontTx/>
              <a:buNone/>
            </a:pPr>
            <a:r>
              <a:rPr lang="nl-NL" altLang="nl-BE" sz="1400" i="1"/>
              <a:t>						</a:t>
            </a:r>
          </a:p>
          <a:p>
            <a:pPr defTabSz="1693863">
              <a:lnSpc>
                <a:spcPct val="80000"/>
              </a:lnSpc>
              <a:buFontTx/>
              <a:buNone/>
            </a:pPr>
            <a:endParaRPr lang="nl-NL" altLang="nl-BE" sz="1400" i="1" u="sng"/>
          </a:p>
          <a:p>
            <a:pPr defTabSz="1693863">
              <a:lnSpc>
                <a:spcPct val="80000"/>
              </a:lnSpc>
              <a:buFontTx/>
              <a:buNone/>
            </a:pPr>
            <a:r>
              <a:rPr lang="nl-NL" altLang="nl-BE" sz="1400" i="1"/>
              <a:t>		</a:t>
            </a:r>
          </a:p>
        </p:txBody>
      </p:sp>
      <p:sp>
        <p:nvSpPr>
          <p:cNvPr id="105475" name="Rechthoek 4"/>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35108" y="52949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59713715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a:xfrm>
            <a:off x="347663" y="1508125"/>
            <a:ext cx="8064500" cy="4968875"/>
          </a:xfrm>
        </p:spPr>
        <p:txBody>
          <a:bodyPr/>
          <a:lstStyle/>
          <a:p>
            <a:pPr defTabSz="1693863">
              <a:lnSpc>
                <a:spcPct val="80000"/>
              </a:lnSpc>
              <a:buFontTx/>
              <a:buNone/>
            </a:pPr>
            <a:r>
              <a:rPr lang="nl-NL" altLang="nl-BE" sz="2400" i="1" dirty="0">
                <a:solidFill>
                  <a:srgbClr val="0000FF"/>
                </a:solidFill>
              </a:rPr>
              <a:t>III.2.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requirements</a:t>
            </a:r>
            <a:r>
              <a:rPr lang="nl-NL" altLang="nl-BE" sz="2400" i="1" u="sng" dirty="0">
                <a:solidFill>
                  <a:srgbClr val="0000FF"/>
                </a:solidFill>
              </a:rPr>
              <a:t> </a:t>
            </a:r>
            <a:r>
              <a:rPr lang="nl-NL" altLang="nl-BE" sz="2400" i="1" u="sng" dirty="0" err="1">
                <a:solidFill>
                  <a:srgbClr val="0000FF"/>
                </a:solidFill>
              </a:rPr>
              <a:t>for</a:t>
            </a:r>
            <a:r>
              <a:rPr lang="nl-NL" altLang="nl-BE" sz="2400" i="1" u="sng" dirty="0">
                <a:solidFill>
                  <a:srgbClr val="0000FF"/>
                </a:solidFill>
              </a:rPr>
              <a:t> </a:t>
            </a:r>
            <a:r>
              <a:rPr lang="nl-NL" altLang="nl-BE" sz="2400" i="1" u="sng" dirty="0" err="1">
                <a:solidFill>
                  <a:srgbClr val="0000FF"/>
                </a:solidFill>
              </a:rPr>
              <a:t>certain</a:t>
            </a:r>
            <a:r>
              <a:rPr lang="nl-NL" altLang="nl-BE" sz="2400" i="1" u="sng" dirty="0">
                <a:solidFill>
                  <a:srgbClr val="0000FF"/>
                </a:solidFill>
              </a:rPr>
              <a:t> </a:t>
            </a:r>
            <a:r>
              <a:rPr lang="nl-NL" altLang="nl-BE" sz="2400" i="1" u="sng" dirty="0" err="1">
                <a:solidFill>
                  <a:srgbClr val="0000FF"/>
                </a:solidFill>
              </a:rPr>
              <a:t>foodstuffs</a:t>
            </a:r>
            <a:endParaRPr lang="nl-NL" altLang="nl-BE" sz="2400" i="1" u="sng" dirty="0">
              <a:solidFill>
                <a:srgbClr val="0000FF"/>
              </a:solidFill>
            </a:endParaRPr>
          </a:p>
          <a:p>
            <a:pPr defTabSz="1693863">
              <a:lnSpc>
                <a:spcPct val="80000"/>
              </a:lnSpc>
              <a:buFontTx/>
              <a:buNone/>
            </a:pPr>
            <a:r>
              <a:rPr lang="nl-NL" altLang="nl-BE" sz="2000" i="1" dirty="0">
                <a:solidFill>
                  <a:srgbClr val="0000FF"/>
                </a:solidFill>
              </a:rPr>
              <a:t>III.2.1. </a:t>
            </a:r>
            <a:r>
              <a:rPr lang="nl-NL" altLang="nl-BE" sz="2000" i="1" dirty="0" err="1">
                <a:solidFill>
                  <a:srgbClr val="0000FF"/>
                </a:solidFill>
              </a:rPr>
              <a:t>Alcoholic</a:t>
            </a:r>
            <a:r>
              <a:rPr lang="nl-NL" altLang="nl-BE" sz="2000" i="1" dirty="0">
                <a:solidFill>
                  <a:srgbClr val="0000FF"/>
                </a:solidFill>
              </a:rPr>
              <a:t> drinks</a:t>
            </a:r>
            <a:r>
              <a:rPr lang="nl-NL" altLang="nl-BE" sz="2400" i="1" dirty="0">
                <a:solidFill>
                  <a:srgbClr val="0000FF"/>
                </a:solidFill>
              </a:rPr>
              <a:t> </a:t>
            </a:r>
          </a:p>
          <a:p>
            <a:pPr defTabSz="1693863">
              <a:lnSpc>
                <a:spcPct val="80000"/>
              </a:lnSpc>
              <a:buFontTx/>
              <a:buNone/>
            </a:pPr>
            <a:endParaRPr lang="nl-NL" altLang="nl-BE" sz="1000" i="1" dirty="0">
              <a:solidFill>
                <a:srgbClr val="0000FF"/>
              </a:solidFill>
            </a:endParaRPr>
          </a:p>
          <a:p>
            <a:pPr defTabSz="1693863">
              <a:lnSpc>
                <a:spcPct val="80000"/>
              </a:lnSpc>
              <a:buFontTx/>
              <a:buNone/>
            </a:pPr>
            <a:r>
              <a:rPr lang="nl-NL" altLang="nl-BE" sz="1600" i="1" dirty="0">
                <a:solidFill>
                  <a:srgbClr val="0000FF"/>
                </a:solidFill>
              </a:rPr>
              <a:t>3) Definition, </a:t>
            </a:r>
            <a:r>
              <a:rPr lang="nl-NL" altLang="nl-BE" sz="1600" i="1" dirty="0" err="1">
                <a:solidFill>
                  <a:srgbClr val="0000FF"/>
                </a:solidFill>
              </a:rPr>
              <a:t>description</a:t>
            </a:r>
            <a:r>
              <a:rPr lang="nl-NL" altLang="nl-BE" sz="1600" i="1" dirty="0">
                <a:solidFill>
                  <a:srgbClr val="0000FF"/>
                </a:solidFill>
              </a:rPr>
              <a:t> </a:t>
            </a:r>
            <a:r>
              <a:rPr lang="nl-NL" altLang="nl-BE" sz="1600" i="1" dirty="0" err="1">
                <a:solidFill>
                  <a:srgbClr val="0000FF"/>
                </a:solidFill>
              </a:rPr>
              <a:t>and</a:t>
            </a:r>
            <a:r>
              <a:rPr lang="nl-NL" altLang="nl-BE" sz="1600" i="1" dirty="0">
                <a:solidFill>
                  <a:srgbClr val="0000FF"/>
                </a:solidFill>
              </a:rPr>
              <a:t> </a:t>
            </a:r>
            <a:r>
              <a:rPr lang="nl-NL" altLang="nl-BE" sz="1600" i="1" dirty="0" err="1">
                <a:solidFill>
                  <a:srgbClr val="0000FF"/>
                </a:solidFill>
              </a:rPr>
              <a:t>presentation</a:t>
            </a:r>
            <a:r>
              <a:rPr lang="nl-NL" altLang="nl-BE" sz="1600" i="1" dirty="0">
                <a:solidFill>
                  <a:srgbClr val="0000FF"/>
                </a:solidFill>
              </a:rPr>
              <a:t> of </a:t>
            </a:r>
            <a:r>
              <a:rPr lang="nl-NL" altLang="nl-BE" sz="1600" i="1" dirty="0" err="1">
                <a:solidFill>
                  <a:srgbClr val="0000FF"/>
                </a:solidFill>
              </a:rPr>
              <a:t>aromatized</a:t>
            </a:r>
            <a:endParaRPr lang="nl-NL" altLang="nl-BE" sz="1600" i="1" dirty="0">
              <a:solidFill>
                <a:srgbClr val="0000FF"/>
              </a:solidFill>
            </a:endParaRPr>
          </a:p>
          <a:p>
            <a:pPr defTabSz="1693863">
              <a:lnSpc>
                <a:spcPct val="80000"/>
              </a:lnSpc>
              <a:buFontTx/>
              <a:buNone/>
            </a:pPr>
            <a:r>
              <a:rPr lang="nl-NL" altLang="nl-BE" sz="1600" i="1" dirty="0">
                <a:solidFill>
                  <a:srgbClr val="0000FF"/>
                </a:solidFill>
              </a:rPr>
              <a:t>    </a:t>
            </a:r>
            <a:r>
              <a:rPr lang="nl-NL" altLang="nl-BE" sz="1600" i="1" dirty="0" err="1">
                <a:solidFill>
                  <a:srgbClr val="0000FF"/>
                </a:solidFill>
              </a:rPr>
              <a:t>wines</a:t>
            </a:r>
            <a:r>
              <a:rPr lang="nl-NL" altLang="nl-BE" sz="1600" i="1" dirty="0">
                <a:solidFill>
                  <a:srgbClr val="0000FF"/>
                </a:solidFill>
              </a:rPr>
              <a:t>, </a:t>
            </a:r>
            <a:r>
              <a:rPr lang="nl-NL" altLang="nl-BE" sz="1600" i="1" dirty="0" err="1">
                <a:solidFill>
                  <a:srgbClr val="0000FF"/>
                </a:solidFill>
              </a:rPr>
              <a:t>aromatized</a:t>
            </a:r>
            <a:r>
              <a:rPr lang="nl-NL" altLang="nl-BE" sz="1600" i="1" dirty="0">
                <a:solidFill>
                  <a:srgbClr val="0000FF"/>
                </a:solidFill>
              </a:rPr>
              <a:t> </a:t>
            </a:r>
            <a:r>
              <a:rPr lang="nl-NL" altLang="nl-BE" sz="1600" i="1" dirty="0" err="1">
                <a:solidFill>
                  <a:srgbClr val="0000FF"/>
                </a:solidFill>
              </a:rPr>
              <a:t>wine-based</a:t>
            </a:r>
            <a:r>
              <a:rPr lang="nl-NL" altLang="nl-BE" sz="1600" i="1" dirty="0">
                <a:solidFill>
                  <a:srgbClr val="0000FF"/>
                </a:solidFill>
              </a:rPr>
              <a:t> drinks </a:t>
            </a:r>
            <a:r>
              <a:rPr lang="nl-NL" altLang="nl-BE" sz="1600" i="1" dirty="0" err="1">
                <a:solidFill>
                  <a:srgbClr val="0000FF"/>
                </a:solidFill>
              </a:rPr>
              <a:t>and</a:t>
            </a:r>
            <a:r>
              <a:rPr lang="nl-NL" altLang="nl-BE" sz="1600" i="1" dirty="0">
                <a:solidFill>
                  <a:srgbClr val="0000FF"/>
                </a:solidFill>
              </a:rPr>
              <a:t> </a:t>
            </a:r>
            <a:r>
              <a:rPr lang="nl-NL" altLang="nl-BE" sz="1600" i="1" dirty="0" err="1">
                <a:solidFill>
                  <a:srgbClr val="0000FF"/>
                </a:solidFill>
              </a:rPr>
              <a:t>aromatized</a:t>
            </a:r>
            <a:endParaRPr lang="nl-NL" altLang="nl-BE" sz="1600" i="1" dirty="0">
              <a:solidFill>
                <a:srgbClr val="0000FF"/>
              </a:solidFill>
            </a:endParaRPr>
          </a:p>
          <a:p>
            <a:pPr defTabSz="1693863">
              <a:lnSpc>
                <a:spcPct val="80000"/>
              </a:lnSpc>
              <a:buFontTx/>
              <a:buNone/>
            </a:pPr>
            <a:r>
              <a:rPr lang="nl-NL" altLang="nl-BE" sz="1600" i="1" dirty="0">
                <a:solidFill>
                  <a:srgbClr val="0000FF"/>
                </a:solidFill>
              </a:rPr>
              <a:t>    </a:t>
            </a:r>
            <a:r>
              <a:rPr lang="nl-NL" altLang="nl-BE" sz="1600" i="1" dirty="0" err="1">
                <a:solidFill>
                  <a:srgbClr val="0000FF"/>
                </a:solidFill>
              </a:rPr>
              <a:t>wine</a:t>
            </a:r>
            <a:r>
              <a:rPr lang="nl-NL" altLang="nl-BE" sz="1600" i="1" dirty="0">
                <a:solidFill>
                  <a:srgbClr val="0000FF"/>
                </a:solidFill>
              </a:rPr>
              <a:t>-product cocktails (Reg.(EU) 251/2014)	</a:t>
            </a:r>
          </a:p>
          <a:p>
            <a:pPr defTabSz="1693863">
              <a:lnSpc>
                <a:spcPct val="80000"/>
              </a:lnSpc>
              <a:buFontTx/>
              <a:buNone/>
            </a:pPr>
            <a:endParaRPr lang="nl-BE" altLang="nl-BE" sz="1000" i="1" dirty="0">
              <a:solidFill>
                <a:srgbClr val="0000FF"/>
              </a:solidFill>
            </a:endParaRPr>
          </a:p>
          <a:p>
            <a:pPr defTabSz="1693863">
              <a:lnSpc>
                <a:spcPct val="80000"/>
              </a:lnSpc>
              <a:buFontTx/>
              <a:buNone/>
            </a:pPr>
            <a:r>
              <a:rPr lang="nl-BE" altLang="nl-BE" sz="1600" i="1" dirty="0"/>
              <a:t>- Rules </a:t>
            </a:r>
            <a:r>
              <a:rPr lang="nl-BE" altLang="nl-BE" sz="1600" i="1" dirty="0" err="1"/>
              <a:t>regarding</a:t>
            </a:r>
            <a:r>
              <a:rPr lang="nl-BE" altLang="nl-BE" sz="1600" i="1" dirty="0"/>
              <a:t> </a:t>
            </a:r>
            <a:r>
              <a:rPr lang="nl-BE" altLang="nl-BE" sz="1600" i="1" dirty="0" err="1">
                <a:solidFill>
                  <a:srgbClr val="FF0000"/>
                </a:solidFill>
              </a:rPr>
              <a:t>use</a:t>
            </a:r>
            <a:r>
              <a:rPr lang="nl-BE" altLang="nl-BE" sz="1600" i="1" dirty="0">
                <a:solidFill>
                  <a:srgbClr val="FF0000"/>
                </a:solidFill>
              </a:rPr>
              <a:t> of water in </a:t>
            </a:r>
            <a:r>
              <a:rPr lang="nl-BE" altLang="nl-BE" sz="1600" i="1" dirty="0" err="1">
                <a:solidFill>
                  <a:srgbClr val="FF0000"/>
                </a:solidFill>
              </a:rPr>
              <a:t>the</a:t>
            </a:r>
            <a:r>
              <a:rPr lang="nl-BE" altLang="nl-BE" sz="1600" i="1" dirty="0">
                <a:solidFill>
                  <a:srgbClr val="FF0000"/>
                </a:solidFill>
              </a:rPr>
              <a:t> </a:t>
            </a:r>
            <a:r>
              <a:rPr lang="nl-BE" altLang="nl-BE" sz="1600" i="1" dirty="0" err="1">
                <a:solidFill>
                  <a:srgbClr val="FF0000"/>
                </a:solidFill>
              </a:rPr>
              <a:t>preparation</a:t>
            </a:r>
            <a:endParaRPr lang="nl-BE" altLang="nl-BE" sz="1600" i="1" dirty="0">
              <a:solidFill>
                <a:srgbClr val="FF0000"/>
              </a:solidFill>
            </a:endParaRPr>
          </a:p>
          <a:p>
            <a:pPr defTabSz="1693863">
              <a:lnSpc>
                <a:spcPct val="80000"/>
              </a:lnSpc>
              <a:buFontTx/>
              <a:buNone/>
            </a:pPr>
            <a:r>
              <a:rPr lang="nl-BE" altLang="nl-BE" sz="1600" i="1" dirty="0"/>
              <a:t>  </a:t>
            </a:r>
            <a:r>
              <a:rPr lang="nl-BE" altLang="nl-BE" sz="1400" i="1" dirty="0"/>
              <a:t>(</a:t>
            </a:r>
            <a:r>
              <a:rPr lang="nl-BE" altLang="nl-BE" sz="1400" i="1" dirty="0" err="1"/>
              <a:t>quality</a:t>
            </a:r>
            <a:r>
              <a:rPr lang="nl-BE" altLang="nl-BE" sz="1400" i="1" dirty="0"/>
              <a:t> </a:t>
            </a:r>
            <a:r>
              <a:rPr lang="nl-BE" altLang="nl-BE" sz="1400" i="1" dirty="0" err="1"/>
              <a:t>requirements</a:t>
            </a:r>
            <a:r>
              <a:rPr lang="nl-BE" altLang="nl-BE" sz="1400" i="1" dirty="0"/>
              <a:t>)</a:t>
            </a:r>
          </a:p>
          <a:p>
            <a:pPr defTabSz="1693863">
              <a:lnSpc>
                <a:spcPct val="80000"/>
              </a:lnSpc>
              <a:buFontTx/>
              <a:buNone/>
            </a:pPr>
            <a:endParaRPr lang="nl-BE" altLang="nl-BE" sz="800" i="1" dirty="0"/>
          </a:p>
          <a:p>
            <a:pPr defTabSz="1693863">
              <a:lnSpc>
                <a:spcPct val="80000"/>
              </a:lnSpc>
              <a:buFontTx/>
              <a:buNone/>
            </a:pPr>
            <a:r>
              <a:rPr lang="nl-BE" altLang="nl-BE" sz="1600" i="1" dirty="0"/>
              <a:t>- Rules </a:t>
            </a:r>
            <a:r>
              <a:rPr lang="nl-BE" altLang="nl-BE" sz="1600" i="1" dirty="0" err="1"/>
              <a:t>regarding</a:t>
            </a:r>
            <a:r>
              <a:rPr lang="nl-BE" altLang="nl-BE" sz="1600" i="1" dirty="0"/>
              <a:t> </a:t>
            </a:r>
            <a:r>
              <a:rPr lang="nl-BE" altLang="nl-BE" sz="1600" i="1" dirty="0" err="1">
                <a:solidFill>
                  <a:srgbClr val="FF0000"/>
                </a:solidFill>
              </a:rPr>
              <a:t>use</a:t>
            </a:r>
            <a:r>
              <a:rPr lang="nl-BE" altLang="nl-BE" sz="1600" i="1" dirty="0">
                <a:solidFill>
                  <a:srgbClr val="FF0000"/>
                </a:solidFill>
              </a:rPr>
              <a:t> of ethyl alcohol </a:t>
            </a:r>
            <a:r>
              <a:rPr lang="nl-BE" altLang="nl-BE" sz="1600" i="1" dirty="0" err="1"/>
              <a:t>to</a:t>
            </a:r>
            <a:r>
              <a:rPr lang="nl-BE" altLang="nl-BE" sz="1600" i="1" dirty="0"/>
              <a:t> </a:t>
            </a:r>
            <a:r>
              <a:rPr lang="nl-BE" altLang="nl-BE" sz="1600" i="1" dirty="0" err="1"/>
              <a:t>dillute</a:t>
            </a:r>
            <a:r>
              <a:rPr lang="nl-BE" altLang="nl-BE" sz="1600" i="1" dirty="0"/>
              <a:t> or</a:t>
            </a:r>
          </a:p>
          <a:p>
            <a:pPr defTabSz="1693863">
              <a:lnSpc>
                <a:spcPct val="80000"/>
              </a:lnSpc>
              <a:buFontTx/>
              <a:buNone/>
            </a:pPr>
            <a:r>
              <a:rPr lang="nl-BE" altLang="nl-BE" sz="1600" i="1" dirty="0"/>
              <a:t>  </a:t>
            </a:r>
            <a:r>
              <a:rPr lang="nl-BE" altLang="nl-BE" sz="1600" i="1" dirty="0" err="1"/>
              <a:t>dissolve</a:t>
            </a:r>
            <a:r>
              <a:rPr lang="nl-BE" altLang="nl-BE" sz="1600" i="1" dirty="0"/>
              <a:t> </a:t>
            </a:r>
            <a:r>
              <a:rPr lang="nl-BE" altLang="nl-BE" sz="1600" i="1" dirty="0" err="1"/>
              <a:t>addditives</a:t>
            </a:r>
            <a:endParaRPr lang="nl-BE" altLang="nl-BE" sz="1600" i="1" dirty="0"/>
          </a:p>
          <a:p>
            <a:pPr defTabSz="1693863">
              <a:lnSpc>
                <a:spcPct val="80000"/>
              </a:lnSpc>
              <a:buFontTx/>
              <a:buNone/>
            </a:pPr>
            <a:r>
              <a:rPr lang="nl-BE" altLang="nl-BE" sz="1400" i="1" dirty="0"/>
              <a:t>  (ethyl alcohol must </a:t>
            </a:r>
            <a:r>
              <a:rPr lang="nl-BE" altLang="nl-BE" sz="1400" i="1" dirty="0" err="1"/>
              <a:t>be</a:t>
            </a:r>
            <a:r>
              <a:rPr lang="nl-BE" altLang="nl-BE" sz="1400" i="1" dirty="0"/>
              <a:t> of </a:t>
            </a:r>
            <a:r>
              <a:rPr lang="nl-BE" altLang="nl-BE" sz="1400" i="1" dirty="0" err="1"/>
              <a:t>agricultural</a:t>
            </a:r>
            <a:r>
              <a:rPr lang="nl-BE" altLang="nl-BE" sz="1400" i="1" dirty="0"/>
              <a:t> </a:t>
            </a:r>
            <a:r>
              <a:rPr lang="nl-BE" altLang="nl-BE" sz="1400" i="1" dirty="0" err="1"/>
              <a:t>origin</a:t>
            </a:r>
            <a:r>
              <a:rPr lang="nl-BE" altLang="nl-BE" sz="1400" i="1" dirty="0"/>
              <a:t> </a:t>
            </a:r>
            <a:r>
              <a:rPr lang="nl-BE" altLang="nl-BE" sz="1400" i="1" dirty="0" err="1"/>
              <a:t>and</a:t>
            </a:r>
            <a:r>
              <a:rPr lang="nl-BE" altLang="nl-BE" sz="1400" i="1" dirty="0"/>
              <a:t> </a:t>
            </a:r>
            <a:r>
              <a:rPr lang="nl-BE" altLang="nl-BE" sz="1400" i="1" dirty="0" err="1"/>
              <a:t>its</a:t>
            </a:r>
            <a:r>
              <a:rPr lang="nl-BE" altLang="nl-BE" sz="1400" i="1" dirty="0"/>
              <a:t> </a:t>
            </a:r>
            <a:r>
              <a:rPr lang="nl-BE" altLang="nl-BE" sz="1400" i="1" dirty="0" err="1"/>
              <a:t>use</a:t>
            </a:r>
            <a:r>
              <a:rPr lang="nl-BE" altLang="nl-BE" sz="1400" i="1" dirty="0"/>
              <a:t> </a:t>
            </a:r>
            <a:r>
              <a:rPr lang="nl-BE" altLang="nl-BE" sz="1400" i="1" dirty="0" err="1"/>
              <a:t>limited</a:t>
            </a:r>
            <a:endParaRPr lang="nl-BE" altLang="nl-BE" sz="1400" i="1" dirty="0"/>
          </a:p>
          <a:p>
            <a:pPr defTabSz="1693863">
              <a:lnSpc>
                <a:spcPct val="80000"/>
              </a:lnSpc>
              <a:buFontTx/>
              <a:buNone/>
            </a:pPr>
            <a:r>
              <a:rPr lang="nl-BE" altLang="nl-BE" sz="1400" i="1" dirty="0"/>
              <a:t>   </a:t>
            </a:r>
            <a:r>
              <a:rPr lang="nl-BE" altLang="nl-BE" sz="1400" i="1" dirty="0" err="1"/>
              <a:t>to</a:t>
            </a:r>
            <a:r>
              <a:rPr lang="nl-BE" altLang="nl-BE" sz="1400" i="1" dirty="0"/>
              <a:t> a </a:t>
            </a:r>
            <a:r>
              <a:rPr lang="nl-BE" altLang="nl-BE" sz="1400" i="1" dirty="0" err="1"/>
              <a:t>strict</a:t>
            </a:r>
            <a:r>
              <a:rPr lang="nl-BE" altLang="nl-BE" sz="1400" i="1" dirty="0"/>
              <a:t> minimum)</a:t>
            </a:r>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p>
          <a:p>
            <a:pPr defTabSz="1693863">
              <a:lnSpc>
                <a:spcPct val="80000"/>
              </a:lnSpc>
              <a:buFontTx/>
              <a:buNone/>
            </a:pPr>
            <a:endParaRPr lang="nl-BE" altLang="nl-BE" sz="1400" i="1" dirty="0">
              <a:solidFill>
                <a:srgbClr val="FF0000"/>
              </a:solidFill>
            </a:endParaRPr>
          </a:p>
          <a:p>
            <a:pPr defTabSz="1693863">
              <a:lnSpc>
                <a:spcPct val="80000"/>
              </a:lnSpc>
              <a:buFontTx/>
              <a:buNone/>
            </a:pPr>
            <a:r>
              <a:rPr lang="nl-BE" altLang="nl-BE" sz="1200" i="1" dirty="0"/>
              <a:t>	</a:t>
            </a:r>
            <a:endParaRPr lang="nl-NL" altLang="nl-BE" sz="1200" i="1" dirty="0"/>
          </a:p>
        </p:txBody>
      </p:sp>
      <p:sp>
        <p:nvSpPr>
          <p:cNvPr id="106499" name="Rechthoek 4"/>
          <p:cNvSpPr>
            <a:spLocks noChangeArrowheads="1"/>
          </p:cNvSpPr>
          <p:nvPr/>
        </p:nvSpPr>
        <p:spPr bwMode="auto">
          <a:xfrm>
            <a:off x="3492500" y="404813"/>
            <a:ext cx="4895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106500" name="il_fi" descr="http://www.vignobleriviereduchene.ca/vins/images/etiquettes/Eraporteross_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205038"/>
            <a:ext cx="285908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il_fi" descr="http://www.100best.ru/files/7837B38B3BE24B438AA4A279E8A49D94-1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975" y="4868863"/>
            <a:ext cx="10715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Afbeelding 5" descr="http://t2.gstatic.com/images?q=tbn:ANd9GcT3577NkczrMWCl1nnKuowuRCZk5o9tzS6RaABw6rXOQ-V_Ui0xqIec0Q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588" y="4868863"/>
            <a:ext cx="944562"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il_fi" descr="http://www.examiner.com/images/blog/wysiwyg/image/D154-Vermouth-Martini-Lad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4868863"/>
            <a:ext cx="86360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rg_hi" descr="http://t2.gstatic.com/images?q=tbn:ANd9GcQPtJrl3YYWJxBTuhCJ1I5kg1oVdH-bjx_o6Hb2_dWofhN3Yy0f5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8363" y="4895850"/>
            <a:ext cx="4699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8590828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idx="1"/>
          </p:nvPr>
        </p:nvSpPr>
        <p:spPr>
          <a:xfrm>
            <a:off x="684213" y="1628775"/>
            <a:ext cx="7918450" cy="4824413"/>
          </a:xfrm>
        </p:spPr>
        <p:txBody>
          <a:bodyPr/>
          <a:lstStyle/>
          <a:p>
            <a:pPr defTabSz="1693863">
              <a:lnSpc>
                <a:spcPct val="80000"/>
              </a:lnSpc>
              <a:buFontTx/>
              <a:buNone/>
              <a:defRPr/>
            </a:pPr>
            <a:r>
              <a:rPr lang="nl-NL" sz="2400" i="1" dirty="0">
                <a:solidFill>
                  <a:srgbClr val="0000FF"/>
                </a:solidFill>
              </a:rPr>
              <a:t>III.2.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requirements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certain</a:t>
            </a:r>
            <a:r>
              <a:rPr lang="nl-NL" sz="2400" i="1" u="sng" dirty="0">
                <a:solidFill>
                  <a:srgbClr val="0000FF"/>
                </a:solidFill>
              </a:rPr>
              <a:t> </a:t>
            </a:r>
            <a:r>
              <a:rPr lang="nl-NL" sz="2400" i="1" u="sng" dirty="0" err="1">
                <a:solidFill>
                  <a:srgbClr val="0000FF"/>
                </a:solidFill>
              </a:rPr>
              <a:t>foodstuffs</a:t>
            </a:r>
            <a:endParaRPr lang="nl-NL" sz="2400" i="1" u="sng" dirty="0">
              <a:solidFill>
                <a:srgbClr val="0000FF"/>
              </a:solidFill>
            </a:endParaRPr>
          </a:p>
          <a:p>
            <a:pPr defTabSz="1693863">
              <a:lnSpc>
                <a:spcPct val="80000"/>
              </a:lnSpc>
              <a:buFontTx/>
              <a:buNone/>
              <a:defRPr/>
            </a:pPr>
            <a:r>
              <a:rPr lang="nl-NL" sz="2000" i="1" dirty="0">
                <a:solidFill>
                  <a:srgbClr val="0000FF"/>
                </a:solidFill>
              </a:rPr>
              <a:t>III.2.1. </a:t>
            </a:r>
            <a:r>
              <a:rPr lang="nl-NL" sz="2000" i="1" dirty="0" err="1">
                <a:solidFill>
                  <a:srgbClr val="0000FF"/>
                </a:solidFill>
              </a:rPr>
              <a:t>Alcoholic</a:t>
            </a:r>
            <a:r>
              <a:rPr lang="nl-NL" sz="2000" i="1" dirty="0">
                <a:solidFill>
                  <a:srgbClr val="0000FF"/>
                </a:solidFill>
              </a:rPr>
              <a:t> drinks</a:t>
            </a:r>
            <a:r>
              <a:rPr lang="nl-NL" sz="2400" i="1" dirty="0">
                <a:solidFill>
                  <a:srgbClr val="0000FF"/>
                </a:solidFill>
              </a:rPr>
              <a:t> </a:t>
            </a:r>
          </a:p>
          <a:p>
            <a:pPr defTabSz="1693863">
              <a:lnSpc>
                <a:spcPct val="80000"/>
              </a:lnSpc>
              <a:buFontTx/>
              <a:buNone/>
              <a:defRPr/>
            </a:pPr>
            <a:endParaRPr lang="nl-NL" sz="1000" i="1" dirty="0">
              <a:solidFill>
                <a:srgbClr val="0000FF"/>
              </a:solidFill>
            </a:endParaRPr>
          </a:p>
          <a:p>
            <a:pPr defTabSz="1693863">
              <a:lnSpc>
                <a:spcPct val="80000"/>
              </a:lnSpc>
              <a:buFontTx/>
              <a:buNone/>
              <a:defRPr/>
            </a:pPr>
            <a:r>
              <a:rPr lang="nl-BE" sz="1600" i="1" dirty="0">
                <a:solidFill>
                  <a:srgbClr val="0000FF"/>
                </a:solidFill>
              </a:rPr>
              <a:t>4) </a:t>
            </a:r>
            <a:r>
              <a:rPr lang="nl-BE" sz="1600" i="1" dirty="0" err="1">
                <a:solidFill>
                  <a:srgbClr val="0000FF"/>
                </a:solidFill>
              </a:rPr>
              <a:t>Labelling</a:t>
            </a:r>
            <a:r>
              <a:rPr lang="nl-BE" sz="1600" i="1" dirty="0">
                <a:solidFill>
                  <a:srgbClr val="0000FF"/>
                </a:solidFill>
              </a:rPr>
              <a:t> of </a:t>
            </a:r>
            <a:r>
              <a:rPr lang="nl-BE" sz="1600" i="1" dirty="0" err="1">
                <a:solidFill>
                  <a:srgbClr val="0000FF"/>
                </a:solidFill>
              </a:rPr>
              <a:t>wine</a:t>
            </a:r>
            <a:r>
              <a:rPr lang="nl-BE" sz="1600" i="1" dirty="0">
                <a:solidFill>
                  <a:srgbClr val="0000FF"/>
                </a:solidFill>
              </a:rPr>
              <a:t> </a:t>
            </a:r>
            <a:r>
              <a:rPr lang="nl-BE" sz="1600" i="1" dirty="0" err="1">
                <a:solidFill>
                  <a:srgbClr val="0000FF"/>
                </a:solidFill>
              </a:rPr>
              <a:t>and</a:t>
            </a:r>
            <a:r>
              <a:rPr lang="nl-BE" sz="1600" i="1" dirty="0">
                <a:solidFill>
                  <a:srgbClr val="0000FF"/>
                </a:solidFill>
              </a:rPr>
              <a:t> </a:t>
            </a:r>
            <a:r>
              <a:rPr lang="nl-BE" sz="1600" i="1" dirty="0" err="1">
                <a:solidFill>
                  <a:srgbClr val="0000FF"/>
                </a:solidFill>
              </a:rPr>
              <a:t>certain</a:t>
            </a:r>
            <a:r>
              <a:rPr lang="nl-BE" sz="1600" i="1" dirty="0">
                <a:solidFill>
                  <a:srgbClr val="0000FF"/>
                </a:solidFill>
              </a:rPr>
              <a:t> </a:t>
            </a:r>
            <a:r>
              <a:rPr lang="nl-BE" sz="1600" i="1" dirty="0" err="1">
                <a:solidFill>
                  <a:srgbClr val="0000FF"/>
                </a:solidFill>
              </a:rPr>
              <a:t>other</a:t>
            </a:r>
            <a:r>
              <a:rPr lang="nl-BE" sz="1600" i="1" dirty="0">
                <a:solidFill>
                  <a:srgbClr val="0000FF"/>
                </a:solidFill>
              </a:rPr>
              <a:t> </a:t>
            </a:r>
            <a:r>
              <a:rPr lang="nl-BE" sz="1600" i="1" dirty="0" err="1">
                <a:solidFill>
                  <a:srgbClr val="0000FF"/>
                </a:solidFill>
              </a:rPr>
              <a:t>wine</a:t>
            </a:r>
            <a:r>
              <a:rPr lang="nl-BE" sz="1600" i="1" dirty="0">
                <a:solidFill>
                  <a:srgbClr val="0000FF"/>
                </a:solidFill>
              </a:rPr>
              <a:t> sector products (Reg. (EC)607/2009)</a:t>
            </a:r>
          </a:p>
          <a:p>
            <a:pPr defTabSz="1693863">
              <a:lnSpc>
                <a:spcPct val="80000"/>
              </a:lnSpc>
              <a:buFontTx/>
              <a:buNone/>
              <a:defRPr/>
            </a:pPr>
            <a:r>
              <a:rPr lang="en-US" sz="1400" i="1" dirty="0">
                <a:solidFill>
                  <a:srgbClr val="FF0000"/>
                </a:solidFill>
                <a:latin typeface="+mj-lt"/>
              </a:rPr>
              <a:t>	</a:t>
            </a:r>
          </a:p>
          <a:p>
            <a:pPr defTabSz="1693863">
              <a:lnSpc>
                <a:spcPct val="80000"/>
              </a:lnSpc>
              <a:buFontTx/>
              <a:buNone/>
              <a:defRPr/>
            </a:pPr>
            <a:r>
              <a:rPr lang="en-US" sz="1400" i="1" dirty="0">
                <a:solidFill>
                  <a:srgbClr val="FF0000"/>
                </a:solidFill>
                <a:latin typeface="+mj-lt"/>
              </a:rPr>
              <a:t>	Protected designations of origin (PDO) and protected geographical indications (PGI), traditional terms, </a:t>
            </a:r>
            <a:r>
              <a:rPr lang="en-US" sz="1400" i="1" dirty="0" err="1">
                <a:solidFill>
                  <a:srgbClr val="FF0000"/>
                </a:solidFill>
                <a:latin typeface="+mj-lt"/>
              </a:rPr>
              <a:t>labelling</a:t>
            </a:r>
            <a:r>
              <a:rPr lang="en-US" sz="1400" i="1" dirty="0">
                <a:solidFill>
                  <a:srgbClr val="FF0000"/>
                </a:solidFill>
                <a:latin typeface="+mj-lt"/>
              </a:rPr>
              <a:t> and presentation of certain wine sector products</a:t>
            </a:r>
          </a:p>
          <a:p>
            <a:pPr defTabSz="1693863">
              <a:lnSpc>
                <a:spcPct val="80000"/>
              </a:lnSpc>
              <a:buFontTx/>
              <a:buNone/>
              <a:defRPr/>
            </a:pPr>
            <a:endParaRPr lang="nl-BE" sz="1600" i="1" dirty="0">
              <a:solidFill>
                <a:srgbClr val="0000FF"/>
              </a:solidFill>
            </a:endParaRPr>
          </a:p>
          <a:p>
            <a:pPr defTabSz="1693863">
              <a:lnSpc>
                <a:spcPct val="80000"/>
              </a:lnSpc>
              <a:buFontTx/>
              <a:buNone/>
              <a:defRPr/>
            </a:pPr>
            <a:r>
              <a:rPr lang="nl-BE" sz="1600" i="1" dirty="0"/>
              <a:t>	</a:t>
            </a:r>
            <a:r>
              <a:rPr lang="nl-BE" sz="1600" i="1" dirty="0" err="1"/>
              <a:t>Labelling</a:t>
            </a:r>
            <a:r>
              <a:rPr lang="nl-BE" sz="1600" i="1" dirty="0"/>
              <a:t> must </a:t>
            </a:r>
            <a:r>
              <a:rPr lang="nl-BE" sz="1600" i="1" dirty="0" err="1"/>
              <a:t>indicate</a:t>
            </a:r>
            <a:r>
              <a:rPr lang="nl-BE" sz="1600" i="1" dirty="0"/>
              <a:t>:	</a:t>
            </a:r>
            <a:r>
              <a:rPr lang="nl-BE" sz="1400" i="1" dirty="0"/>
              <a:t>- the sales </a:t>
            </a:r>
            <a:r>
              <a:rPr lang="nl-BE" sz="1400" i="1" dirty="0" err="1"/>
              <a:t>designation</a:t>
            </a:r>
            <a:r>
              <a:rPr lang="nl-BE" sz="1400" i="1" dirty="0"/>
              <a:t> of the </a:t>
            </a:r>
            <a:r>
              <a:rPr lang="nl-BE" sz="1400" i="1" dirty="0" err="1"/>
              <a:t>products</a:t>
            </a:r>
            <a:endParaRPr lang="nl-BE" sz="1400" i="1" dirty="0"/>
          </a:p>
          <a:p>
            <a:pPr defTabSz="1693863">
              <a:lnSpc>
                <a:spcPct val="80000"/>
              </a:lnSpc>
              <a:buFontTx/>
              <a:buNone/>
              <a:defRPr/>
            </a:pPr>
            <a:r>
              <a:rPr lang="nl-BE" sz="1400" i="1" dirty="0"/>
              <a:t>			- the </a:t>
            </a:r>
            <a:r>
              <a:rPr lang="nl-BE" sz="1400" i="1" dirty="0" err="1"/>
              <a:t>nominal</a:t>
            </a:r>
            <a:r>
              <a:rPr lang="nl-BE" sz="1400" i="1" dirty="0"/>
              <a:t> volume</a:t>
            </a:r>
          </a:p>
          <a:p>
            <a:pPr defTabSz="1693863">
              <a:lnSpc>
                <a:spcPct val="80000"/>
              </a:lnSpc>
              <a:buFontTx/>
              <a:buNone/>
              <a:defRPr/>
            </a:pPr>
            <a:r>
              <a:rPr lang="nl-BE" sz="1400" i="1" dirty="0"/>
              <a:t>			- the </a:t>
            </a:r>
            <a:r>
              <a:rPr lang="nl-BE" sz="1400" i="1" dirty="0" err="1"/>
              <a:t>alcoholic</a:t>
            </a:r>
            <a:r>
              <a:rPr lang="nl-BE" sz="1400" i="1" dirty="0"/>
              <a:t> </a:t>
            </a:r>
            <a:r>
              <a:rPr lang="nl-BE" sz="1400" i="1" dirty="0" err="1"/>
              <a:t>strength</a:t>
            </a:r>
            <a:r>
              <a:rPr lang="nl-BE" sz="1400" i="1" dirty="0"/>
              <a:t> </a:t>
            </a:r>
            <a:r>
              <a:rPr lang="nl-BE" sz="1400" i="1" dirty="0" err="1"/>
              <a:t>by</a:t>
            </a:r>
            <a:r>
              <a:rPr lang="nl-BE" sz="1400" i="1" dirty="0"/>
              <a:t> volume (… % vol)</a:t>
            </a:r>
          </a:p>
          <a:p>
            <a:pPr defTabSz="1693863">
              <a:lnSpc>
                <a:spcPct val="80000"/>
              </a:lnSpc>
              <a:buFontTx/>
              <a:buNone/>
              <a:defRPr/>
            </a:pPr>
            <a:r>
              <a:rPr lang="nl-BE" sz="1400" i="1" dirty="0"/>
              <a:t>			- the lot </a:t>
            </a:r>
            <a:r>
              <a:rPr lang="nl-BE" sz="1400" i="1" dirty="0" err="1"/>
              <a:t>number</a:t>
            </a:r>
            <a:endParaRPr lang="nl-BE" sz="1400" i="1" dirty="0"/>
          </a:p>
          <a:p>
            <a:pPr defTabSz="1693863">
              <a:lnSpc>
                <a:spcPct val="80000"/>
              </a:lnSpc>
              <a:buFontTx/>
              <a:buNone/>
              <a:defRPr/>
            </a:pPr>
            <a:r>
              <a:rPr lang="nl-BE" sz="1400" i="1" dirty="0"/>
              <a:t>			- the </a:t>
            </a:r>
            <a:r>
              <a:rPr lang="nl-BE" sz="1400" i="1" dirty="0" err="1"/>
              <a:t>presence</a:t>
            </a:r>
            <a:r>
              <a:rPr lang="nl-BE" sz="1400" i="1" dirty="0"/>
              <a:t> of </a:t>
            </a:r>
            <a:r>
              <a:rPr lang="nl-BE" sz="1400" i="1" dirty="0" err="1"/>
              <a:t>sulphites</a:t>
            </a:r>
            <a:r>
              <a:rPr lang="nl-BE" sz="1400" i="1" dirty="0"/>
              <a:t>, </a:t>
            </a:r>
            <a:r>
              <a:rPr lang="nl-BE" sz="1400" i="1" dirty="0" err="1"/>
              <a:t>if</a:t>
            </a:r>
            <a:r>
              <a:rPr lang="nl-BE" sz="1400" i="1" dirty="0"/>
              <a:t> </a:t>
            </a:r>
            <a:r>
              <a:rPr lang="nl-BE" sz="1400" i="1" dirty="0" err="1"/>
              <a:t>any</a:t>
            </a:r>
            <a:endParaRPr lang="nl-BE" sz="1400" i="1" dirty="0"/>
          </a:p>
          <a:p>
            <a:pPr defTabSz="1693863">
              <a:lnSpc>
                <a:spcPct val="80000"/>
              </a:lnSpc>
              <a:buFontTx/>
              <a:buNone/>
              <a:defRPr/>
            </a:pPr>
            <a:r>
              <a:rPr lang="nl-BE" sz="1400" i="1" dirty="0"/>
              <a:t>			- </a:t>
            </a:r>
            <a:r>
              <a:rPr lang="nl-BE" sz="1400" i="1" dirty="0" err="1"/>
              <a:t>other</a:t>
            </a:r>
            <a:r>
              <a:rPr lang="nl-BE" sz="1400" i="1" dirty="0"/>
              <a:t> </a:t>
            </a:r>
            <a:r>
              <a:rPr lang="nl-BE" sz="1400" i="1" dirty="0" err="1"/>
              <a:t>ingredients</a:t>
            </a:r>
            <a:endParaRPr lang="nl-BE" sz="1400" i="1" dirty="0"/>
          </a:p>
          <a:p>
            <a:pPr defTabSz="1693863">
              <a:lnSpc>
                <a:spcPct val="80000"/>
              </a:lnSpc>
              <a:buFontTx/>
              <a:buNone/>
              <a:defRPr/>
            </a:pPr>
            <a:endParaRPr lang="nl-BE" sz="1400" i="1" dirty="0"/>
          </a:p>
          <a:p>
            <a:pPr defTabSz="1693863">
              <a:lnSpc>
                <a:spcPct val="80000"/>
              </a:lnSpc>
              <a:buFontTx/>
              <a:buNone/>
              <a:defRPr/>
            </a:pPr>
            <a:r>
              <a:rPr lang="nl-BE" sz="1400" i="1" dirty="0"/>
              <a:t>	</a:t>
            </a:r>
            <a:r>
              <a:rPr lang="nl-BE" sz="1600" i="1" dirty="0"/>
              <a:t>Special </a:t>
            </a:r>
            <a:r>
              <a:rPr lang="nl-BE" sz="1600" i="1" dirty="0" err="1"/>
              <a:t>labelling</a:t>
            </a:r>
            <a:r>
              <a:rPr lang="nl-BE" sz="1600" i="1" dirty="0"/>
              <a:t> </a:t>
            </a:r>
            <a:r>
              <a:rPr lang="nl-BE" sz="1600" i="1" dirty="0" err="1"/>
              <a:t>rules</a:t>
            </a:r>
            <a:r>
              <a:rPr lang="nl-BE" sz="1600" i="1" dirty="0"/>
              <a:t> </a:t>
            </a:r>
            <a:r>
              <a:rPr lang="nl-BE" sz="1600" i="1" dirty="0" err="1"/>
              <a:t>for</a:t>
            </a:r>
            <a:r>
              <a:rPr lang="nl-BE" sz="1600" i="1" dirty="0"/>
              <a:t>:</a:t>
            </a:r>
            <a:r>
              <a:rPr lang="nl-BE" sz="1400" i="1" dirty="0"/>
              <a:t>	- </a:t>
            </a:r>
            <a:r>
              <a:rPr lang="nl-BE" sz="1400" i="1" dirty="0" err="1"/>
              <a:t>table</a:t>
            </a:r>
            <a:r>
              <a:rPr lang="nl-BE" sz="1400" i="1" dirty="0"/>
              <a:t> </a:t>
            </a:r>
            <a:r>
              <a:rPr lang="nl-BE" sz="1400" i="1" dirty="0" err="1"/>
              <a:t>wines</a:t>
            </a:r>
            <a:r>
              <a:rPr lang="nl-BE" sz="1400" i="1" dirty="0"/>
              <a:t> </a:t>
            </a:r>
            <a:r>
              <a:rPr lang="nl-BE" sz="1400" i="1" dirty="0" err="1"/>
              <a:t>and</a:t>
            </a:r>
            <a:r>
              <a:rPr lang="nl-BE" sz="1400" i="1" dirty="0"/>
              <a:t> </a:t>
            </a:r>
            <a:r>
              <a:rPr lang="nl-BE" sz="1400" i="1" dirty="0" err="1"/>
              <a:t>quality</a:t>
            </a:r>
            <a:r>
              <a:rPr lang="nl-BE" sz="1400" i="1" dirty="0"/>
              <a:t> </a:t>
            </a:r>
            <a:r>
              <a:rPr lang="nl-BE" sz="1400" i="1" dirty="0" err="1"/>
              <a:t>wines</a:t>
            </a:r>
            <a:endParaRPr lang="nl-BE" sz="1400" i="1" dirty="0"/>
          </a:p>
          <a:p>
            <a:pPr defTabSz="1693863">
              <a:lnSpc>
                <a:spcPct val="80000"/>
              </a:lnSpc>
              <a:buFontTx/>
              <a:buNone/>
              <a:defRPr/>
            </a:pPr>
            <a:r>
              <a:rPr lang="nl-BE" sz="1400" i="1" dirty="0"/>
              <a:t>			- new </a:t>
            </a:r>
            <a:r>
              <a:rPr lang="nl-BE" sz="1400" i="1" dirty="0" err="1"/>
              <a:t>wines</a:t>
            </a:r>
            <a:r>
              <a:rPr lang="nl-BE" sz="1400" i="1" dirty="0"/>
              <a:t> </a:t>
            </a:r>
            <a:r>
              <a:rPr lang="nl-BE" sz="1400" i="1" dirty="0" err="1"/>
              <a:t>still</a:t>
            </a:r>
            <a:r>
              <a:rPr lang="nl-BE" sz="1400" i="1" dirty="0"/>
              <a:t> in </a:t>
            </a:r>
            <a:r>
              <a:rPr lang="nl-BE" sz="1400" i="1" dirty="0" err="1"/>
              <a:t>fermentation</a:t>
            </a:r>
            <a:r>
              <a:rPr lang="nl-BE" sz="1400" i="1" dirty="0"/>
              <a:t> </a:t>
            </a:r>
            <a:r>
              <a:rPr lang="nl-BE" sz="1400" i="1" dirty="0" err="1"/>
              <a:t>and</a:t>
            </a:r>
            <a:r>
              <a:rPr lang="nl-BE" sz="1400" i="1" dirty="0"/>
              <a:t> </a:t>
            </a:r>
            <a:r>
              <a:rPr lang="nl-BE" sz="1400" i="1" dirty="0" err="1"/>
              <a:t>grape</a:t>
            </a:r>
            <a:r>
              <a:rPr lang="nl-BE" sz="1400" i="1" dirty="0"/>
              <a:t> </a:t>
            </a:r>
            <a:r>
              <a:rPr lang="nl-BE" sz="1400" i="1" dirty="0" err="1"/>
              <a:t>musts</a:t>
            </a:r>
            <a:endParaRPr lang="nl-BE" sz="1400" i="1" dirty="0"/>
          </a:p>
          <a:p>
            <a:pPr defTabSz="1693863">
              <a:lnSpc>
                <a:spcPct val="80000"/>
              </a:lnSpc>
              <a:buFontTx/>
              <a:buNone/>
              <a:defRPr/>
            </a:pPr>
            <a:r>
              <a:rPr lang="nl-BE" sz="1400" i="1" dirty="0"/>
              <a:t>			- traditional </a:t>
            </a:r>
            <a:r>
              <a:rPr lang="nl-BE" sz="1400" i="1" dirty="0" err="1"/>
              <a:t>terms</a:t>
            </a:r>
            <a:r>
              <a:rPr lang="nl-BE" sz="1400" i="1" dirty="0"/>
              <a:t> (</a:t>
            </a:r>
            <a:r>
              <a:rPr lang="nl-BE" sz="1400" i="1" dirty="0" err="1"/>
              <a:t>protected</a:t>
            </a:r>
            <a:r>
              <a:rPr lang="nl-BE" sz="1400" i="1" dirty="0"/>
              <a:t>!)</a:t>
            </a:r>
          </a:p>
          <a:p>
            <a:pPr defTabSz="1693863">
              <a:lnSpc>
                <a:spcPct val="80000"/>
              </a:lnSpc>
              <a:buFontTx/>
              <a:buNone/>
              <a:defRPr/>
            </a:pPr>
            <a:r>
              <a:rPr lang="nl-BE" sz="1400" i="1" dirty="0"/>
              <a:t>			- </a:t>
            </a:r>
            <a:r>
              <a:rPr lang="nl-BE" sz="1400" i="1" dirty="0" err="1"/>
              <a:t>imported</a:t>
            </a:r>
            <a:r>
              <a:rPr lang="nl-BE" sz="1400" i="1" dirty="0"/>
              <a:t> </a:t>
            </a:r>
            <a:r>
              <a:rPr lang="nl-BE" sz="1400" i="1" dirty="0" err="1"/>
              <a:t>products</a:t>
            </a:r>
            <a:endParaRPr lang="nl-BE" sz="1400" i="1" dirty="0"/>
          </a:p>
          <a:p>
            <a:pPr defTabSz="1693863">
              <a:lnSpc>
                <a:spcPct val="80000"/>
              </a:lnSpc>
              <a:buFontTx/>
              <a:buNone/>
              <a:defRPr/>
            </a:pPr>
            <a:r>
              <a:rPr lang="nl-BE" sz="1400" i="1" dirty="0"/>
              <a:t>			- </a:t>
            </a:r>
            <a:r>
              <a:rPr lang="nl-BE" sz="1400" i="1" dirty="0" err="1"/>
              <a:t>liqueur</a:t>
            </a:r>
            <a:r>
              <a:rPr lang="nl-BE" sz="1400" i="1" dirty="0"/>
              <a:t> </a:t>
            </a:r>
            <a:r>
              <a:rPr lang="nl-BE" sz="1400" i="1" dirty="0" err="1"/>
              <a:t>wines</a:t>
            </a:r>
            <a:r>
              <a:rPr lang="nl-BE" sz="1400" i="1" dirty="0"/>
              <a:t> </a:t>
            </a:r>
            <a:r>
              <a:rPr lang="nl-BE" sz="1400" i="1" dirty="0" err="1"/>
              <a:t>and</a:t>
            </a:r>
            <a:r>
              <a:rPr lang="nl-BE" sz="1400" i="1" dirty="0"/>
              <a:t> sparkling </a:t>
            </a:r>
            <a:r>
              <a:rPr lang="nl-BE" sz="1400" i="1" dirty="0" err="1"/>
              <a:t>wines</a:t>
            </a:r>
            <a:r>
              <a:rPr lang="nl-BE" sz="1400" i="1" dirty="0"/>
              <a:t>,</a:t>
            </a:r>
          </a:p>
          <a:p>
            <a:pPr defTabSz="1693863">
              <a:lnSpc>
                <a:spcPct val="80000"/>
              </a:lnSpc>
              <a:buFontTx/>
              <a:buNone/>
              <a:defRPr/>
            </a:pPr>
            <a:r>
              <a:rPr lang="nl-BE" sz="1400" i="1" dirty="0"/>
              <a:t>	</a:t>
            </a:r>
          </a:p>
          <a:p>
            <a:pPr defTabSz="1693863">
              <a:lnSpc>
                <a:spcPct val="80000"/>
              </a:lnSpc>
              <a:buFontTx/>
              <a:buNone/>
              <a:defRPr/>
            </a:pPr>
            <a:r>
              <a:rPr lang="nl-BE" sz="1400" i="1" dirty="0"/>
              <a:t>	</a:t>
            </a:r>
          </a:p>
          <a:p>
            <a:pPr defTabSz="1693863">
              <a:lnSpc>
                <a:spcPct val="80000"/>
              </a:lnSpc>
              <a:buFontTx/>
              <a:buNone/>
              <a:defRPr/>
            </a:pPr>
            <a:r>
              <a:rPr lang="nl-BE" sz="1400" i="1" dirty="0"/>
              <a:t>	</a:t>
            </a:r>
          </a:p>
          <a:p>
            <a:pPr defTabSz="1693863">
              <a:lnSpc>
                <a:spcPct val="80000"/>
              </a:lnSpc>
              <a:buFontTx/>
              <a:buNone/>
              <a:defRPr/>
            </a:pPr>
            <a:r>
              <a:rPr lang="nl-BE" sz="1400" i="1" dirty="0"/>
              <a:t>	</a:t>
            </a:r>
          </a:p>
          <a:p>
            <a:pPr defTabSz="1693863">
              <a:lnSpc>
                <a:spcPct val="80000"/>
              </a:lnSpc>
              <a:buFontTx/>
              <a:buNone/>
              <a:defRPr/>
            </a:pPr>
            <a:r>
              <a:rPr lang="nl-BE" sz="1600" i="1" dirty="0"/>
              <a:t> 	</a:t>
            </a:r>
            <a:endParaRPr lang="nl-NL" sz="1400" i="1" dirty="0"/>
          </a:p>
        </p:txBody>
      </p:sp>
      <p:pic>
        <p:nvPicPr>
          <p:cNvPr id="107523" name="Afbeelding 4" descr="Vranac, Plantaze, 0.75L, 12.5%; een zware, krachtige rode topwijn;  Montenegro">
            <a:hlinkClick r:id="rId2" tooltip="&quot;&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357563"/>
            <a:ext cx="93662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hthoek 5"/>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6" name="Picture 4"/>
          <p:cNvPicPr>
            <a:picLocks noChangeAspect="1"/>
          </p:cNvPicPr>
          <p:nvPr/>
        </p:nvPicPr>
        <p:blipFill>
          <a:blip r:embed="rId5"/>
          <a:stretch>
            <a:fillRect/>
          </a:stretch>
        </p:blipFill>
        <p:spPr>
          <a:xfrm>
            <a:off x="7956376" y="5586943"/>
            <a:ext cx="887979" cy="829062"/>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9530866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611188" y="1628775"/>
            <a:ext cx="7921625" cy="4608513"/>
          </a:xfrm>
        </p:spPr>
        <p:txBody>
          <a:bodyPr/>
          <a:lstStyle/>
          <a:p>
            <a:pPr defTabSz="1693863">
              <a:lnSpc>
                <a:spcPct val="80000"/>
              </a:lnSpc>
              <a:buFontTx/>
              <a:buNone/>
              <a:defRPr/>
            </a:pPr>
            <a:r>
              <a:rPr lang="nl-NL" sz="2000" i="1" dirty="0">
                <a:solidFill>
                  <a:srgbClr val="0000FF"/>
                </a:solidFill>
              </a:rPr>
              <a:t>III.2. </a:t>
            </a:r>
            <a:r>
              <a:rPr lang="nl-NL" sz="2000" i="1" u="sng" dirty="0" err="1">
                <a:solidFill>
                  <a:srgbClr val="0000FF"/>
                </a:solidFill>
              </a:rPr>
              <a:t>Specific</a:t>
            </a:r>
            <a:r>
              <a:rPr lang="nl-NL" sz="2000" i="1" u="sng" dirty="0">
                <a:solidFill>
                  <a:srgbClr val="0000FF"/>
                </a:solidFill>
              </a:rPr>
              <a:t> </a:t>
            </a:r>
            <a:r>
              <a:rPr lang="nl-NL" sz="2000" i="1" u="sng" dirty="0" err="1">
                <a:solidFill>
                  <a:srgbClr val="0000FF"/>
                </a:solidFill>
              </a:rPr>
              <a:t>labelling</a:t>
            </a:r>
            <a:r>
              <a:rPr lang="nl-NL" sz="2000" i="1" u="sng" dirty="0">
                <a:solidFill>
                  <a:srgbClr val="0000FF"/>
                </a:solidFill>
              </a:rPr>
              <a:t> </a:t>
            </a:r>
            <a:r>
              <a:rPr lang="nl-NL" sz="2000" i="1" u="sng" dirty="0" err="1">
                <a:solidFill>
                  <a:srgbClr val="0000FF"/>
                </a:solidFill>
              </a:rPr>
              <a:t>requirements</a:t>
            </a:r>
            <a:r>
              <a:rPr lang="nl-NL" sz="2000" i="1" u="sng" dirty="0">
                <a:solidFill>
                  <a:srgbClr val="0000FF"/>
                </a:solidFill>
              </a:rPr>
              <a:t> </a:t>
            </a:r>
            <a:r>
              <a:rPr lang="nl-NL" sz="2000" i="1" u="sng" dirty="0" err="1">
                <a:solidFill>
                  <a:srgbClr val="0000FF"/>
                </a:solidFill>
              </a:rPr>
              <a:t>for</a:t>
            </a:r>
            <a:r>
              <a:rPr lang="nl-NL" sz="2000" i="1" u="sng" dirty="0">
                <a:solidFill>
                  <a:srgbClr val="0000FF"/>
                </a:solidFill>
              </a:rPr>
              <a:t> </a:t>
            </a:r>
            <a:r>
              <a:rPr lang="nl-NL" sz="2000" i="1" u="sng" dirty="0" err="1">
                <a:solidFill>
                  <a:srgbClr val="0000FF"/>
                </a:solidFill>
              </a:rPr>
              <a:t>certain</a:t>
            </a:r>
            <a:r>
              <a:rPr lang="nl-NL" sz="2000" i="1" u="sng" dirty="0">
                <a:solidFill>
                  <a:srgbClr val="0000FF"/>
                </a:solidFill>
              </a:rPr>
              <a:t> </a:t>
            </a:r>
            <a:r>
              <a:rPr lang="nl-NL" sz="2000" i="1" u="sng" dirty="0" err="1">
                <a:solidFill>
                  <a:srgbClr val="0000FF"/>
                </a:solidFill>
              </a:rPr>
              <a:t>foodstuffs</a:t>
            </a:r>
            <a:endParaRPr lang="nl-NL" sz="2000" i="1" u="sng" dirty="0">
              <a:solidFill>
                <a:srgbClr val="0000FF"/>
              </a:solidFill>
            </a:endParaRPr>
          </a:p>
          <a:p>
            <a:pPr defTabSz="1693863">
              <a:lnSpc>
                <a:spcPct val="80000"/>
              </a:lnSpc>
              <a:buFontTx/>
              <a:buNone/>
              <a:defRPr/>
            </a:pPr>
            <a:r>
              <a:rPr lang="nl-NL" sz="2000" i="1" dirty="0">
                <a:solidFill>
                  <a:srgbClr val="0000FF"/>
                </a:solidFill>
              </a:rPr>
              <a:t>III.2.1. </a:t>
            </a:r>
            <a:r>
              <a:rPr lang="nl-NL" sz="2000" i="1" dirty="0" err="1">
                <a:solidFill>
                  <a:srgbClr val="0000FF"/>
                </a:solidFill>
              </a:rPr>
              <a:t>Alcoholic</a:t>
            </a:r>
            <a:r>
              <a:rPr lang="nl-NL" sz="2000" i="1" dirty="0">
                <a:solidFill>
                  <a:srgbClr val="0000FF"/>
                </a:solidFill>
              </a:rPr>
              <a:t> </a:t>
            </a:r>
            <a:r>
              <a:rPr lang="nl-NL" sz="2000" i="1" dirty="0" err="1">
                <a:solidFill>
                  <a:srgbClr val="0000FF"/>
                </a:solidFill>
              </a:rPr>
              <a:t>drinks</a:t>
            </a:r>
            <a:r>
              <a:rPr lang="nl-NL" sz="2000" i="1" dirty="0">
                <a:solidFill>
                  <a:srgbClr val="0000FF"/>
                </a:solidFill>
              </a:rPr>
              <a:t> </a:t>
            </a:r>
          </a:p>
          <a:p>
            <a:pPr defTabSz="1693863">
              <a:lnSpc>
                <a:spcPct val="80000"/>
              </a:lnSpc>
              <a:buFontTx/>
              <a:buNone/>
              <a:defRPr/>
            </a:pPr>
            <a:endParaRPr lang="nl-NL" sz="2000" i="1" dirty="0">
              <a:solidFill>
                <a:srgbClr val="0000FF"/>
              </a:solidFill>
            </a:endParaRPr>
          </a:p>
          <a:p>
            <a:pPr defTabSz="1693863">
              <a:lnSpc>
                <a:spcPct val="80000"/>
              </a:lnSpc>
              <a:buFontTx/>
              <a:buNone/>
              <a:defRPr/>
            </a:pPr>
            <a:r>
              <a:rPr lang="nl-BE" sz="1600" i="1" dirty="0">
                <a:solidFill>
                  <a:srgbClr val="0000FF"/>
                </a:solidFill>
              </a:rPr>
              <a:t>4) </a:t>
            </a:r>
            <a:r>
              <a:rPr lang="nl-BE" sz="1600" i="1" dirty="0" err="1">
                <a:solidFill>
                  <a:srgbClr val="0000FF"/>
                </a:solidFill>
              </a:rPr>
              <a:t>Labelling</a:t>
            </a:r>
            <a:r>
              <a:rPr lang="nl-BE" sz="1600" i="1" dirty="0">
                <a:solidFill>
                  <a:srgbClr val="0000FF"/>
                </a:solidFill>
              </a:rPr>
              <a:t> of </a:t>
            </a:r>
            <a:r>
              <a:rPr lang="nl-BE" sz="1600" i="1" dirty="0" err="1">
                <a:solidFill>
                  <a:srgbClr val="0000FF"/>
                </a:solidFill>
              </a:rPr>
              <a:t>wine</a:t>
            </a:r>
            <a:r>
              <a:rPr lang="nl-BE" sz="1600" i="1" dirty="0">
                <a:solidFill>
                  <a:srgbClr val="0000FF"/>
                </a:solidFill>
              </a:rPr>
              <a:t> and </a:t>
            </a:r>
            <a:r>
              <a:rPr lang="nl-BE" sz="1600" i="1" dirty="0" err="1">
                <a:solidFill>
                  <a:srgbClr val="0000FF"/>
                </a:solidFill>
              </a:rPr>
              <a:t>certain</a:t>
            </a:r>
            <a:r>
              <a:rPr lang="nl-BE" sz="1600" i="1" dirty="0">
                <a:solidFill>
                  <a:srgbClr val="0000FF"/>
                </a:solidFill>
              </a:rPr>
              <a:t> </a:t>
            </a:r>
            <a:r>
              <a:rPr lang="nl-BE" sz="1600" i="1" dirty="0" err="1">
                <a:solidFill>
                  <a:srgbClr val="0000FF"/>
                </a:solidFill>
              </a:rPr>
              <a:t>other</a:t>
            </a:r>
            <a:r>
              <a:rPr lang="nl-BE" sz="1600" i="1" dirty="0">
                <a:solidFill>
                  <a:srgbClr val="0000FF"/>
                </a:solidFill>
              </a:rPr>
              <a:t> </a:t>
            </a:r>
            <a:r>
              <a:rPr lang="nl-BE" sz="1600" i="1" dirty="0" err="1">
                <a:solidFill>
                  <a:srgbClr val="0000FF"/>
                </a:solidFill>
              </a:rPr>
              <a:t>wine</a:t>
            </a:r>
            <a:r>
              <a:rPr lang="nl-BE" sz="1600" i="1" dirty="0">
                <a:solidFill>
                  <a:srgbClr val="0000FF"/>
                </a:solidFill>
              </a:rPr>
              <a:t> sector products (Reg. (EC)607/2009)</a:t>
            </a:r>
          </a:p>
          <a:p>
            <a:pPr marL="266700" indent="-266700" defTabSz="1693863">
              <a:buFontTx/>
              <a:buNone/>
              <a:defRPr/>
            </a:pPr>
            <a:endParaRPr lang="nl-BE" sz="1800" i="1" dirty="0"/>
          </a:p>
          <a:p>
            <a:pPr marL="266700" indent="-266700" defTabSz="1693863">
              <a:buFontTx/>
              <a:buNone/>
              <a:defRPr/>
            </a:pPr>
            <a:r>
              <a:rPr lang="en-GB" sz="1600" i="1" u="sng" dirty="0"/>
              <a:t>Protected designations of origin and geographical indications,</a:t>
            </a:r>
          </a:p>
          <a:p>
            <a:pPr marL="266700" indent="-266700" defTabSz="1693863">
              <a:buFontTx/>
              <a:buNone/>
              <a:defRPr/>
            </a:pPr>
            <a:r>
              <a:rPr lang="en-GB" sz="1600" i="1" u="sng" dirty="0"/>
              <a:t>traditional terms, labelling and presentation of certain</a:t>
            </a:r>
          </a:p>
          <a:p>
            <a:pPr marL="0" indent="0" defTabSz="1693863">
              <a:buFontTx/>
              <a:buNone/>
              <a:defRPr/>
            </a:pPr>
            <a:r>
              <a:rPr lang="en-GB" sz="1600" i="1" u="sng" dirty="0"/>
              <a:t>wine sector products  </a:t>
            </a:r>
            <a:r>
              <a:rPr lang="en-GB" sz="1600" i="1" dirty="0"/>
              <a:t>(Reg. (EC) 607/2009)</a:t>
            </a:r>
          </a:p>
          <a:p>
            <a:pPr marL="266700" indent="-266700" defTabSz="1693863">
              <a:buFontTx/>
              <a:buNone/>
              <a:defRPr/>
            </a:pPr>
            <a:endParaRPr lang="en-GB" sz="1600" i="1" dirty="0"/>
          </a:p>
          <a:p>
            <a:pPr marL="266700" indent="-266700" defTabSz="1693863">
              <a:buFont typeface="Monotype Sorts" pitchFamily="2" charset="2"/>
              <a:buNone/>
              <a:defRPr/>
            </a:pPr>
            <a:r>
              <a:rPr lang="en-GB" sz="1600" i="1" dirty="0"/>
              <a:t>Example:   </a:t>
            </a:r>
            <a:r>
              <a:rPr lang="en-US" sz="1600" b="1" i="1" dirty="0"/>
              <a:t>Protected Designation of Origin – </a:t>
            </a:r>
          </a:p>
          <a:p>
            <a:pPr marL="266700" indent="-266700" defTabSz="1693863">
              <a:buFont typeface="Monotype Sorts" pitchFamily="2" charset="2"/>
              <a:buNone/>
              <a:defRPr/>
            </a:pPr>
            <a:r>
              <a:rPr lang="en-US" sz="1600" b="1" i="1" dirty="0"/>
              <a:t>		</a:t>
            </a:r>
            <a:r>
              <a:rPr lang="en-US" sz="2000" b="1" i="1" dirty="0"/>
              <a:t>Madeira wine</a:t>
            </a:r>
          </a:p>
          <a:p>
            <a:pPr marL="266700" indent="-266700" defTabSz="1693863">
              <a:buFontTx/>
              <a:buNone/>
              <a:defRPr/>
            </a:pPr>
            <a:r>
              <a:rPr lang="en-GB" sz="1600" i="1" dirty="0"/>
              <a:t>		(In Portuguese: </a:t>
            </a:r>
            <a:r>
              <a:rPr lang="en-GB" sz="1600" i="1" dirty="0" err="1"/>
              <a:t>Vinho</a:t>
            </a:r>
            <a:r>
              <a:rPr lang="en-GB" sz="1600" i="1" dirty="0"/>
              <a:t> Madeira)</a:t>
            </a:r>
          </a:p>
          <a:p>
            <a:pPr marL="266700" indent="-266700" defTabSz="1693863">
              <a:buFontTx/>
              <a:buNone/>
              <a:defRPr/>
            </a:pPr>
            <a:endParaRPr lang="en-GB" sz="1600" i="1" dirty="0"/>
          </a:p>
          <a:p>
            <a:pPr marL="266700" indent="-266700" defTabSz="1693863">
              <a:buFontTx/>
              <a:buNone/>
              <a:defRPr/>
            </a:pPr>
            <a:endParaRPr lang="en-GB" sz="1400" b="1" dirty="0"/>
          </a:p>
          <a:p>
            <a:pPr marL="266700" indent="-266700" defTabSz="1693863">
              <a:buFontTx/>
              <a:buNone/>
              <a:defRPr/>
            </a:pPr>
            <a:endParaRPr lang="en-GB" sz="1600" i="1" dirty="0"/>
          </a:p>
          <a:p>
            <a:pPr marL="266700" indent="-266700" defTabSz="1693863">
              <a:buFontTx/>
              <a:buNone/>
              <a:defRPr/>
            </a:pPr>
            <a:endParaRPr lang="nl-BE" sz="1600" i="1" dirty="0"/>
          </a:p>
          <a:p>
            <a:pPr marL="0" indent="0" defTabSz="1693863">
              <a:buFontTx/>
              <a:buNone/>
              <a:defRPr/>
            </a:pPr>
            <a:endParaRPr lang="nl-BE" sz="20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p:txBody>
      </p:sp>
      <p:pic>
        <p:nvPicPr>
          <p:cNvPr id="108547" name="Picture 5" descr="http://www.vinhomadeira.pt/files/billeder/IVBAM/Galerias/Campanhas/NatalnaPraiaSusana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642" y="2852936"/>
            <a:ext cx="1777748" cy="25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8548" name="Rechte verbindingslijn met pijl 5"/>
          <p:cNvCxnSpPr>
            <a:cxnSpLocks noChangeShapeType="1"/>
          </p:cNvCxnSpPr>
          <p:nvPr/>
        </p:nvCxnSpPr>
        <p:spPr bwMode="auto">
          <a:xfrm flipV="1">
            <a:off x="5292725" y="3860800"/>
            <a:ext cx="1439863" cy="10810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8549" name="Rechthoek 6"/>
          <p:cNvSpPr>
            <a:spLocks noChangeArrowheads="1"/>
          </p:cNvSpPr>
          <p:nvPr/>
        </p:nvSpPr>
        <p:spPr bwMode="auto">
          <a:xfrm>
            <a:off x="3492500" y="404813"/>
            <a:ext cx="518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4"/>
          <a:stretch>
            <a:fillRect/>
          </a:stretch>
        </p:blipFill>
        <p:spPr>
          <a:xfrm>
            <a:off x="7956376" y="5517516"/>
            <a:ext cx="947585" cy="884712"/>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7046051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idx="1"/>
          </p:nvPr>
        </p:nvSpPr>
        <p:spPr>
          <a:xfrm>
            <a:off x="684213" y="1700213"/>
            <a:ext cx="7847012" cy="4752975"/>
          </a:xfrm>
        </p:spPr>
        <p:txBody>
          <a:bodyPr/>
          <a:lstStyle/>
          <a:p>
            <a:pPr defTabSz="1693863">
              <a:lnSpc>
                <a:spcPct val="80000"/>
              </a:lnSpc>
              <a:buFontTx/>
              <a:buNone/>
            </a:pPr>
            <a:r>
              <a:rPr lang="nl-NL" altLang="nl-BE" sz="2400" i="1" dirty="0">
                <a:solidFill>
                  <a:srgbClr val="0000FF"/>
                </a:solidFill>
              </a:rPr>
              <a:t>III.2.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requirements</a:t>
            </a:r>
            <a:r>
              <a:rPr lang="nl-NL" altLang="nl-BE" sz="2400" i="1" u="sng" dirty="0">
                <a:solidFill>
                  <a:srgbClr val="0000FF"/>
                </a:solidFill>
              </a:rPr>
              <a:t> </a:t>
            </a:r>
            <a:r>
              <a:rPr lang="nl-NL" altLang="nl-BE" sz="2400" i="1" u="sng" dirty="0" err="1">
                <a:solidFill>
                  <a:srgbClr val="0000FF"/>
                </a:solidFill>
              </a:rPr>
              <a:t>for</a:t>
            </a:r>
            <a:r>
              <a:rPr lang="nl-NL" altLang="nl-BE" sz="2400" i="1" u="sng" dirty="0">
                <a:solidFill>
                  <a:srgbClr val="0000FF"/>
                </a:solidFill>
              </a:rPr>
              <a:t> </a:t>
            </a:r>
            <a:r>
              <a:rPr lang="nl-NL" altLang="nl-BE" sz="2400" i="1" u="sng" dirty="0" err="1">
                <a:solidFill>
                  <a:srgbClr val="0000FF"/>
                </a:solidFill>
              </a:rPr>
              <a:t>certain</a:t>
            </a:r>
            <a:r>
              <a:rPr lang="nl-NL" altLang="nl-BE" sz="2400" i="1" u="sng" dirty="0">
                <a:solidFill>
                  <a:srgbClr val="0000FF"/>
                </a:solidFill>
              </a:rPr>
              <a:t> </a:t>
            </a:r>
            <a:r>
              <a:rPr lang="nl-NL" altLang="nl-BE" sz="2400" i="1" u="sng" dirty="0" err="1">
                <a:solidFill>
                  <a:srgbClr val="0000FF"/>
                </a:solidFill>
              </a:rPr>
              <a:t>foodstuffs</a:t>
            </a:r>
            <a:endParaRPr lang="nl-NL" altLang="nl-BE" sz="2400" i="1" u="sng" dirty="0">
              <a:solidFill>
                <a:srgbClr val="0000FF"/>
              </a:solidFill>
            </a:endParaRPr>
          </a:p>
          <a:p>
            <a:pPr defTabSz="1693863">
              <a:lnSpc>
                <a:spcPct val="80000"/>
              </a:lnSpc>
              <a:buFontTx/>
              <a:buNone/>
            </a:pPr>
            <a:endParaRPr lang="nl-NL" altLang="nl-BE" sz="2000" i="1" dirty="0">
              <a:solidFill>
                <a:srgbClr val="0000FF"/>
              </a:solidFill>
            </a:endParaRPr>
          </a:p>
          <a:p>
            <a:pPr defTabSz="1693863">
              <a:lnSpc>
                <a:spcPct val="80000"/>
              </a:lnSpc>
              <a:buFontTx/>
              <a:buNone/>
            </a:pPr>
            <a:r>
              <a:rPr lang="nl-NL" altLang="nl-BE" sz="2000" i="1" dirty="0">
                <a:solidFill>
                  <a:srgbClr val="0000FF"/>
                </a:solidFill>
              </a:rPr>
              <a:t>III.2.2. </a:t>
            </a:r>
            <a:r>
              <a:rPr lang="nl-NL" altLang="nl-BE" sz="2000" i="1" dirty="0" err="1">
                <a:solidFill>
                  <a:srgbClr val="0000FF"/>
                </a:solidFill>
              </a:rPr>
              <a:t>Milk</a:t>
            </a:r>
            <a:r>
              <a:rPr lang="nl-NL" altLang="nl-BE" sz="2000" i="1" dirty="0">
                <a:solidFill>
                  <a:srgbClr val="0000FF"/>
                </a:solidFill>
              </a:rPr>
              <a:t> or </a:t>
            </a:r>
            <a:r>
              <a:rPr lang="nl-NL" altLang="nl-BE" sz="2000" i="1" dirty="0" err="1">
                <a:solidFill>
                  <a:srgbClr val="0000FF"/>
                </a:solidFill>
              </a:rPr>
              <a:t>milk</a:t>
            </a:r>
            <a:r>
              <a:rPr lang="nl-NL" altLang="nl-BE" sz="2000" i="1" dirty="0">
                <a:solidFill>
                  <a:srgbClr val="0000FF"/>
                </a:solidFill>
              </a:rPr>
              <a:t> products </a:t>
            </a:r>
            <a:r>
              <a:rPr lang="nl-NL" altLang="nl-BE" sz="1800" i="1" dirty="0">
                <a:solidFill>
                  <a:srgbClr val="0000FF"/>
                </a:solidFill>
              </a:rPr>
              <a:t>(Reg. (EU)1308/2013)</a:t>
            </a:r>
          </a:p>
          <a:p>
            <a:pPr defTabSz="1693863">
              <a:lnSpc>
                <a:spcPct val="80000"/>
              </a:lnSpc>
              <a:buFontTx/>
              <a:buNone/>
            </a:pPr>
            <a:endParaRPr lang="nl-NL" altLang="nl-BE" sz="800" i="1" dirty="0">
              <a:solidFill>
                <a:srgbClr val="0000FF"/>
              </a:solidFill>
            </a:endParaRPr>
          </a:p>
          <a:p>
            <a:pPr defTabSz="1693863">
              <a:lnSpc>
                <a:spcPct val="80000"/>
              </a:lnSpc>
              <a:buFontTx/>
              <a:buNone/>
            </a:pPr>
            <a:r>
              <a:rPr lang="nl-BE" altLang="nl-BE" sz="1600" i="1" dirty="0" err="1"/>
              <a:t>Definitions</a:t>
            </a:r>
            <a:r>
              <a:rPr lang="nl-BE" altLang="nl-BE" sz="1600" i="1" dirty="0"/>
              <a:t> </a:t>
            </a:r>
            <a:r>
              <a:rPr lang="nl-BE" altLang="nl-BE" sz="1600" i="1" dirty="0" err="1"/>
              <a:t>and</a:t>
            </a:r>
            <a:r>
              <a:rPr lang="nl-BE" altLang="nl-BE" sz="1600" i="1" dirty="0"/>
              <a:t> </a:t>
            </a:r>
            <a:r>
              <a:rPr lang="nl-BE" altLang="nl-BE" sz="1600" i="1" dirty="0" err="1"/>
              <a:t>designations</a:t>
            </a:r>
            <a:r>
              <a:rPr lang="nl-BE" altLang="nl-BE" sz="1600" i="1" dirty="0"/>
              <a:t> in respect of </a:t>
            </a:r>
            <a:r>
              <a:rPr lang="nl-BE" altLang="nl-BE" sz="1600" i="1" dirty="0" err="1"/>
              <a:t>milk</a:t>
            </a:r>
            <a:r>
              <a:rPr lang="nl-BE" altLang="nl-BE" sz="1600" i="1" dirty="0"/>
              <a:t> </a:t>
            </a:r>
            <a:r>
              <a:rPr lang="nl-BE" altLang="nl-BE" sz="1600" i="1" dirty="0" err="1"/>
              <a:t>and</a:t>
            </a:r>
            <a:r>
              <a:rPr lang="nl-BE" altLang="nl-BE" sz="1600" i="1" dirty="0"/>
              <a:t> </a:t>
            </a:r>
            <a:r>
              <a:rPr lang="nl-BE" altLang="nl-BE" sz="1600" i="1" dirty="0" err="1"/>
              <a:t>milk</a:t>
            </a:r>
            <a:r>
              <a:rPr lang="nl-BE" altLang="nl-BE" sz="1600" i="1" dirty="0"/>
              <a:t> products:</a:t>
            </a:r>
          </a:p>
          <a:p>
            <a:pPr defTabSz="1693863">
              <a:lnSpc>
                <a:spcPct val="80000"/>
              </a:lnSpc>
              <a:buFontTx/>
              <a:buNone/>
            </a:pPr>
            <a:endParaRPr lang="nl-BE" altLang="nl-BE" sz="1600" i="1" dirty="0"/>
          </a:p>
          <a:p>
            <a:pPr defTabSz="1693863">
              <a:lnSpc>
                <a:spcPct val="80000"/>
              </a:lnSpc>
              <a:buFontTx/>
              <a:buNone/>
            </a:pPr>
            <a:r>
              <a:rPr lang="nl-BE" altLang="nl-BE" sz="1600" i="1" dirty="0"/>
              <a:t>		- </a:t>
            </a:r>
            <a:r>
              <a:rPr lang="nl-BE" altLang="nl-BE" sz="1600" i="1" dirty="0" err="1"/>
              <a:t>whey</a:t>
            </a:r>
            <a:r>
              <a:rPr lang="nl-BE" altLang="nl-BE" sz="1600" i="1" dirty="0"/>
              <a:t>		- cream</a:t>
            </a:r>
          </a:p>
          <a:p>
            <a:pPr defTabSz="1693863">
              <a:lnSpc>
                <a:spcPct val="80000"/>
              </a:lnSpc>
              <a:buFontTx/>
              <a:buNone/>
            </a:pPr>
            <a:r>
              <a:rPr lang="nl-BE" altLang="nl-BE" sz="1600" i="1" dirty="0"/>
              <a:t>		- </a:t>
            </a:r>
            <a:r>
              <a:rPr lang="nl-BE" altLang="nl-BE" sz="1600" i="1" dirty="0" err="1"/>
              <a:t>butter</a:t>
            </a:r>
            <a:r>
              <a:rPr lang="nl-BE" altLang="nl-BE" sz="1600" i="1" dirty="0"/>
              <a:t>		- </a:t>
            </a:r>
            <a:r>
              <a:rPr lang="nl-BE" altLang="nl-BE" sz="1600" i="1" dirty="0" err="1"/>
              <a:t>buttermilk</a:t>
            </a:r>
            <a:endParaRPr lang="nl-BE" altLang="nl-BE" sz="1600" i="1" dirty="0"/>
          </a:p>
          <a:p>
            <a:pPr defTabSz="1693863">
              <a:lnSpc>
                <a:spcPct val="80000"/>
              </a:lnSpc>
              <a:buFontTx/>
              <a:buNone/>
            </a:pPr>
            <a:r>
              <a:rPr lang="nl-BE" altLang="nl-BE" sz="1600" i="1" dirty="0"/>
              <a:t>		- </a:t>
            </a:r>
            <a:r>
              <a:rPr lang="nl-BE" altLang="nl-BE" sz="1600" i="1" dirty="0" err="1"/>
              <a:t>butteroil</a:t>
            </a:r>
            <a:r>
              <a:rPr lang="nl-BE" altLang="nl-BE" sz="1600" i="1" dirty="0"/>
              <a:t>		- </a:t>
            </a:r>
            <a:r>
              <a:rPr lang="nl-BE" altLang="nl-BE" sz="1600" i="1" dirty="0" err="1"/>
              <a:t>caseins</a:t>
            </a:r>
            <a:endParaRPr lang="nl-BE" altLang="nl-BE" sz="1600" i="1" dirty="0"/>
          </a:p>
          <a:p>
            <a:pPr defTabSz="1693863">
              <a:lnSpc>
                <a:spcPct val="80000"/>
              </a:lnSpc>
              <a:buFontTx/>
              <a:buNone/>
            </a:pPr>
            <a:r>
              <a:rPr lang="nl-BE" altLang="nl-BE" sz="1600" i="1" dirty="0"/>
              <a:t>		- </a:t>
            </a:r>
            <a:r>
              <a:rPr lang="nl-BE" altLang="nl-BE" sz="1600" i="1" dirty="0" err="1"/>
              <a:t>anhydrous</a:t>
            </a:r>
            <a:r>
              <a:rPr lang="nl-BE" altLang="nl-BE" sz="1600" i="1" dirty="0"/>
              <a:t> </a:t>
            </a:r>
            <a:r>
              <a:rPr lang="nl-BE" altLang="nl-BE" sz="1600" i="1" dirty="0" err="1"/>
              <a:t>milkfat</a:t>
            </a:r>
            <a:r>
              <a:rPr lang="nl-BE" altLang="nl-BE" sz="1600" i="1" dirty="0"/>
              <a:t> (AMF)	- </a:t>
            </a:r>
            <a:r>
              <a:rPr lang="nl-BE" altLang="nl-BE" sz="1600" i="1" dirty="0" err="1"/>
              <a:t>cheese</a:t>
            </a:r>
            <a:endParaRPr lang="nl-NL" altLang="nl-BE" sz="1600" i="1" dirty="0"/>
          </a:p>
          <a:p>
            <a:pPr defTabSz="1693863">
              <a:lnSpc>
                <a:spcPct val="80000"/>
              </a:lnSpc>
              <a:buFontTx/>
              <a:buNone/>
            </a:pPr>
            <a:r>
              <a:rPr lang="nl-BE" altLang="nl-BE" sz="1600" i="1" dirty="0"/>
              <a:t>		- </a:t>
            </a:r>
            <a:r>
              <a:rPr lang="nl-BE" altLang="nl-BE" sz="1600" i="1" dirty="0" err="1"/>
              <a:t>yogurt</a:t>
            </a:r>
            <a:r>
              <a:rPr lang="nl-BE" altLang="nl-BE" sz="1600" i="1" dirty="0"/>
              <a:t>		- </a:t>
            </a:r>
            <a:r>
              <a:rPr lang="nl-BE" altLang="nl-BE" sz="1600" i="1" dirty="0" err="1"/>
              <a:t>kephir</a:t>
            </a:r>
            <a:endParaRPr lang="nl-NL" altLang="nl-BE" sz="1600" i="1" dirty="0"/>
          </a:p>
          <a:p>
            <a:pPr defTabSz="1693863">
              <a:lnSpc>
                <a:spcPct val="80000"/>
              </a:lnSpc>
              <a:buFontTx/>
              <a:buNone/>
            </a:pPr>
            <a:r>
              <a:rPr lang="nl-BE" altLang="nl-BE" sz="1600" i="1" dirty="0"/>
              <a:t>		- </a:t>
            </a:r>
            <a:r>
              <a:rPr lang="nl-BE" altLang="nl-BE" sz="1600" i="1" dirty="0" err="1"/>
              <a:t>koumiss</a:t>
            </a:r>
            <a:r>
              <a:rPr lang="nl-BE" altLang="nl-BE" sz="1600" i="1" dirty="0"/>
              <a:t>		- </a:t>
            </a:r>
            <a:r>
              <a:rPr lang="nl-BE" altLang="nl-BE" sz="1600" i="1" dirty="0" err="1"/>
              <a:t>viili</a:t>
            </a:r>
            <a:r>
              <a:rPr lang="nl-BE" altLang="nl-BE" sz="1600" i="1" dirty="0"/>
              <a:t>/fil</a:t>
            </a:r>
          </a:p>
          <a:p>
            <a:pPr defTabSz="1693863">
              <a:lnSpc>
                <a:spcPct val="80000"/>
              </a:lnSpc>
              <a:buFontTx/>
              <a:buNone/>
            </a:pPr>
            <a:r>
              <a:rPr lang="nl-BE" altLang="nl-BE" sz="1600" i="1" dirty="0"/>
              <a:t>		- </a:t>
            </a:r>
            <a:r>
              <a:rPr lang="nl-BE" altLang="nl-BE" sz="1600" i="1" dirty="0" err="1"/>
              <a:t>smetana</a:t>
            </a:r>
            <a:r>
              <a:rPr lang="nl-BE" altLang="nl-BE" sz="1600" i="1" dirty="0"/>
              <a:t>		- fil</a:t>
            </a:r>
          </a:p>
          <a:p>
            <a:pPr defTabSz="1693863">
              <a:lnSpc>
                <a:spcPct val="80000"/>
              </a:lnSpc>
              <a:buFontTx/>
              <a:buNone/>
            </a:pPr>
            <a:endParaRPr lang="nl-BE" altLang="nl-BE" sz="1600" i="1" dirty="0"/>
          </a:p>
          <a:p>
            <a:pPr defTabSz="1693863">
              <a:lnSpc>
                <a:spcPct val="80000"/>
              </a:lnSpc>
              <a:buFontTx/>
              <a:buNone/>
            </a:pPr>
            <a:endParaRPr lang="nl-BE" altLang="nl-BE" sz="1600" i="1" dirty="0"/>
          </a:p>
          <a:p>
            <a:pPr defTabSz="1693863">
              <a:lnSpc>
                <a:spcPct val="80000"/>
              </a:lnSpc>
              <a:buFontTx/>
              <a:buNone/>
            </a:pPr>
            <a:endParaRPr lang="nl-BE" altLang="nl-BE" sz="1600" i="1" dirty="0"/>
          </a:p>
          <a:p>
            <a:pPr defTabSz="1693863">
              <a:lnSpc>
                <a:spcPct val="80000"/>
              </a:lnSpc>
              <a:buFontTx/>
              <a:buNone/>
            </a:pPr>
            <a:endParaRPr lang="nl-BE" altLang="nl-BE" sz="1600" i="1" dirty="0"/>
          </a:p>
          <a:p>
            <a:pPr defTabSz="1693863">
              <a:lnSpc>
                <a:spcPct val="80000"/>
              </a:lnSpc>
              <a:buFontTx/>
              <a:buNone/>
            </a:pPr>
            <a:endParaRPr lang="nl-BE" altLang="nl-BE" sz="1600" i="1" dirty="0"/>
          </a:p>
          <a:p>
            <a:pPr defTabSz="1693863">
              <a:lnSpc>
                <a:spcPct val="80000"/>
              </a:lnSpc>
              <a:buFontTx/>
              <a:buNone/>
            </a:pPr>
            <a:endParaRPr lang="nl-BE" altLang="nl-BE" sz="1600" i="1" dirty="0"/>
          </a:p>
          <a:p>
            <a:pPr defTabSz="1693863">
              <a:lnSpc>
                <a:spcPct val="80000"/>
              </a:lnSpc>
              <a:buFontTx/>
              <a:buNone/>
            </a:pPr>
            <a:endParaRPr lang="nl-BE" altLang="nl-BE" sz="1600" i="1" dirty="0">
              <a:solidFill>
                <a:srgbClr val="FF0000"/>
              </a:solidFill>
            </a:endParaRPr>
          </a:p>
          <a:p>
            <a:pPr defTabSz="1693863">
              <a:lnSpc>
                <a:spcPct val="80000"/>
              </a:lnSpc>
              <a:buFontTx/>
              <a:buNone/>
            </a:pPr>
            <a:endParaRPr lang="nl-NL" altLang="nl-BE" sz="1600" i="1" dirty="0"/>
          </a:p>
        </p:txBody>
      </p:sp>
      <p:pic>
        <p:nvPicPr>
          <p:cNvPr id="109571" name="Afbeelding 4" descr="gubbeen cheese, milk product, food, ingredient, ea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781" y="5194223"/>
            <a:ext cx="1287894" cy="106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hthoek 5"/>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109573" name="il_fi" descr="http://kristinscarfone.files.wordpress.com/2011/01/bu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012" y="5018882"/>
            <a:ext cx="143986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il_fi" descr="http://3.bp.blogspot.com/_BD0ScE1M1Xk/SY7T3lQcwYI/AAAAAAAAAZ8/Hkxg_SxXJzY/s400/yoghu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0152" y="5101087"/>
            <a:ext cx="10080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Afbeelding 6" descr="Laktosfri_smetana">
            <a:hlinkClick r:id="rId5" tooltip="&quot;Laktosfri_smetana by Anne Skoogh, on Flickr&quo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0287" y="5194223"/>
            <a:ext cx="12239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8"/>
          <a:stretch>
            <a:fillRect/>
          </a:stretch>
        </p:blipFill>
        <p:spPr>
          <a:xfrm>
            <a:off x="7736352" y="5340268"/>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48620697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idx="1"/>
          </p:nvPr>
        </p:nvSpPr>
        <p:spPr>
          <a:xfrm>
            <a:off x="468313" y="1700213"/>
            <a:ext cx="8207375" cy="4752975"/>
          </a:xfrm>
        </p:spPr>
        <p:txBody>
          <a:bodyPr/>
          <a:lstStyle/>
          <a:p>
            <a:pPr defTabSz="1693863">
              <a:lnSpc>
                <a:spcPct val="80000"/>
              </a:lnSpc>
              <a:buFontTx/>
              <a:buNone/>
              <a:defRPr/>
            </a:pPr>
            <a:r>
              <a:rPr lang="nl-NL" sz="2400" i="1" dirty="0">
                <a:solidFill>
                  <a:srgbClr val="0000FF"/>
                </a:solidFill>
              </a:rPr>
              <a:t>III.2.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requirements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certain</a:t>
            </a:r>
            <a:r>
              <a:rPr lang="nl-NL" sz="2400" i="1" u="sng" dirty="0">
                <a:solidFill>
                  <a:srgbClr val="0000FF"/>
                </a:solidFill>
              </a:rPr>
              <a:t> </a:t>
            </a:r>
            <a:r>
              <a:rPr lang="nl-NL" sz="2400" i="1" u="sng" dirty="0" err="1">
                <a:solidFill>
                  <a:srgbClr val="0000FF"/>
                </a:solidFill>
              </a:rPr>
              <a:t>foodstuffs</a:t>
            </a:r>
            <a:endParaRPr lang="nl-NL" sz="2400" i="1" u="sng" dirty="0">
              <a:solidFill>
                <a:srgbClr val="0000FF"/>
              </a:solidFill>
            </a:endParaRPr>
          </a:p>
          <a:p>
            <a:pPr defTabSz="1693863">
              <a:lnSpc>
                <a:spcPct val="80000"/>
              </a:lnSpc>
              <a:buFontTx/>
              <a:buNone/>
              <a:defRPr/>
            </a:pPr>
            <a:endParaRPr lang="nl-NL" sz="2000" i="1" dirty="0">
              <a:solidFill>
                <a:srgbClr val="0000FF"/>
              </a:solidFill>
            </a:endParaRPr>
          </a:p>
          <a:p>
            <a:pPr defTabSz="1693863">
              <a:lnSpc>
                <a:spcPct val="80000"/>
              </a:lnSpc>
              <a:buFontTx/>
              <a:buNone/>
              <a:defRPr/>
            </a:pPr>
            <a:r>
              <a:rPr lang="nl-NL" sz="2000" i="1" dirty="0">
                <a:solidFill>
                  <a:srgbClr val="0000FF"/>
                </a:solidFill>
              </a:rPr>
              <a:t>III.2.3. </a:t>
            </a:r>
            <a:r>
              <a:rPr lang="nl-NL" sz="2000" i="1" dirty="0" err="1">
                <a:solidFill>
                  <a:srgbClr val="0000FF"/>
                </a:solidFill>
              </a:rPr>
              <a:t>Labelling</a:t>
            </a:r>
            <a:r>
              <a:rPr lang="nl-NL" sz="2000" i="1" dirty="0">
                <a:solidFill>
                  <a:srgbClr val="0000FF"/>
                </a:solidFill>
              </a:rPr>
              <a:t> of GM food and feed </a:t>
            </a:r>
          </a:p>
          <a:p>
            <a:pPr defTabSz="1693863">
              <a:lnSpc>
                <a:spcPct val="80000"/>
              </a:lnSpc>
              <a:buFontTx/>
              <a:buNone/>
              <a:defRPr/>
            </a:pPr>
            <a:r>
              <a:rPr lang="nl-NL" sz="2000" i="1" dirty="0">
                <a:solidFill>
                  <a:srgbClr val="0000FF"/>
                </a:solidFill>
              </a:rPr>
              <a:t>	</a:t>
            </a:r>
            <a:r>
              <a:rPr lang="nl-NL" sz="1600" i="1" dirty="0">
                <a:solidFill>
                  <a:srgbClr val="0000FF"/>
                </a:solidFill>
              </a:rPr>
              <a:t>       (Reg.(EC)1829/2003, Reg.(EC)1830/2003)</a:t>
            </a:r>
          </a:p>
          <a:p>
            <a:pPr algn="ctr" defTabSz="1693863">
              <a:lnSpc>
                <a:spcPct val="80000"/>
              </a:lnSpc>
              <a:buFontTx/>
              <a:buNone/>
              <a:defRPr/>
            </a:pPr>
            <a:endParaRPr lang="nl-NL" sz="800" i="1" dirty="0">
              <a:solidFill>
                <a:srgbClr val="0000FF"/>
              </a:solidFill>
            </a:endParaRPr>
          </a:p>
          <a:p>
            <a:pPr defTabSz="1693863">
              <a:lnSpc>
                <a:spcPct val="80000"/>
              </a:lnSpc>
              <a:buFontTx/>
              <a:buNone/>
              <a:defRPr/>
            </a:pPr>
            <a:r>
              <a:rPr lang="nl-BE" sz="1800" i="1" dirty="0"/>
              <a:t>A </a:t>
            </a:r>
            <a:r>
              <a:rPr lang="nl-BE" sz="1800" i="1" dirty="0">
                <a:solidFill>
                  <a:srgbClr val="00B050"/>
                </a:solidFill>
              </a:rPr>
              <a:t>single </a:t>
            </a:r>
            <a:r>
              <a:rPr lang="nl-BE" sz="1800" i="1" dirty="0" err="1">
                <a:solidFill>
                  <a:srgbClr val="00B050"/>
                </a:solidFill>
              </a:rPr>
              <a:t>authorisation</a:t>
            </a:r>
            <a:r>
              <a:rPr lang="nl-BE" sz="1800" i="1" dirty="0">
                <a:solidFill>
                  <a:srgbClr val="00B050"/>
                </a:solidFill>
              </a:rPr>
              <a:t> procedure </a:t>
            </a:r>
            <a:r>
              <a:rPr lang="nl-BE" sz="1800" i="1" dirty="0" err="1"/>
              <a:t>for</a:t>
            </a:r>
            <a:r>
              <a:rPr lang="nl-BE" sz="1800" i="1" dirty="0"/>
              <a:t> all food </a:t>
            </a:r>
            <a:r>
              <a:rPr lang="nl-BE" sz="1800" i="1" dirty="0" err="1"/>
              <a:t>and</a:t>
            </a:r>
            <a:r>
              <a:rPr lang="nl-BE" sz="1800" i="1" dirty="0"/>
              <a:t> feed</a:t>
            </a:r>
          </a:p>
          <a:p>
            <a:pPr defTabSz="1693863">
              <a:lnSpc>
                <a:spcPct val="80000"/>
              </a:lnSpc>
              <a:buFontTx/>
              <a:buNone/>
              <a:defRPr/>
            </a:pPr>
            <a:r>
              <a:rPr lang="nl-BE" sz="1800" i="1" dirty="0" err="1"/>
              <a:t>containing</a:t>
            </a:r>
            <a:r>
              <a:rPr lang="nl-BE" sz="1800" i="1" dirty="0"/>
              <a:t> </a:t>
            </a:r>
            <a:r>
              <a:rPr lang="nl-BE" sz="1800" i="1" dirty="0" err="1"/>
              <a:t>GMOs</a:t>
            </a:r>
            <a:r>
              <a:rPr lang="nl-BE" sz="1800" i="1" dirty="0"/>
              <a:t>.</a:t>
            </a:r>
          </a:p>
          <a:p>
            <a:pPr defTabSz="1693863">
              <a:lnSpc>
                <a:spcPct val="80000"/>
              </a:lnSpc>
              <a:buFontTx/>
              <a:buNone/>
              <a:defRPr/>
            </a:pPr>
            <a:endParaRPr lang="nl-BE" sz="800" i="1" dirty="0"/>
          </a:p>
          <a:p>
            <a:pPr>
              <a:buFont typeface="Monotype Sorts" pitchFamily="2" charset="2"/>
              <a:buNone/>
              <a:defRPr/>
            </a:pPr>
            <a:r>
              <a:rPr lang="nl-BE" sz="1600" i="1" dirty="0">
                <a:solidFill>
                  <a:srgbClr val="FF0000"/>
                </a:solidFill>
              </a:rPr>
              <a:t>Scope:</a:t>
            </a:r>
            <a:r>
              <a:rPr lang="nl-BE" sz="1600" i="1" dirty="0"/>
              <a:t>	- </a:t>
            </a:r>
            <a:r>
              <a:rPr lang="nl-BE" sz="1600" i="1" dirty="0" err="1"/>
              <a:t>genetically</a:t>
            </a:r>
            <a:r>
              <a:rPr lang="nl-BE" sz="1600" i="1" dirty="0"/>
              <a:t> </a:t>
            </a:r>
            <a:r>
              <a:rPr lang="nl-BE" sz="1600" i="1" dirty="0" err="1"/>
              <a:t>modified</a:t>
            </a:r>
            <a:r>
              <a:rPr lang="nl-BE" sz="1600" i="1" dirty="0"/>
              <a:t> </a:t>
            </a:r>
            <a:r>
              <a:rPr lang="nl-BE" sz="1600" i="1" dirty="0" err="1"/>
              <a:t>organisms</a:t>
            </a:r>
            <a:r>
              <a:rPr lang="nl-BE" sz="1600" i="1" dirty="0"/>
              <a:t> </a:t>
            </a:r>
            <a:r>
              <a:rPr lang="nl-BE" sz="1600" i="1" dirty="0" err="1"/>
              <a:t>for</a:t>
            </a:r>
            <a:r>
              <a:rPr lang="nl-BE" sz="1600" i="1" dirty="0"/>
              <a:t> food and feed </a:t>
            </a:r>
            <a:r>
              <a:rPr lang="nl-BE" sz="1600" i="1" dirty="0" err="1"/>
              <a:t>use</a:t>
            </a:r>
            <a:r>
              <a:rPr lang="nl-BE" sz="1600" i="1" dirty="0"/>
              <a:t>;</a:t>
            </a:r>
          </a:p>
          <a:p>
            <a:pPr>
              <a:buFont typeface="Monotype Sorts" pitchFamily="2" charset="2"/>
              <a:buNone/>
              <a:defRPr/>
            </a:pPr>
            <a:r>
              <a:rPr lang="nl-BE" sz="1600" i="1" dirty="0"/>
              <a:t>		- food and feed </a:t>
            </a:r>
            <a:r>
              <a:rPr lang="nl-BE" sz="1600" i="1" dirty="0" err="1"/>
              <a:t>containing</a:t>
            </a:r>
            <a:r>
              <a:rPr lang="nl-BE" sz="1600" i="1" dirty="0"/>
              <a:t> </a:t>
            </a:r>
            <a:r>
              <a:rPr lang="nl-BE" sz="1600" i="1" dirty="0" err="1"/>
              <a:t>GMOs</a:t>
            </a:r>
            <a:r>
              <a:rPr lang="nl-BE" sz="1600" i="1" dirty="0"/>
              <a:t>;</a:t>
            </a:r>
          </a:p>
          <a:p>
            <a:pPr>
              <a:buFont typeface="Monotype Sorts" pitchFamily="2" charset="2"/>
              <a:buNone/>
              <a:defRPr/>
            </a:pPr>
            <a:r>
              <a:rPr lang="nl-BE" sz="1600" i="1" dirty="0"/>
              <a:t>		- food and feed </a:t>
            </a:r>
            <a:r>
              <a:rPr lang="nl-BE" sz="1600" i="1" dirty="0" err="1"/>
              <a:t>produced</a:t>
            </a:r>
            <a:r>
              <a:rPr lang="nl-BE" sz="1600" i="1" dirty="0"/>
              <a:t> </a:t>
            </a:r>
            <a:r>
              <a:rPr lang="nl-BE" sz="1600" i="1" dirty="0" err="1"/>
              <a:t>from</a:t>
            </a:r>
            <a:r>
              <a:rPr lang="nl-BE" sz="1600" i="1" dirty="0"/>
              <a:t> or </a:t>
            </a:r>
            <a:r>
              <a:rPr lang="nl-BE" sz="1600" i="1" dirty="0" err="1"/>
              <a:t>containing</a:t>
            </a:r>
            <a:r>
              <a:rPr lang="nl-BE" sz="1600" i="1" dirty="0"/>
              <a:t> </a:t>
            </a:r>
            <a:r>
              <a:rPr lang="nl-BE" sz="1600" i="1" dirty="0" err="1"/>
              <a:t>ingredients</a:t>
            </a:r>
            <a:r>
              <a:rPr lang="nl-BE" sz="1600" i="1" dirty="0"/>
              <a:t> </a:t>
            </a:r>
            <a:r>
              <a:rPr lang="nl-BE" sz="1600" i="1" dirty="0" err="1"/>
              <a:t>produced</a:t>
            </a:r>
            <a:r>
              <a:rPr lang="nl-BE" sz="1600" i="1" dirty="0"/>
              <a:t> </a:t>
            </a:r>
            <a:r>
              <a:rPr lang="nl-BE" sz="1600" i="1" dirty="0" err="1"/>
              <a:t>from</a:t>
            </a:r>
            <a:r>
              <a:rPr lang="nl-BE" sz="1600" i="1" dirty="0"/>
              <a:t> </a:t>
            </a:r>
            <a:r>
              <a:rPr lang="nl-BE" sz="1600" i="1" dirty="0" err="1"/>
              <a:t>GMOs</a:t>
            </a:r>
            <a:r>
              <a:rPr lang="nl-BE" sz="1600" i="1" dirty="0"/>
              <a:t>.</a:t>
            </a:r>
          </a:p>
          <a:p>
            <a:pPr defTabSz="1693863">
              <a:lnSpc>
                <a:spcPct val="80000"/>
              </a:lnSpc>
              <a:buFontTx/>
              <a:buNone/>
              <a:defRPr/>
            </a:pPr>
            <a:endParaRPr lang="nl-BE" sz="800" i="1" dirty="0"/>
          </a:p>
          <a:p>
            <a:pPr marL="1704975" indent="-1704975" defTabSz="1693863">
              <a:lnSpc>
                <a:spcPct val="80000"/>
              </a:lnSpc>
              <a:buFontTx/>
              <a:buNone/>
              <a:defRPr/>
            </a:pPr>
            <a:r>
              <a:rPr lang="nl-BE" sz="1600" i="1" dirty="0" err="1">
                <a:solidFill>
                  <a:srgbClr val="FF0000"/>
                </a:solidFill>
              </a:rPr>
              <a:t>Labelling</a:t>
            </a:r>
            <a:r>
              <a:rPr lang="nl-BE" sz="1600" i="1" dirty="0">
                <a:solidFill>
                  <a:srgbClr val="FF0000"/>
                </a:solidFill>
              </a:rPr>
              <a:t>:</a:t>
            </a:r>
            <a:r>
              <a:rPr lang="nl-BE" sz="1600" i="1" dirty="0"/>
              <a:t>	</a:t>
            </a:r>
            <a:r>
              <a:rPr lang="nl-BE" sz="1600" i="1" dirty="0" err="1"/>
              <a:t>food</a:t>
            </a:r>
            <a:r>
              <a:rPr lang="nl-BE" sz="1600" i="1" dirty="0"/>
              <a:t> </a:t>
            </a:r>
            <a:r>
              <a:rPr lang="nl-BE" sz="1600" i="1" dirty="0" err="1"/>
              <a:t>should</a:t>
            </a:r>
            <a:r>
              <a:rPr lang="nl-BE" sz="1600" i="1" dirty="0"/>
              <a:t> </a:t>
            </a:r>
            <a:r>
              <a:rPr lang="nl-BE" sz="1600" i="1" dirty="0" err="1"/>
              <a:t>be</a:t>
            </a:r>
            <a:r>
              <a:rPr lang="nl-BE" sz="1600" i="1" dirty="0"/>
              <a:t> labelled as a GMO </a:t>
            </a:r>
            <a:r>
              <a:rPr lang="nl-BE" sz="1600" i="1" dirty="0" err="1"/>
              <a:t>if</a:t>
            </a:r>
            <a:r>
              <a:rPr lang="nl-BE" sz="1600" i="1" dirty="0"/>
              <a:t> the product </a:t>
            </a:r>
            <a:r>
              <a:rPr lang="nl-BE" sz="1600" i="1" dirty="0" err="1"/>
              <a:t>or</a:t>
            </a:r>
            <a:r>
              <a:rPr lang="nl-BE" sz="1600" i="1" dirty="0"/>
              <a:t> </a:t>
            </a:r>
            <a:r>
              <a:rPr lang="nl-BE" sz="1600" i="1" dirty="0" err="1"/>
              <a:t>its</a:t>
            </a:r>
            <a:r>
              <a:rPr lang="nl-BE" sz="1600" i="1" dirty="0"/>
              <a:t> </a:t>
            </a:r>
            <a:r>
              <a:rPr lang="nl-BE" sz="1600" i="1" dirty="0" err="1"/>
              <a:t>components</a:t>
            </a:r>
            <a:r>
              <a:rPr lang="nl-BE" sz="1600" i="1" dirty="0"/>
              <a:t> </a:t>
            </a:r>
            <a:r>
              <a:rPr lang="nl-BE" sz="1600" i="1" dirty="0" err="1"/>
              <a:t>contains</a:t>
            </a:r>
            <a:r>
              <a:rPr lang="nl-BE" sz="1600" i="1" dirty="0"/>
              <a:t> </a:t>
            </a:r>
            <a:r>
              <a:rPr lang="nl-BE" sz="1400" i="1" dirty="0" err="1">
                <a:latin typeface="Arial Narrow" pitchFamily="34" charset="0"/>
              </a:rPr>
              <a:t>GMOs</a:t>
            </a:r>
            <a:r>
              <a:rPr lang="nl-BE" sz="1400" i="1" dirty="0">
                <a:latin typeface="Arial Narrow" pitchFamily="34" charset="0"/>
              </a:rPr>
              <a:t> </a:t>
            </a:r>
          </a:p>
          <a:p>
            <a:pPr marL="1704975" indent="-1704975" defTabSz="1693863">
              <a:lnSpc>
                <a:spcPct val="80000"/>
              </a:lnSpc>
              <a:buFontTx/>
              <a:buNone/>
              <a:defRPr/>
            </a:pPr>
            <a:r>
              <a:rPr lang="nl-BE" sz="1400" i="1" dirty="0">
                <a:latin typeface="Arial Narrow" pitchFamily="34" charset="0"/>
              </a:rPr>
              <a:t>	"</a:t>
            </a:r>
            <a:r>
              <a:rPr lang="nl-BE" sz="1400" i="1" dirty="0" err="1">
                <a:latin typeface="Arial Narrow" pitchFamily="34" charset="0"/>
              </a:rPr>
              <a:t>This</a:t>
            </a:r>
            <a:r>
              <a:rPr lang="nl-BE" sz="1400" i="1" dirty="0">
                <a:latin typeface="Arial Narrow" pitchFamily="34" charset="0"/>
              </a:rPr>
              <a:t> product </a:t>
            </a:r>
            <a:r>
              <a:rPr lang="nl-BE" sz="1400" i="1" dirty="0" err="1">
                <a:latin typeface="Arial Narrow" pitchFamily="34" charset="0"/>
              </a:rPr>
              <a:t>contains</a:t>
            </a:r>
            <a:r>
              <a:rPr lang="nl-BE" sz="1400" i="1" dirty="0">
                <a:latin typeface="Arial Narrow" pitchFamily="34" charset="0"/>
              </a:rPr>
              <a:t> </a:t>
            </a:r>
            <a:r>
              <a:rPr lang="nl-BE" sz="1400" i="1" dirty="0" err="1">
                <a:latin typeface="Arial Narrow" pitchFamily="34" charset="0"/>
              </a:rPr>
              <a:t>genetically</a:t>
            </a:r>
            <a:r>
              <a:rPr lang="nl-BE" sz="1400" i="1" dirty="0">
                <a:latin typeface="Arial Narrow" pitchFamily="34" charset="0"/>
              </a:rPr>
              <a:t> </a:t>
            </a:r>
            <a:r>
              <a:rPr lang="nl-BE" sz="1400" i="1" dirty="0" err="1">
                <a:latin typeface="Arial Narrow" pitchFamily="34" charset="0"/>
              </a:rPr>
              <a:t>modified</a:t>
            </a:r>
            <a:r>
              <a:rPr lang="nl-BE" sz="1400" i="1" dirty="0">
                <a:latin typeface="Arial Narrow" pitchFamily="34" charset="0"/>
              </a:rPr>
              <a:t> </a:t>
            </a:r>
            <a:r>
              <a:rPr lang="nl-BE" sz="1400" i="1" dirty="0" err="1">
                <a:latin typeface="Arial Narrow" pitchFamily="34" charset="0"/>
              </a:rPr>
              <a:t>organisms</a:t>
            </a:r>
            <a:r>
              <a:rPr lang="nl-BE" sz="1400" i="1" dirty="0">
                <a:latin typeface="Arial Narrow" pitchFamily="34" charset="0"/>
              </a:rPr>
              <a:t>" or "Product </a:t>
            </a:r>
            <a:r>
              <a:rPr lang="nl-BE" sz="1400" i="1" dirty="0" err="1">
                <a:latin typeface="Arial Narrow" pitchFamily="34" charset="0"/>
              </a:rPr>
              <a:t>produced</a:t>
            </a:r>
            <a:r>
              <a:rPr lang="nl-BE" sz="1400" i="1" dirty="0">
                <a:latin typeface="Arial Narrow" pitchFamily="34" charset="0"/>
              </a:rPr>
              <a:t> </a:t>
            </a:r>
            <a:r>
              <a:rPr lang="nl-BE" sz="1400" i="1" dirty="0" err="1">
                <a:latin typeface="Arial Narrow" pitchFamily="34" charset="0"/>
              </a:rPr>
              <a:t>from</a:t>
            </a:r>
            <a:r>
              <a:rPr lang="nl-BE" sz="1400" i="1" dirty="0">
                <a:latin typeface="Arial Narrow" pitchFamily="34" charset="0"/>
              </a:rPr>
              <a:t> GM (name of </a:t>
            </a:r>
            <a:r>
              <a:rPr lang="nl-BE" sz="1400" i="1" dirty="0" err="1">
                <a:latin typeface="Arial Narrow" pitchFamily="34" charset="0"/>
              </a:rPr>
              <a:t>organism</a:t>
            </a:r>
            <a:r>
              <a:rPr lang="nl-BE" sz="1400" i="1" dirty="0">
                <a:latin typeface="Arial Narrow" pitchFamily="34" charset="0"/>
              </a:rPr>
              <a:t>)" must </a:t>
            </a:r>
            <a:r>
              <a:rPr lang="nl-BE" sz="1400" i="1" dirty="0" err="1">
                <a:latin typeface="Arial Narrow" pitchFamily="34" charset="0"/>
              </a:rPr>
              <a:t>appear</a:t>
            </a:r>
            <a:r>
              <a:rPr lang="nl-BE" sz="1400" i="1" dirty="0">
                <a:latin typeface="Arial Narrow" pitchFamily="34" charset="0"/>
              </a:rPr>
              <a:t> on a label </a:t>
            </a:r>
            <a:r>
              <a:rPr lang="nl-BE" sz="1400" i="1" dirty="0" err="1">
                <a:latin typeface="Arial Narrow" pitchFamily="34" charset="0"/>
              </a:rPr>
              <a:t>affixed</a:t>
            </a:r>
            <a:r>
              <a:rPr lang="nl-BE" sz="1400" i="1" dirty="0">
                <a:latin typeface="Arial Narrow" pitchFamily="34" charset="0"/>
              </a:rPr>
              <a:t> to the product + </a:t>
            </a:r>
            <a:r>
              <a:rPr lang="nl-BE" sz="1400" i="1" dirty="0" err="1">
                <a:latin typeface="Arial Narrow" pitchFamily="34" charset="0"/>
              </a:rPr>
              <a:t>alphanumeric</a:t>
            </a:r>
            <a:r>
              <a:rPr lang="nl-BE" sz="1400" i="1" dirty="0">
                <a:latin typeface="Arial Narrow" pitchFamily="34" charset="0"/>
              </a:rPr>
              <a:t> </a:t>
            </a:r>
            <a:r>
              <a:rPr lang="nl-BE" sz="1400" i="1" dirty="0" err="1">
                <a:latin typeface="Arial Narrow" pitchFamily="34" charset="0"/>
              </a:rPr>
              <a:t>identifier</a:t>
            </a:r>
            <a:r>
              <a:rPr lang="nl-BE" sz="1400" i="1" dirty="0">
                <a:latin typeface="Arial Narrow" pitchFamily="34" charset="0"/>
              </a:rPr>
              <a:t> (9 </a:t>
            </a:r>
            <a:r>
              <a:rPr lang="nl-BE" sz="1400" i="1" dirty="0" err="1">
                <a:latin typeface="Arial Narrow" pitchFamily="34" charset="0"/>
              </a:rPr>
              <a:t>characters</a:t>
            </a:r>
            <a:r>
              <a:rPr lang="nl-BE" sz="1400" i="1" dirty="0">
                <a:latin typeface="Arial Narrow" pitchFamily="34" charset="0"/>
              </a:rPr>
              <a:t>)</a:t>
            </a:r>
          </a:p>
          <a:p>
            <a:pPr defTabSz="1693863">
              <a:lnSpc>
                <a:spcPct val="80000"/>
              </a:lnSpc>
              <a:buFontTx/>
              <a:buNone/>
              <a:defRPr/>
            </a:pPr>
            <a:r>
              <a:rPr lang="nl-BE" sz="1800" i="1" dirty="0"/>
              <a:t>		</a:t>
            </a:r>
            <a:r>
              <a:rPr lang="nl-BE" sz="1400" i="1" dirty="0" err="1"/>
              <a:t>Exceptions</a:t>
            </a:r>
            <a:r>
              <a:rPr lang="nl-BE" sz="1400" i="1" dirty="0"/>
              <a:t> </a:t>
            </a:r>
            <a:r>
              <a:rPr lang="nl-BE" sz="1400" i="1" dirty="0" err="1"/>
              <a:t>for</a:t>
            </a:r>
            <a:r>
              <a:rPr lang="nl-BE" sz="1400" i="1" dirty="0"/>
              <a:t> </a:t>
            </a:r>
            <a:r>
              <a:rPr lang="nl-BE" sz="1400" i="1" dirty="0" err="1"/>
              <a:t>GMOs</a:t>
            </a:r>
            <a:r>
              <a:rPr lang="nl-BE" sz="1400" i="1" dirty="0"/>
              <a:t> &lt;= 0.9 % per </a:t>
            </a:r>
            <a:r>
              <a:rPr lang="nl-BE" sz="1400" i="1" dirty="0" err="1"/>
              <a:t>ingredient</a:t>
            </a:r>
            <a:r>
              <a:rPr lang="nl-BE" sz="1400" i="1" dirty="0"/>
              <a:t> and </a:t>
            </a:r>
            <a:r>
              <a:rPr lang="nl-BE" sz="1400" i="1" dirty="0" err="1"/>
              <a:t>if</a:t>
            </a:r>
            <a:r>
              <a:rPr lang="nl-BE" sz="1400" i="1" dirty="0"/>
              <a:t> the </a:t>
            </a:r>
            <a:r>
              <a:rPr lang="nl-BE" sz="1400" i="1" dirty="0" err="1"/>
              <a:t>presence</a:t>
            </a:r>
            <a:r>
              <a:rPr lang="nl-BE" sz="1400" i="1" dirty="0"/>
              <a:t> of  </a:t>
            </a:r>
            <a:r>
              <a:rPr lang="nl-BE" sz="1400" i="1" dirty="0" err="1"/>
              <a:t>GMOs</a:t>
            </a:r>
            <a:r>
              <a:rPr lang="nl-BE" sz="1400" i="1" dirty="0"/>
              <a:t> is 	</a:t>
            </a:r>
            <a:r>
              <a:rPr lang="nl-BE" sz="1400" i="1" dirty="0" err="1"/>
              <a:t>adventitious</a:t>
            </a:r>
            <a:r>
              <a:rPr lang="nl-BE" sz="1400" i="1" dirty="0"/>
              <a:t> </a:t>
            </a:r>
            <a:r>
              <a:rPr lang="nl-BE" sz="1400" i="1" dirty="0" err="1"/>
              <a:t>or</a:t>
            </a:r>
            <a:r>
              <a:rPr lang="nl-BE" sz="1400" i="1" dirty="0"/>
              <a:t> </a:t>
            </a:r>
            <a:r>
              <a:rPr lang="nl-BE" sz="1400" i="1" dirty="0" err="1"/>
              <a:t>technically</a:t>
            </a:r>
            <a:r>
              <a:rPr lang="nl-BE" sz="1400" i="1" dirty="0"/>
              <a:t> </a:t>
            </a:r>
            <a:r>
              <a:rPr lang="nl-BE" sz="1400" i="1" dirty="0" err="1"/>
              <a:t>unavoidable</a:t>
            </a:r>
            <a:endParaRPr lang="nl-BE" sz="1400" i="1" dirty="0"/>
          </a:p>
          <a:p>
            <a:pPr defTabSz="1693863">
              <a:lnSpc>
                <a:spcPct val="80000"/>
              </a:lnSpc>
              <a:buFontTx/>
              <a:buNone/>
              <a:defRPr/>
            </a:pPr>
            <a:endParaRPr lang="nl-BE" sz="1400" i="1" dirty="0"/>
          </a:p>
          <a:p>
            <a:pPr defTabSz="1693863">
              <a:lnSpc>
                <a:spcPct val="80000"/>
              </a:lnSpc>
              <a:buFontTx/>
              <a:buNone/>
              <a:defRPr/>
            </a:pPr>
            <a:r>
              <a:rPr lang="nl-BE" sz="1800" i="1" dirty="0" err="1"/>
              <a:t>Traceability</a:t>
            </a:r>
            <a:r>
              <a:rPr lang="nl-BE" sz="1800" i="1" dirty="0"/>
              <a:t> </a:t>
            </a:r>
            <a:r>
              <a:rPr lang="nl-BE" sz="1800" i="1" dirty="0" err="1"/>
              <a:t>standards</a:t>
            </a:r>
            <a:r>
              <a:rPr lang="nl-BE" sz="1800" i="1" dirty="0"/>
              <a:t> (Reg. 1830/2003)     </a:t>
            </a:r>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1800" i="1" dirty="0"/>
          </a:p>
          <a:p>
            <a:pPr defTabSz="1693863">
              <a:lnSpc>
                <a:spcPct val="80000"/>
              </a:lnSpc>
              <a:buFontTx/>
              <a:buNone/>
              <a:defRPr/>
            </a:pPr>
            <a:endParaRPr lang="nl-BE" sz="2000" i="1" dirty="0"/>
          </a:p>
          <a:p>
            <a:pPr defTabSz="1693863">
              <a:lnSpc>
                <a:spcPct val="80000"/>
              </a:lnSpc>
              <a:buFontTx/>
              <a:buNone/>
              <a:defRPr/>
            </a:pPr>
            <a:endParaRPr lang="nl-BE" sz="2000" i="1" dirty="0"/>
          </a:p>
          <a:p>
            <a:pPr defTabSz="1693863">
              <a:lnSpc>
                <a:spcPct val="80000"/>
              </a:lnSpc>
              <a:buFontTx/>
              <a:buNone/>
              <a:defRPr/>
            </a:pPr>
            <a:endParaRPr lang="nl-BE" sz="20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a:p>
            <a:pPr defTabSz="1693863">
              <a:lnSpc>
                <a:spcPct val="80000"/>
              </a:lnSpc>
              <a:buFontTx/>
              <a:buNone/>
              <a:defRPr/>
            </a:pPr>
            <a:endParaRPr lang="nl-BE" sz="2400" i="1" dirty="0"/>
          </a:p>
        </p:txBody>
      </p:sp>
      <p:sp>
        <p:nvSpPr>
          <p:cNvPr id="110595" name="Rechthoek 4"/>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8060228" y="5635230"/>
            <a:ext cx="799120" cy="746098"/>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51520" y="6453187"/>
            <a:ext cx="8607828" cy="337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4"/>
              </a:rPr>
              <a:t>http://ec.europa.eu/agriculture/gi-international_en</a:t>
            </a:r>
            <a:endParaRPr lang="nl-BE" sz="1600" dirty="0"/>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542" y="2136450"/>
            <a:ext cx="2647950" cy="1724025"/>
          </a:xfrm>
          <a:prstGeom prst="rect">
            <a:avLst/>
          </a:prstGeom>
        </p:spPr>
      </p:pic>
    </p:spTree>
    <p:extLst>
      <p:ext uri="{BB962C8B-B14F-4D97-AF65-F5344CB8AC3E}">
        <p14:creationId xmlns:p14="http://schemas.microsoft.com/office/powerpoint/2010/main" val="12089297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idx="1"/>
          </p:nvPr>
        </p:nvSpPr>
        <p:spPr>
          <a:xfrm>
            <a:off x="685800" y="1484785"/>
            <a:ext cx="7847013" cy="4536504"/>
          </a:xfrm>
        </p:spPr>
        <p:txBody>
          <a:bodyPr/>
          <a:lstStyle/>
          <a:p>
            <a:pPr defTabSz="1693863">
              <a:buFontTx/>
              <a:buNone/>
            </a:pPr>
            <a:r>
              <a:rPr lang="nl-NL" altLang="nl-BE" sz="2400" i="1" dirty="0">
                <a:solidFill>
                  <a:srgbClr val="0000FF"/>
                </a:solidFill>
              </a:rPr>
              <a:t>III.2.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requirements</a:t>
            </a:r>
            <a:r>
              <a:rPr lang="nl-NL" altLang="nl-BE" sz="2400" i="1" u="sng" dirty="0">
                <a:solidFill>
                  <a:srgbClr val="0000FF"/>
                </a:solidFill>
              </a:rPr>
              <a:t> </a:t>
            </a:r>
            <a:r>
              <a:rPr lang="nl-NL" altLang="nl-BE" sz="2400" i="1" u="sng" dirty="0" err="1">
                <a:solidFill>
                  <a:srgbClr val="0000FF"/>
                </a:solidFill>
              </a:rPr>
              <a:t>for</a:t>
            </a:r>
            <a:r>
              <a:rPr lang="nl-NL" altLang="nl-BE" sz="2400" i="1" u="sng" dirty="0">
                <a:solidFill>
                  <a:srgbClr val="0000FF"/>
                </a:solidFill>
              </a:rPr>
              <a:t> </a:t>
            </a:r>
            <a:r>
              <a:rPr lang="nl-NL" altLang="nl-BE" sz="2400" i="1" u="sng" dirty="0" err="1">
                <a:solidFill>
                  <a:srgbClr val="0000FF"/>
                </a:solidFill>
              </a:rPr>
              <a:t>certain</a:t>
            </a:r>
            <a:r>
              <a:rPr lang="nl-NL" altLang="nl-BE" sz="2400" i="1" u="sng" dirty="0">
                <a:solidFill>
                  <a:srgbClr val="0000FF"/>
                </a:solidFill>
              </a:rPr>
              <a:t> </a:t>
            </a:r>
            <a:r>
              <a:rPr lang="nl-NL" altLang="nl-BE" sz="2400" i="1" u="sng" dirty="0" err="1">
                <a:solidFill>
                  <a:srgbClr val="0000FF"/>
                </a:solidFill>
              </a:rPr>
              <a:t>foodstuffs</a:t>
            </a:r>
            <a:endParaRPr lang="nl-NL" altLang="nl-BE" sz="2400" i="1" u="sng" dirty="0">
              <a:solidFill>
                <a:srgbClr val="0000FF"/>
              </a:solidFill>
            </a:endParaRPr>
          </a:p>
          <a:p>
            <a:pPr defTabSz="1693863">
              <a:buFontTx/>
              <a:buNone/>
            </a:pPr>
            <a:endParaRPr lang="nl-NL" altLang="nl-BE" sz="1000" i="1" dirty="0">
              <a:solidFill>
                <a:srgbClr val="0000FF"/>
              </a:solidFill>
            </a:endParaRPr>
          </a:p>
          <a:p>
            <a:pPr defTabSz="1693863">
              <a:buFontTx/>
              <a:buNone/>
            </a:pPr>
            <a:r>
              <a:rPr lang="nl-NL" altLang="nl-BE" sz="2000" i="1" dirty="0">
                <a:solidFill>
                  <a:srgbClr val="0000FF"/>
                </a:solidFill>
              </a:rPr>
              <a:t>III.2.4. </a:t>
            </a:r>
            <a:r>
              <a:rPr lang="nl-NL" altLang="nl-BE" sz="2000" i="1" dirty="0" err="1">
                <a:solidFill>
                  <a:srgbClr val="0000FF"/>
                </a:solidFill>
              </a:rPr>
              <a:t>Labelling</a:t>
            </a:r>
            <a:r>
              <a:rPr lang="nl-NL" altLang="nl-BE" sz="2000" i="1" dirty="0">
                <a:solidFill>
                  <a:srgbClr val="0000FF"/>
                </a:solidFill>
              </a:rPr>
              <a:t> of </a:t>
            </a:r>
            <a:r>
              <a:rPr lang="nl-NL" altLang="nl-BE" sz="2000" i="1" dirty="0" err="1">
                <a:solidFill>
                  <a:srgbClr val="0000FF"/>
                </a:solidFill>
              </a:rPr>
              <a:t>caffeine</a:t>
            </a:r>
            <a:r>
              <a:rPr lang="nl-NL" altLang="nl-BE" sz="2000" i="1" dirty="0">
                <a:solidFill>
                  <a:srgbClr val="0000FF"/>
                </a:solidFill>
              </a:rPr>
              <a:t> </a:t>
            </a:r>
            <a:r>
              <a:rPr lang="nl-NL" altLang="nl-BE" sz="2000" i="1" dirty="0" err="1">
                <a:solidFill>
                  <a:srgbClr val="0000FF"/>
                </a:solidFill>
              </a:rPr>
              <a:t>and</a:t>
            </a:r>
            <a:r>
              <a:rPr lang="nl-NL" altLang="nl-BE" sz="2000" i="1" dirty="0">
                <a:solidFill>
                  <a:srgbClr val="0000FF"/>
                </a:solidFill>
              </a:rPr>
              <a:t> quinine </a:t>
            </a:r>
            <a:r>
              <a:rPr lang="nl-NL" altLang="nl-BE" sz="1600" i="1" dirty="0">
                <a:solidFill>
                  <a:srgbClr val="0000FF"/>
                </a:solidFill>
              </a:rPr>
              <a:t>(Reg. (EC)1169/2011)</a:t>
            </a:r>
          </a:p>
          <a:p>
            <a:pPr defTabSz="1693863">
              <a:buFontTx/>
              <a:buNone/>
            </a:pPr>
            <a:endParaRPr lang="nl-NL" altLang="nl-BE" sz="1000" i="1" dirty="0">
              <a:solidFill>
                <a:srgbClr val="0000FF"/>
              </a:solidFill>
            </a:endParaRPr>
          </a:p>
          <a:p>
            <a:pPr defTabSz="1693863">
              <a:buFontTx/>
              <a:buNone/>
            </a:pPr>
            <a:r>
              <a:rPr lang="nl-BE" altLang="nl-BE" sz="1800" i="1" dirty="0" err="1"/>
              <a:t>Compulsory</a:t>
            </a:r>
            <a:r>
              <a:rPr lang="nl-BE" altLang="nl-BE" sz="1800" i="1" dirty="0"/>
              <a:t> = </a:t>
            </a:r>
            <a:r>
              <a:rPr lang="nl-BE" altLang="nl-BE" sz="1800" i="1" dirty="0" err="1"/>
              <a:t>labelling</a:t>
            </a:r>
            <a:r>
              <a:rPr lang="nl-BE" altLang="nl-BE" sz="1800" i="1" dirty="0"/>
              <a:t> of </a:t>
            </a:r>
            <a:r>
              <a:rPr lang="nl-BE" altLang="nl-BE" sz="1800" i="1" dirty="0" err="1"/>
              <a:t>presence</a:t>
            </a:r>
            <a:r>
              <a:rPr lang="nl-BE" altLang="nl-BE" sz="1800" i="1" dirty="0"/>
              <a:t> of quinine </a:t>
            </a:r>
            <a:r>
              <a:rPr lang="nl-BE" altLang="nl-BE" sz="1800" i="1" dirty="0" err="1"/>
              <a:t>and</a:t>
            </a:r>
            <a:r>
              <a:rPr lang="nl-BE" altLang="nl-BE" sz="1800" i="1" dirty="0"/>
              <a:t> </a:t>
            </a:r>
            <a:r>
              <a:rPr lang="nl-BE" altLang="nl-BE" sz="1800" i="1" dirty="0" err="1"/>
              <a:t>caffeine</a:t>
            </a:r>
            <a:endParaRPr lang="nl-BE" altLang="nl-BE" sz="1800" i="1" dirty="0"/>
          </a:p>
          <a:p>
            <a:pPr defTabSz="1693863">
              <a:buFontTx/>
              <a:buNone/>
            </a:pPr>
            <a:endParaRPr lang="nl-BE" altLang="nl-BE" sz="800" i="1" dirty="0"/>
          </a:p>
          <a:p>
            <a:pPr defTabSz="1693863">
              <a:buFontTx/>
              <a:buNone/>
            </a:pPr>
            <a:r>
              <a:rPr lang="nl-BE" altLang="nl-BE" sz="1800" i="1" dirty="0" err="1"/>
              <a:t>If</a:t>
            </a:r>
            <a:r>
              <a:rPr lang="nl-BE" altLang="nl-BE" sz="1800" i="1" dirty="0"/>
              <a:t> </a:t>
            </a:r>
            <a:r>
              <a:rPr lang="nl-BE" altLang="nl-BE" sz="1800" i="1" dirty="0" err="1">
                <a:solidFill>
                  <a:srgbClr val="FF0000"/>
                </a:solidFill>
              </a:rPr>
              <a:t>caffeine</a:t>
            </a:r>
            <a:r>
              <a:rPr lang="nl-BE" altLang="nl-BE" sz="1800" i="1" dirty="0">
                <a:solidFill>
                  <a:srgbClr val="FF0000"/>
                </a:solidFill>
              </a:rPr>
              <a:t> &gt; 150 mg/l</a:t>
            </a:r>
            <a:r>
              <a:rPr lang="nl-BE" altLang="nl-BE" sz="1800" i="1" dirty="0"/>
              <a:t>:   </a:t>
            </a:r>
            <a:r>
              <a:rPr lang="nl-BE" altLang="nl-BE" sz="1800" i="1" dirty="0">
                <a:solidFill>
                  <a:srgbClr val="00B050"/>
                </a:solidFill>
              </a:rPr>
              <a:t>“high </a:t>
            </a:r>
            <a:r>
              <a:rPr lang="nl-BE" altLang="nl-BE" sz="1800" i="1" dirty="0" err="1">
                <a:solidFill>
                  <a:srgbClr val="00B050"/>
                </a:solidFill>
              </a:rPr>
              <a:t>caffeine</a:t>
            </a:r>
            <a:r>
              <a:rPr lang="nl-BE" altLang="nl-BE" sz="1800" i="1" dirty="0">
                <a:solidFill>
                  <a:srgbClr val="00B050"/>
                </a:solidFill>
              </a:rPr>
              <a:t> content” </a:t>
            </a:r>
            <a:r>
              <a:rPr lang="nl-BE" altLang="nl-BE" sz="1800" i="1" dirty="0"/>
              <a:t>on label + </a:t>
            </a:r>
            <a:r>
              <a:rPr lang="nl-BE" altLang="nl-BE" sz="1800" i="1" dirty="0" err="1"/>
              <a:t>quantity</a:t>
            </a:r>
            <a:r>
              <a:rPr lang="nl-BE" altLang="nl-BE" sz="1800" i="1" dirty="0"/>
              <a:t> </a:t>
            </a:r>
            <a:r>
              <a:rPr lang="nl-BE" altLang="nl-BE" sz="1800" i="1" dirty="0" err="1"/>
              <a:t>specified</a:t>
            </a:r>
            <a:endParaRPr lang="nl-BE" altLang="nl-BE" sz="1800" i="1" dirty="0"/>
          </a:p>
          <a:p>
            <a:pPr defTabSz="1693863">
              <a:buFontTx/>
              <a:buNone/>
            </a:pPr>
            <a:endParaRPr lang="nl-BE" altLang="nl-BE" sz="1800" i="1" dirty="0"/>
          </a:p>
          <a:p>
            <a:pPr defTabSz="1693863">
              <a:buFontTx/>
              <a:buNone/>
            </a:pPr>
            <a:endParaRPr lang="nl-BE" altLang="nl-BE" sz="1800" i="1" dirty="0"/>
          </a:p>
          <a:p>
            <a:pPr defTabSz="1693863">
              <a:buFontTx/>
              <a:buNone/>
            </a:pPr>
            <a:endParaRPr lang="nl-BE" altLang="nl-BE" sz="1800" i="1" dirty="0"/>
          </a:p>
          <a:p>
            <a:pPr defTabSz="1693863">
              <a:buFontTx/>
              <a:buNone/>
            </a:pPr>
            <a:endParaRPr lang="nl-BE" altLang="nl-BE" sz="1800" i="1" dirty="0"/>
          </a:p>
          <a:p>
            <a:pPr defTabSz="1693863">
              <a:buFont typeface="Monotype Sorts"/>
              <a:buNone/>
            </a:pPr>
            <a:endParaRPr lang="nl-BE" altLang="nl-BE" sz="1800" dirty="0"/>
          </a:p>
          <a:p>
            <a:pPr defTabSz="1693863">
              <a:buFont typeface="Monotype Sorts"/>
              <a:buNone/>
            </a:pPr>
            <a:endParaRPr lang="nl-BE" altLang="nl-BE" sz="1800" dirty="0"/>
          </a:p>
          <a:p>
            <a:pPr defTabSz="1693863">
              <a:buFontTx/>
              <a:buNone/>
            </a:pPr>
            <a:endParaRPr lang="nl-BE" altLang="nl-BE" sz="1800" i="1" dirty="0"/>
          </a:p>
          <a:p>
            <a:pPr defTabSz="1693863">
              <a:buFontTx/>
              <a:buNone/>
            </a:pPr>
            <a:endParaRPr lang="nl-BE" altLang="nl-BE" sz="1800" i="1" dirty="0"/>
          </a:p>
          <a:p>
            <a:pPr defTabSz="1693863">
              <a:buFontTx/>
              <a:buNone/>
            </a:pPr>
            <a:endParaRPr lang="nl-BE" altLang="nl-BE" sz="1600" i="1" dirty="0">
              <a:solidFill>
                <a:srgbClr val="FF0000"/>
              </a:solidFill>
            </a:endParaRPr>
          </a:p>
          <a:p>
            <a:pPr defTabSz="1693863">
              <a:buFontTx/>
              <a:buNone/>
            </a:pPr>
            <a:endParaRPr lang="nl-BE" altLang="nl-BE" sz="2000" i="1" dirty="0"/>
          </a:p>
          <a:p>
            <a:pPr defTabSz="1693863">
              <a:buFontTx/>
              <a:buNone/>
            </a:pPr>
            <a:endParaRPr lang="nl-BE" altLang="nl-BE" sz="20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i="1" dirty="0"/>
          </a:p>
          <a:p>
            <a:pPr defTabSz="1693863">
              <a:buFontTx/>
              <a:buNone/>
            </a:pPr>
            <a:endParaRPr lang="nl-BE" altLang="nl-BE" i="1" dirty="0"/>
          </a:p>
          <a:p>
            <a:pPr defTabSz="1693863">
              <a:buFontTx/>
              <a:buNone/>
            </a:pPr>
            <a:endParaRPr lang="nl-BE" altLang="nl-BE"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p:txBody>
      </p:sp>
      <p:pic>
        <p:nvPicPr>
          <p:cNvPr id="111619" name="Afbeelding 6" descr="starbuc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61" y="3992064"/>
            <a:ext cx="10287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Afbeelding 7" descr="starbuc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274" y="3992064"/>
            <a:ext cx="8382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Afbeelding 8" descr="starbu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485" y="4013624"/>
            <a:ext cx="112395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Afbeelding 9" descr="starbuc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050" y="4013624"/>
            <a:ext cx="122078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Afbeelding 10" descr="starbu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452" y="4288024"/>
            <a:ext cx="136525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Rechthoek 9"/>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10" name="Picture 4"/>
          <p:cNvPicPr>
            <a:picLocks noChangeAspect="1"/>
          </p:cNvPicPr>
          <p:nvPr/>
        </p:nvPicPr>
        <p:blipFill>
          <a:blip r:embed="rId8"/>
          <a:stretch>
            <a:fillRect/>
          </a:stretch>
        </p:blipFill>
        <p:spPr>
          <a:xfrm>
            <a:off x="8004175" y="5564611"/>
            <a:ext cx="874758" cy="816717"/>
          </a:xfrm>
          <a:prstGeom prst="rect">
            <a:avLst/>
          </a:prstGeom>
        </p:spPr>
      </p:pic>
      <p:sp>
        <p:nvSpPr>
          <p:cNvPr id="2" name="Tijdelijke aanduiding voor voettekst 1"/>
          <p:cNvSpPr>
            <a:spLocks noGrp="1"/>
          </p:cNvSpPr>
          <p:nvPr>
            <p:ph type="ftr" sz="quarter" idx="10"/>
          </p:nvPr>
        </p:nvSpPr>
        <p:spPr/>
        <p:txBody>
          <a:bodyPr/>
          <a:lstStyle/>
          <a:p>
            <a:pPr>
              <a:defRPr/>
            </a:pPr>
            <a:r>
              <a:rPr lang="en-GB" dirty="0"/>
              <a:t>www.east-invest2.eu</a:t>
            </a:r>
          </a:p>
        </p:txBody>
      </p:sp>
    </p:spTree>
    <p:extLst>
      <p:ext uri="{BB962C8B-B14F-4D97-AF65-F5344CB8AC3E}">
        <p14:creationId xmlns:p14="http://schemas.microsoft.com/office/powerpoint/2010/main" val="17495636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idx="1"/>
          </p:nvPr>
        </p:nvSpPr>
        <p:spPr>
          <a:xfrm>
            <a:off x="685800" y="1700213"/>
            <a:ext cx="7772400" cy="4752975"/>
          </a:xfrm>
        </p:spPr>
        <p:txBody>
          <a:bodyPr/>
          <a:lstStyle/>
          <a:p>
            <a:pPr defTabSz="1693863">
              <a:buFontTx/>
              <a:buNone/>
            </a:pPr>
            <a:r>
              <a:rPr lang="nl-NL" altLang="nl-BE" sz="2400" i="1" dirty="0">
                <a:solidFill>
                  <a:srgbClr val="0000FF"/>
                </a:solidFill>
              </a:rPr>
              <a:t>III.3.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rules</a:t>
            </a:r>
            <a:r>
              <a:rPr lang="nl-NL" altLang="nl-BE" sz="2400" i="1" u="sng" dirty="0">
                <a:solidFill>
                  <a:srgbClr val="0000FF"/>
                </a:solidFill>
              </a:rPr>
              <a:t> </a:t>
            </a:r>
            <a:r>
              <a:rPr lang="nl-NL" altLang="nl-BE" sz="2400" i="1" u="sng" dirty="0" err="1">
                <a:solidFill>
                  <a:srgbClr val="0000FF"/>
                </a:solidFill>
              </a:rPr>
              <a:t>related</a:t>
            </a:r>
            <a:r>
              <a:rPr lang="nl-NL" altLang="nl-BE" sz="2400" i="1" u="sng" dirty="0">
                <a:solidFill>
                  <a:srgbClr val="0000FF"/>
                </a:solidFill>
              </a:rPr>
              <a:t> </a:t>
            </a:r>
            <a:r>
              <a:rPr lang="nl-NL" altLang="nl-BE" sz="2400" i="1" u="sng" dirty="0" err="1">
                <a:solidFill>
                  <a:srgbClr val="0000FF"/>
                </a:solidFill>
              </a:rPr>
              <a:t>to</a:t>
            </a:r>
            <a:r>
              <a:rPr lang="nl-NL" altLang="nl-BE" sz="2400" i="1" u="sng" dirty="0">
                <a:solidFill>
                  <a:srgbClr val="0000FF"/>
                </a:solidFill>
              </a:rPr>
              <a:t>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indications</a:t>
            </a:r>
            <a:endParaRPr lang="nl-NL" altLang="nl-BE" sz="2400" i="1" u="sng" dirty="0">
              <a:solidFill>
                <a:srgbClr val="0000FF"/>
              </a:solidFill>
            </a:endParaRPr>
          </a:p>
          <a:p>
            <a:pPr defTabSz="1693863">
              <a:buFontTx/>
              <a:buNone/>
            </a:pPr>
            <a:endParaRPr lang="nl-NL" altLang="nl-BE" sz="1800" i="1" dirty="0">
              <a:solidFill>
                <a:srgbClr val="0000FF"/>
              </a:solidFill>
            </a:endParaRPr>
          </a:p>
          <a:p>
            <a:pPr defTabSz="1693863">
              <a:buFontTx/>
              <a:buNone/>
            </a:pPr>
            <a:r>
              <a:rPr lang="nl-NL" altLang="nl-BE" sz="2000" i="1" dirty="0"/>
              <a:t>III.3.1. Traditional </a:t>
            </a:r>
            <a:r>
              <a:rPr lang="nl-NL" altLang="nl-BE" sz="2000" i="1" dirty="0" err="1"/>
              <a:t>specialties</a:t>
            </a:r>
            <a:r>
              <a:rPr lang="nl-NL" altLang="nl-BE" sz="2000" i="1" dirty="0"/>
              <a:t> </a:t>
            </a:r>
            <a:r>
              <a:rPr lang="nl-NL" altLang="nl-BE" sz="2000" i="1" dirty="0" err="1"/>
              <a:t>and</a:t>
            </a:r>
            <a:r>
              <a:rPr lang="nl-NL" altLang="nl-BE" sz="2000" i="1" dirty="0"/>
              <a:t> </a:t>
            </a:r>
            <a:r>
              <a:rPr lang="nl-NL" altLang="nl-BE" sz="2000" i="1" dirty="0" err="1"/>
              <a:t>geographical</a:t>
            </a:r>
            <a:r>
              <a:rPr lang="nl-NL" altLang="nl-BE" sz="2000" i="1" dirty="0"/>
              <a:t> </a:t>
            </a:r>
            <a:r>
              <a:rPr lang="nl-NL" altLang="nl-BE" sz="2000" i="1" dirty="0" err="1"/>
              <a:t>indications</a:t>
            </a:r>
            <a:r>
              <a:rPr lang="nl-NL" altLang="nl-BE" sz="2000" i="1" dirty="0"/>
              <a:t> of </a:t>
            </a:r>
            <a:r>
              <a:rPr lang="nl-NL" altLang="nl-BE" sz="2000" i="1" dirty="0" err="1"/>
              <a:t>origin</a:t>
            </a:r>
            <a:endParaRPr lang="nl-NL" altLang="nl-BE" sz="2000" i="1" dirty="0"/>
          </a:p>
          <a:p>
            <a:pPr defTabSz="1693863">
              <a:buFontTx/>
              <a:buNone/>
            </a:pPr>
            <a:endParaRPr lang="nl-BE" altLang="nl-BE" sz="2000" i="1" dirty="0"/>
          </a:p>
          <a:p>
            <a:pPr defTabSz="1693863">
              <a:buFontTx/>
              <a:buNone/>
            </a:pPr>
            <a:endParaRPr lang="nl-BE" altLang="nl-BE" sz="2000" i="1" dirty="0"/>
          </a:p>
          <a:p>
            <a:pPr defTabSz="1693863">
              <a:buFontTx/>
              <a:buNone/>
            </a:pPr>
            <a:endParaRPr lang="nl-BE" altLang="nl-BE" sz="2000" i="1" dirty="0"/>
          </a:p>
          <a:p>
            <a:pPr defTabSz="1693863">
              <a:buFontTx/>
              <a:buNone/>
            </a:pPr>
            <a:endParaRPr lang="nl-BE" altLang="nl-BE" sz="2000" i="1" dirty="0"/>
          </a:p>
          <a:p>
            <a:pPr defTabSz="1693863">
              <a:buFontTx/>
              <a:buNone/>
            </a:pPr>
            <a:r>
              <a:rPr lang="nl-BE" altLang="nl-BE" sz="2000" i="1" dirty="0"/>
              <a:t>III.3.2. </a:t>
            </a:r>
            <a:r>
              <a:rPr lang="nl-BE" altLang="nl-BE" sz="2000" i="1" dirty="0" err="1"/>
              <a:t>Organically</a:t>
            </a:r>
            <a:r>
              <a:rPr lang="nl-BE" altLang="nl-BE" sz="2000" i="1" dirty="0"/>
              <a:t> </a:t>
            </a:r>
            <a:r>
              <a:rPr lang="nl-BE" altLang="nl-BE" sz="2000" i="1" dirty="0" err="1"/>
              <a:t>grown</a:t>
            </a:r>
            <a:r>
              <a:rPr lang="nl-BE" altLang="nl-BE" sz="2000" i="1" dirty="0"/>
              <a:t> </a:t>
            </a:r>
            <a:r>
              <a:rPr lang="nl-BE" altLang="nl-BE" sz="2000" i="1" dirty="0" err="1"/>
              <a:t>agricultural</a:t>
            </a:r>
            <a:r>
              <a:rPr lang="nl-BE" altLang="nl-BE" sz="2000" i="1" dirty="0"/>
              <a:t> </a:t>
            </a:r>
            <a:r>
              <a:rPr lang="nl-BE" altLang="nl-BE" sz="2000" i="1" dirty="0" err="1"/>
              <a:t>products</a:t>
            </a:r>
            <a:r>
              <a:rPr lang="nl-BE" altLang="nl-BE" sz="2000" i="1" dirty="0"/>
              <a:t> </a:t>
            </a:r>
            <a:r>
              <a:rPr lang="nl-BE" altLang="nl-BE" sz="2000" i="1" dirty="0" err="1"/>
              <a:t>and</a:t>
            </a:r>
            <a:r>
              <a:rPr lang="nl-BE" altLang="nl-BE" sz="2000" i="1" dirty="0"/>
              <a:t> </a:t>
            </a:r>
            <a:r>
              <a:rPr lang="nl-BE" altLang="nl-BE" sz="2000" i="1" dirty="0" err="1"/>
              <a:t>foodstuffs</a:t>
            </a:r>
            <a:endParaRPr lang="nl-BE" altLang="nl-BE" sz="2000" i="1" dirty="0"/>
          </a:p>
          <a:p>
            <a:pPr defTabSz="1693863">
              <a:buFontTx/>
              <a:buNone/>
            </a:pPr>
            <a:endParaRPr lang="nl-BE" altLang="nl-BE" sz="2000" i="1" dirty="0"/>
          </a:p>
          <a:p>
            <a:pPr defTabSz="1693863">
              <a:buFontTx/>
              <a:buNone/>
            </a:pPr>
            <a:endParaRPr lang="nl-BE" altLang="nl-BE" sz="1800" i="1" dirty="0"/>
          </a:p>
          <a:p>
            <a:pPr defTabSz="1693863">
              <a:buFontTx/>
              <a:buNone/>
            </a:pPr>
            <a:endParaRPr lang="nl-BE" altLang="nl-BE" sz="20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sz="2800" i="1" dirty="0"/>
          </a:p>
          <a:p>
            <a:pPr defTabSz="1693863">
              <a:buFontTx/>
              <a:buNone/>
            </a:pPr>
            <a:endParaRPr lang="nl-BE" altLang="nl-BE" i="1" dirty="0"/>
          </a:p>
          <a:p>
            <a:pPr defTabSz="1693863">
              <a:buFontTx/>
              <a:buNone/>
            </a:pPr>
            <a:endParaRPr lang="nl-BE" altLang="nl-BE" i="1" dirty="0"/>
          </a:p>
          <a:p>
            <a:pPr defTabSz="1693863">
              <a:buFontTx/>
              <a:buNone/>
            </a:pPr>
            <a:endParaRPr lang="nl-BE" altLang="nl-BE"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a:p>
            <a:pPr defTabSz="1693863">
              <a:buFontTx/>
              <a:buNone/>
            </a:pPr>
            <a:endParaRPr lang="nl-BE" altLang="nl-BE" sz="3600" i="1" dirty="0"/>
          </a:p>
        </p:txBody>
      </p:sp>
      <p:pic>
        <p:nvPicPr>
          <p:cNvPr id="112643" name="Afbeelding 3" descr="Protected Geographical Indication (PGI)"/>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19250" y="3141663"/>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Afbeelding 4" descr="Protected Designation of Origin (PDO)"/>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3779838" y="3141663"/>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Afbeelding 5" descr="Traditional Sceciality guaranteed (TSG)"/>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867400" y="3141663"/>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Afbeelding 6" descr="EU-logo for organic farm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5" y="5013325"/>
            <a:ext cx="15144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hthoek 8"/>
          <p:cNvSpPr>
            <a:spLocks noChangeArrowheads="1"/>
          </p:cNvSpPr>
          <p:nvPr/>
        </p:nvSpPr>
        <p:spPr bwMode="auto">
          <a:xfrm>
            <a:off x="3492500" y="404813"/>
            <a:ext cx="4895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8"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11"/>
          <a:stretch>
            <a:fillRect/>
          </a:stretch>
        </p:blipFill>
        <p:spPr>
          <a:xfrm>
            <a:off x="7740352" y="5250751"/>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10207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95988" y="1638619"/>
            <a:ext cx="7918450" cy="936104"/>
          </a:xfrm>
          <a:solidFill>
            <a:schemeClr val="accent5">
              <a:lumMod val="90000"/>
            </a:schemeClr>
          </a:solidFill>
        </p:spPr>
        <p:txBody>
          <a:bodyPr/>
          <a:lstStyle/>
          <a:p>
            <a:pPr algn="ctr">
              <a:defRPr/>
            </a:pPr>
            <a:br>
              <a:rPr lang="en-GB" sz="2800" dirty="0"/>
            </a:br>
            <a:br>
              <a:rPr lang="en-GB" sz="2800" dirty="0"/>
            </a:br>
            <a:br>
              <a:rPr lang="en-GB" sz="2800" dirty="0"/>
            </a:br>
            <a:br>
              <a:rPr lang="en-GB" sz="2800" dirty="0"/>
            </a:br>
            <a:br>
              <a:rPr lang="en-GB" sz="2800" dirty="0"/>
            </a:br>
            <a:r>
              <a:rPr lang="en-GB" sz="2000" dirty="0"/>
              <a:t>EU regulations and technical standards for </a:t>
            </a:r>
            <a:br>
              <a:rPr lang="en-GB" sz="2000" dirty="0"/>
            </a:br>
            <a:r>
              <a:rPr lang="en-GB" sz="2000" dirty="0"/>
              <a:t>agricultural products and foodstuffs</a:t>
            </a:r>
            <a:br>
              <a:rPr lang="en-GB" sz="2000" dirty="0"/>
            </a:br>
            <a:br>
              <a:rPr lang="en-GB" sz="2400" dirty="0">
                <a:solidFill>
                  <a:srgbClr val="00B050"/>
                </a:solidFill>
              </a:rPr>
            </a:br>
            <a:r>
              <a:rPr lang="en-GB" sz="1800" dirty="0">
                <a:solidFill>
                  <a:srgbClr val="FF0000"/>
                </a:solidFill>
              </a:rPr>
              <a:t>Part 1: Getting familiar with EU food laws by making use of a checklist</a:t>
            </a:r>
            <a:br>
              <a:rPr lang="en-GB" sz="1800" dirty="0">
                <a:solidFill>
                  <a:srgbClr val="FF0000"/>
                </a:solidFill>
              </a:rPr>
            </a:br>
            <a:r>
              <a:rPr lang="en-GB" sz="1800" dirty="0">
                <a:solidFill>
                  <a:srgbClr val="FF0000"/>
                </a:solidFill>
              </a:rPr>
              <a:t>(Overview of main EU food laws)</a:t>
            </a:r>
            <a:br>
              <a:rPr lang="en-GB" sz="1800" dirty="0">
                <a:solidFill>
                  <a:srgbClr val="FF0000"/>
                </a:solidFill>
              </a:rPr>
            </a:br>
            <a:br>
              <a:rPr lang="en-GB" sz="1800" dirty="0">
                <a:solidFill>
                  <a:srgbClr val="FF0000"/>
                </a:solidFill>
              </a:rPr>
            </a:br>
            <a:r>
              <a:rPr lang="en-GB" sz="1800" dirty="0">
                <a:solidFill>
                  <a:srgbClr val="FF0000"/>
                </a:solidFill>
              </a:rPr>
              <a:t>Part 2: Useful information sources (websites, databases)</a:t>
            </a:r>
            <a:br>
              <a:rPr lang="en-GB" sz="1800" dirty="0">
                <a:solidFill>
                  <a:srgbClr val="FF0000"/>
                </a:solidFill>
                <a:latin typeface="+mn-lt"/>
              </a:rPr>
            </a:br>
            <a:br>
              <a:rPr lang="en-GB" sz="1800" i="1" dirty="0">
                <a:latin typeface="+mn-lt"/>
              </a:rPr>
            </a:br>
            <a:r>
              <a:rPr lang="en-GB" sz="1800" i="1" dirty="0">
                <a:latin typeface="+mn-lt"/>
              </a:rPr>
              <a:t>Chisinau, May 10th 2017</a:t>
            </a:r>
          </a:p>
        </p:txBody>
      </p:sp>
      <p:pic>
        <p:nvPicPr>
          <p:cNvPr id="6147" name="Afbeelding 5" descr="Logo Voka enge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542365"/>
            <a:ext cx="21018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2469238" y="4743401"/>
            <a:ext cx="4171950" cy="6769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00" dirty="0">
                <a:solidFill>
                  <a:schemeClr val="tx1"/>
                </a:solidFill>
              </a:rPr>
              <a:t>Luc Van Looveren, Senior Advisor EU relations</a:t>
            </a:r>
          </a:p>
          <a:p>
            <a:pPr algn="ctr">
              <a:defRPr/>
            </a:pPr>
            <a:r>
              <a:rPr lang="nl-BE" sz="1400" dirty="0">
                <a:solidFill>
                  <a:schemeClr val="tx1"/>
                </a:solidFill>
                <a:hlinkClick r:id="rId3"/>
              </a:rPr>
              <a:t>Luc.vanlooveren@voka.be</a:t>
            </a:r>
            <a:endParaRPr lang="nl-BE" sz="1400" dirty="0">
              <a:solidFill>
                <a:schemeClr val="tx1"/>
              </a:solidFill>
            </a:endParaRPr>
          </a:p>
        </p:txBody>
      </p:sp>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pic>
        <p:nvPicPr>
          <p:cNvPr id="9" name="Picture 4"/>
          <p:cNvPicPr>
            <a:picLocks noChangeAspect="1"/>
          </p:cNvPicPr>
          <p:nvPr/>
        </p:nvPicPr>
        <p:blipFill>
          <a:blip r:embed="rId5"/>
          <a:stretch>
            <a:fillRect/>
          </a:stretch>
        </p:blipFill>
        <p:spPr>
          <a:xfrm>
            <a:off x="7452320" y="170263"/>
            <a:ext cx="1286367" cy="1201016"/>
          </a:xfrm>
          <a:prstGeom prst="rect">
            <a:avLst/>
          </a:prstGeom>
        </p:spPr>
      </p:pic>
      <p:sp>
        <p:nvSpPr>
          <p:cNvPr id="10" name="Footer Placeholder 3"/>
          <p:cNvSpPr>
            <a:spLocks noGrp="1"/>
          </p:cNvSpPr>
          <p:nvPr>
            <p:ph type="ftr" sz="quarter" idx="10"/>
          </p:nvPr>
        </p:nvSpPr>
        <p:spPr>
          <a:xfrm>
            <a:off x="6213351" y="6381328"/>
            <a:ext cx="2751137" cy="352425"/>
          </a:xfrm>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solidFill>
                  <a:schemeClr val="bg1"/>
                </a:solidFill>
              </a:rPr>
              <a:t>www.east-invest2.eu</a:t>
            </a:r>
          </a:p>
        </p:txBody>
      </p:sp>
      <p:sp>
        <p:nvSpPr>
          <p:cNvPr id="4" name="Rechthoek 3"/>
          <p:cNvSpPr/>
          <p:nvPr/>
        </p:nvSpPr>
        <p:spPr>
          <a:xfrm>
            <a:off x="179512" y="6494432"/>
            <a:ext cx="5817815" cy="276999"/>
          </a:xfrm>
          <a:prstGeom prst="rect">
            <a:avLst/>
          </a:prstGeom>
        </p:spPr>
        <p:txBody>
          <a:bodyPr wrap="square">
            <a:spAutoFit/>
          </a:bodyPr>
          <a:lstStyle/>
          <a:p>
            <a:pPr eaLnBrk="1" hangingPunct="1">
              <a:spcBef>
                <a:spcPct val="50000"/>
              </a:spcBef>
            </a:pPr>
            <a:r>
              <a:rPr lang="fr-BE" altLang="en-US" sz="1200" b="1" dirty="0">
                <a:solidFill>
                  <a:schemeClr val="bg1"/>
                </a:solidFill>
                <a:latin typeface="Arial Narrow" pitchFamily="34" charset="0"/>
              </a:rPr>
              <a:t>Project </a:t>
            </a:r>
            <a:r>
              <a:rPr lang="fr-BE" altLang="en-US" sz="1200" b="1" dirty="0" err="1">
                <a:solidFill>
                  <a:schemeClr val="bg1"/>
                </a:solidFill>
                <a:latin typeface="Arial Narrow" pitchFamily="34" charset="0"/>
              </a:rPr>
              <a:t>secretariat</a:t>
            </a:r>
            <a:r>
              <a:rPr lang="fr-BE" altLang="en-US" sz="1200" b="1" dirty="0">
                <a:solidFill>
                  <a:schemeClr val="bg1"/>
                </a:solidFill>
                <a:latin typeface="Arial Narrow" pitchFamily="34" charset="0"/>
              </a:rPr>
              <a:t>: EUROCHAMBRES in </a:t>
            </a:r>
            <a:r>
              <a:rPr lang="fr-BE" altLang="en-US" sz="1200" b="1" dirty="0" err="1">
                <a:solidFill>
                  <a:schemeClr val="bg1"/>
                </a:solidFill>
                <a:latin typeface="Arial Narrow" pitchFamily="34" charset="0"/>
              </a:rPr>
              <a:t>cooperation</a:t>
            </a:r>
            <a:r>
              <a:rPr lang="fr-BE" altLang="en-US" sz="1200" b="1" dirty="0">
                <a:solidFill>
                  <a:schemeClr val="bg1"/>
                </a:solidFill>
                <a:latin typeface="Arial Narrow" pitchFamily="34" charset="0"/>
              </a:rPr>
              <a:t> </a:t>
            </a:r>
            <a:r>
              <a:rPr lang="fr-BE" altLang="en-US" sz="1200" b="1" dirty="0" err="1">
                <a:solidFill>
                  <a:schemeClr val="bg1"/>
                </a:solidFill>
                <a:latin typeface="Arial Narrow" pitchFamily="34" charset="0"/>
              </a:rPr>
              <a:t>with</a:t>
            </a:r>
            <a:r>
              <a:rPr lang="fr-BE" altLang="en-US" sz="1200" b="1" dirty="0">
                <a:solidFill>
                  <a:schemeClr val="bg1"/>
                </a:solidFill>
                <a:latin typeface="Arial Narrow" pitchFamily="34" charset="0"/>
              </a:rPr>
              <a:t> UEAPME </a:t>
            </a:r>
            <a:endParaRPr lang="en-GB" altLang="en-US" sz="1200" b="1" dirty="0">
              <a:solidFill>
                <a:schemeClr val="bg1"/>
              </a:solidFill>
              <a:latin typeface="Arial Narrow" pitchFamily="34" charset="0"/>
            </a:endParaRPr>
          </a:p>
        </p:txBody>
      </p:sp>
    </p:spTree>
    <p:extLst>
      <p:ext uri="{BB962C8B-B14F-4D97-AF65-F5344CB8AC3E}">
        <p14:creationId xmlns:p14="http://schemas.microsoft.com/office/powerpoint/2010/main" val="2254494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828152" y="1176023"/>
            <a:ext cx="7487695" cy="4505954"/>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5347757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685800" y="1557338"/>
            <a:ext cx="7847013" cy="4895850"/>
          </a:xfrm>
        </p:spPr>
        <p:txBody>
          <a:bodyPr/>
          <a:lstStyle/>
          <a:p>
            <a:pPr marL="0" indent="0" defTabSz="1693863">
              <a:buFontTx/>
              <a:buNone/>
              <a:defRPr/>
            </a:pPr>
            <a:r>
              <a:rPr lang="nl-NL" sz="2400" i="1" dirty="0">
                <a:solidFill>
                  <a:srgbClr val="0000FF"/>
                </a:solidFill>
              </a:rPr>
              <a:t>III.3.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rules</a:t>
            </a:r>
            <a:r>
              <a:rPr lang="nl-NL" sz="2400" i="1" u="sng" dirty="0">
                <a:solidFill>
                  <a:srgbClr val="0000FF"/>
                </a:solidFill>
              </a:rPr>
              <a:t> </a:t>
            </a:r>
            <a:r>
              <a:rPr lang="nl-NL" sz="2400" i="1" u="sng" dirty="0" err="1">
                <a:solidFill>
                  <a:srgbClr val="0000FF"/>
                </a:solidFill>
              </a:rPr>
              <a:t>related</a:t>
            </a:r>
            <a:r>
              <a:rPr lang="nl-NL" sz="2400" i="1" u="sng" dirty="0">
                <a:solidFill>
                  <a:srgbClr val="0000FF"/>
                </a:solidFill>
              </a:rPr>
              <a:t> to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indications</a:t>
            </a:r>
            <a:endParaRPr lang="nl-NL" sz="2400" i="1" u="sng" dirty="0">
              <a:solidFill>
                <a:srgbClr val="0000FF"/>
              </a:solidFill>
            </a:endParaRPr>
          </a:p>
          <a:p>
            <a:pPr marL="0" indent="0" defTabSz="1693863">
              <a:buFontTx/>
              <a:buNone/>
              <a:defRPr/>
            </a:pPr>
            <a:endParaRPr lang="nl-NL" sz="1800" i="1" dirty="0">
              <a:solidFill>
                <a:srgbClr val="0000FF"/>
              </a:solidFill>
            </a:endParaRPr>
          </a:p>
          <a:p>
            <a:pPr marL="0" indent="0" defTabSz="1693863">
              <a:buFontTx/>
              <a:buNone/>
              <a:defRPr/>
            </a:pPr>
            <a:r>
              <a:rPr lang="nl-NL" sz="2000" i="1" dirty="0">
                <a:solidFill>
                  <a:srgbClr val="0000FF"/>
                </a:solidFill>
              </a:rPr>
              <a:t>III.3.1. Traditional </a:t>
            </a:r>
            <a:r>
              <a:rPr lang="nl-NL" sz="2000" i="1" dirty="0" err="1">
                <a:solidFill>
                  <a:srgbClr val="0000FF"/>
                </a:solidFill>
              </a:rPr>
              <a:t>specialties</a:t>
            </a:r>
            <a:r>
              <a:rPr lang="nl-NL" sz="2000" i="1" dirty="0">
                <a:solidFill>
                  <a:srgbClr val="0000FF"/>
                </a:solidFill>
              </a:rPr>
              <a:t> and </a:t>
            </a:r>
            <a:r>
              <a:rPr lang="nl-NL" sz="2000" i="1" dirty="0" err="1">
                <a:solidFill>
                  <a:srgbClr val="0000FF"/>
                </a:solidFill>
              </a:rPr>
              <a:t>geographical</a:t>
            </a:r>
            <a:r>
              <a:rPr lang="nl-NL" sz="2000" i="1" dirty="0">
                <a:solidFill>
                  <a:srgbClr val="0000FF"/>
                </a:solidFill>
              </a:rPr>
              <a:t> </a:t>
            </a:r>
            <a:r>
              <a:rPr lang="nl-NL" sz="2000" i="1" dirty="0" err="1">
                <a:solidFill>
                  <a:srgbClr val="0000FF"/>
                </a:solidFill>
              </a:rPr>
              <a:t>indications</a:t>
            </a:r>
            <a:r>
              <a:rPr lang="nl-NL" sz="2000" i="1" dirty="0">
                <a:solidFill>
                  <a:srgbClr val="0000FF"/>
                </a:solidFill>
              </a:rPr>
              <a:t> of </a:t>
            </a:r>
            <a:r>
              <a:rPr lang="nl-NL" sz="2000" i="1" dirty="0" err="1">
                <a:solidFill>
                  <a:srgbClr val="0000FF"/>
                </a:solidFill>
              </a:rPr>
              <a:t>origin</a:t>
            </a:r>
            <a:endParaRPr lang="nl-NL" sz="2000" i="1" dirty="0">
              <a:solidFill>
                <a:srgbClr val="0000FF"/>
              </a:solidFill>
            </a:endParaRPr>
          </a:p>
          <a:p>
            <a:pPr marL="0" indent="0" defTabSz="1693863">
              <a:buFontTx/>
              <a:buNone/>
              <a:defRPr/>
            </a:pPr>
            <a:endParaRPr lang="nl-BE" sz="2000" i="1" dirty="0"/>
          </a:p>
          <a:p>
            <a:pPr marL="266700" indent="-266700" defTabSz="1693863">
              <a:buFontTx/>
              <a:buNone/>
              <a:defRPr/>
            </a:pPr>
            <a:r>
              <a:rPr lang="nl-BE" sz="1600" i="1" dirty="0"/>
              <a:t>1) Agricultural </a:t>
            </a:r>
            <a:r>
              <a:rPr lang="nl-BE" sz="1600" i="1" dirty="0" err="1"/>
              <a:t>products</a:t>
            </a:r>
            <a:r>
              <a:rPr lang="nl-BE" sz="1600" i="1" dirty="0"/>
              <a:t> and </a:t>
            </a:r>
            <a:r>
              <a:rPr lang="nl-BE" sz="1600" i="1" dirty="0" err="1"/>
              <a:t>foodstuffs</a:t>
            </a:r>
            <a:r>
              <a:rPr lang="nl-BE" sz="1600" i="1" dirty="0"/>
              <a:t> as </a:t>
            </a:r>
            <a:r>
              <a:rPr lang="nl-BE" sz="1600" i="1" u="sng" dirty="0"/>
              <a:t>Traditional </a:t>
            </a:r>
            <a:r>
              <a:rPr lang="nl-BE" sz="1600" i="1" u="sng" dirty="0" err="1"/>
              <a:t>Specialities</a:t>
            </a:r>
            <a:r>
              <a:rPr lang="nl-BE" sz="1600" i="1" u="sng" dirty="0"/>
              <a:t> </a:t>
            </a:r>
            <a:r>
              <a:rPr lang="nl-BE" sz="1600" i="1" u="sng" dirty="0" err="1"/>
              <a:t>Guaranteed</a:t>
            </a:r>
            <a:r>
              <a:rPr lang="nl-BE" sz="1600" i="1" dirty="0"/>
              <a:t> (</a:t>
            </a:r>
            <a:r>
              <a:rPr lang="nl-BE" sz="1600" i="1" dirty="0" err="1"/>
              <a:t>TSGs</a:t>
            </a:r>
            <a:r>
              <a:rPr lang="nl-BE" sz="1600" i="1" dirty="0"/>
              <a:t>)     (Reg. (EC) 1151/2012)</a:t>
            </a:r>
          </a:p>
          <a:p>
            <a:pPr marL="266700" indent="-266700" defTabSz="1693863">
              <a:buFontTx/>
              <a:buNone/>
              <a:defRPr/>
            </a:pPr>
            <a:r>
              <a:rPr lang="nl-BE" sz="1600" i="1" dirty="0"/>
              <a:t> </a:t>
            </a:r>
          </a:p>
          <a:p>
            <a:pPr>
              <a:buFont typeface="Monotype Sorts" pitchFamily="2" charset="2"/>
              <a:buNone/>
              <a:defRPr/>
            </a:pPr>
            <a:r>
              <a:rPr lang="nl-BE" sz="1400" b="1" dirty="0">
                <a:latin typeface="Arial Narrow" pitchFamily="34" charset="0"/>
              </a:rPr>
              <a:t>	</a:t>
            </a:r>
            <a:r>
              <a:rPr lang="nl-BE" sz="1600" b="1" dirty="0" err="1">
                <a:latin typeface="Arial Narrow" pitchFamily="34" charset="0"/>
              </a:rPr>
              <a:t>Example</a:t>
            </a:r>
            <a:r>
              <a:rPr lang="nl-BE" sz="1600" b="1" dirty="0">
                <a:latin typeface="Arial Narrow" pitchFamily="34" charset="0"/>
              </a:rPr>
              <a:t>:  Pizza </a:t>
            </a:r>
            <a:r>
              <a:rPr lang="nl-BE" sz="1600" b="1" dirty="0" err="1">
                <a:latin typeface="Arial Narrow" pitchFamily="34" charset="0"/>
              </a:rPr>
              <a:t>Napoletana</a:t>
            </a:r>
            <a:endParaRPr lang="nl-BE" sz="1600" dirty="0">
              <a:latin typeface="Arial Narrow" pitchFamily="34" charset="0"/>
            </a:endParaRPr>
          </a:p>
          <a:p>
            <a:pPr>
              <a:buFont typeface="Monotype Sorts" pitchFamily="2" charset="2"/>
              <a:buNone/>
              <a:defRPr/>
            </a:pPr>
            <a:r>
              <a:rPr lang="en-US" sz="1600" dirty="0">
                <a:latin typeface="Arial Narrow" pitchFamily="34" charset="0"/>
              </a:rPr>
              <a:t>	The EU’s member states, on 9 December 2009, backed a proposal to register ‘Pizza </a:t>
            </a:r>
            <a:r>
              <a:rPr lang="en-US" sz="1600" dirty="0" err="1">
                <a:latin typeface="Arial Narrow" pitchFamily="34" charset="0"/>
              </a:rPr>
              <a:t>Napoletana</a:t>
            </a:r>
            <a:r>
              <a:rPr lang="en-US" sz="1600" dirty="0">
                <a:latin typeface="Arial Narrow" pitchFamily="34" charset="0"/>
              </a:rPr>
              <a:t>’ as a ‘traditional </a:t>
            </a:r>
            <a:r>
              <a:rPr lang="en-US" sz="1600" dirty="0" err="1">
                <a:latin typeface="Arial Narrow" pitchFamily="34" charset="0"/>
              </a:rPr>
              <a:t>speciality</a:t>
            </a:r>
            <a:r>
              <a:rPr lang="en-US" sz="1600" dirty="0">
                <a:latin typeface="Arial Narrow" pitchFamily="34" charset="0"/>
              </a:rPr>
              <a:t> guaranteed’, under the Union’s quality </a:t>
            </a:r>
            <a:r>
              <a:rPr lang="en-US" sz="1600" dirty="0" err="1">
                <a:latin typeface="Arial Narrow" pitchFamily="34" charset="0"/>
              </a:rPr>
              <a:t>labelling</a:t>
            </a:r>
            <a:r>
              <a:rPr lang="en-US" sz="1600" dirty="0">
                <a:latin typeface="Arial Narrow" pitchFamily="34" charset="0"/>
              </a:rPr>
              <a:t> scheme.</a:t>
            </a:r>
            <a:endParaRPr lang="nl-BE" sz="1600" dirty="0">
              <a:latin typeface="Arial Narrow" pitchFamily="34" charset="0"/>
            </a:endParaRPr>
          </a:p>
          <a:p>
            <a:pPr marL="266700" indent="-266700" defTabSz="1693863">
              <a:buFontTx/>
              <a:buNone/>
              <a:defRPr/>
            </a:pPr>
            <a:endParaRPr lang="nl-BE" sz="1600" i="1" dirty="0"/>
          </a:p>
          <a:p>
            <a:pPr marL="0" indent="0" defTabSz="1693863">
              <a:buFontTx/>
              <a:buNone/>
              <a:defRPr/>
            </a:pPr>
            <a:r>
              <a:rPr lang="nl-BE" sz="1600" i="1" dirty="0"/>
              <a:t>      </a:t>
            </a:r>
          </a:p>
          <a:p>
            <a:pPr marL="0" indent="0" defTabSz="1693863">
              <a:buFontTx/>
              <a:buNone/>
              <a:defRPr/>
            </a:pPr>
            <a:endParaRPr lang="nl-BE" sz="20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p:txBody>
      </p:sp>
      <p:pic>
        <p:nvPicPr>
          <p:cNvPr id="114691" name="Afbeelding 3" descr="eq_it-na_pizza-margherita_sep2005_s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941888"/>
            <a:ext cx="1944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Afbeelding 5" descr="Traditional Sceciality guaranteed (TS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87900" y="4941888"/>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hthoek 6"/>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6"/>
          <a:stretch>
            <a:fillRect/>
          </a:stretch>
        </p:blipFill>
        <p:spPr>
          <a:xfrm>
            <a:off x="7740352" y="5244431"/>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3722623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685800" y="1557338"/>
            <a:ext cx="7847013" cy="4895850"/>
          </a:xfrm>
        </p:spPr>
        <p:txBody>
          <a:bodyPr/>
          <a:lstStyle/>
          <a:p>
            <a:pPr marL="0" indent="0" defTabSz="1693863">
              <a:buFontTx/>
              <a:buNone/>
              <a:defRPr/>
            </a:pPr>
            <a:r>
              <a:rPr lang="nl-NL" sz="2400" i="1" dirty="0">
                <a:solidFill>
                  <a:srgbClr val="0000FF"/>
                </a:solidFill>
              </a:rPr>
              <a:t>III.3.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rules</a:t>
            </a:r>
            <a:r>
              <a:rPr lang="nl-NL" sz="2400" i="1" u="sng" dirty="0">
                <a:solidFill>
                  <a:srgbClr val="0000FF"/>
                </a:solidFill>
              </a:rPr>
              <a:t> </a:t>
            </a:r>
            <a:r>
              <a:rPr lang="nl-NL" sz="2400" i="1" u="sng" dirty="0" err="1">
                <a:solidFill>
                  <a:srgbClr val="0000FF"/>
                </a:solidFill>
              </a:rPr>
              <a:t>related</a:t>
            </a:r>
            <a:r>
              <a:rPr lang="nl-NL" sz="2400" i="1" u="sng" dirty="0">
                <a:solidFill>
                  <a:srgbClr val="0000FF"/>
                </a:solidFill>
              </a:rPr>
              <a:t> to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indications</a:t>
            </a:r>
            <a:endParaRPr lang="nl-NL" sz="2400" i="1" u="sng" dirty="0">
              <a:solidFill>
                <a:srgbClr val="0000FF"/>
              </a:solidFill>
            </a:endParaRPr>
          </a:p>
          <a:p>
            <a:pPr marL="0" indent="0" defTabSz="1693863">
              <a:buFontTx/>
              <a:buNone/>
              <a:defRPr/>
            </a:pPr>
            <a:r>
              <a:rPr lang="nl-NL" sz="2000" i="1" dirty="0">
                <a:solidFill>
                  <a:srgbClr val="0000FF"/>
                </a:solidFill>
              </a:rPr>
              <a:t>III.3.1. Traditional </a:t>
            </a:r>
            <a:r>
              <a:rPr lang="nl-NL" sz="2000" i="1" dirty="0" err="1">
                <a:solidFill>
                  <a:srgbClr val="0000FF"/>
                </a:solidFill>
              </a:rPr>
              <a:t>specialties</a:t>
            </a:r>
            <a:r>
              <a:rPr lang="nl-NL" sz="2000" i="1" dirty="0">
                <a:solidFill>
                  <a:srgbClr val="0000FF"/>
                </a:solidFill>
              </a:rPr>
              <a:t> and </a:t>
            </a:r>
            <a:r>
              <a:rPr lang="nl-NL" sz="2000" i="1" dirty="0" err="1">
                <a:solidFill>
                  <a:srgbClr val="0000FF"/>
                </a:solidFill>
              </a:rPr>
              <a:t>geographical</a:t>
            </a:r>
            <a:r>
              <a:rPr lang="nl-NL" sz="2000" i="1" dirty="0">
                <a:solidFill>
                  <a:srgbClr val="0000FF"/>
                </a:solidFill>
              </a:rPr>
              <a:t> </a:t>
            </a:r>
            <a:r>
              <a:rPr lang="nl-NL" sz="2000" i="1" dirty="0" err="1">
                <a:solidFill>
                  <a:srgbClr val="0000FF"/>
                </a:solidFill>
              </a:rPr>
              <a:t>indications</a:t>
            </a:r>
            <a:r>
              <a:rPr lang="nl-NL" sz="2000" i="1" dirty="0">
                <a:solidFill>
                  <a:srgbClr val="0000FF"/>
                </a:solidFill>
              </a:rPr>
              <a:t> of </a:t>
            </a:r>
            <a:r>
              <a:rPr lang="nl-NL" sz="2000" i="1" dirty="0" err="1">
                <a:solidFill>
                  <a:srgbClr val="0000FF"/>
                </a:solidFill>
              </a:rPr>
              <a:t>origin</a:t>
            </a:r>
            <a:endParaRPr lang="nl-NL" sz="2000" i="1" dirty="0">
              <a:solidFill>
                <a:srgbClr val="0000FF"/>
              </a:solidFill>
            </a:endParaRPr>
          </a:p>
          <a:p>
            <a:pPr marL="0" indent="0" defTabSz="1693863">
              <a:buFontTx/>
              <a:buNone/>
              <a:defRPr/>
            </a:pPr>
            <a:r>
              <a:rPr lang="nl-BE" sz="1600" i="1" dirty="0"/>
              <a:t>      </a:t>
            </a:r>
          </a:p>
          <a:p>
            <a:pPr marL="0" indent="0" defTabSz="1693863">
              <a:buFontTx/>
              <a:buNone/>
              <a:defRPr/>
            </a:pPr>
            <a:r>
              <a:rPr lang="nl-BE" sz="1600" i="1" dirty="0"/>
              <a:t>2) </a:t>
            </a:r>
            <a:r>
              <a:rPr lang="nl-BE" sz="1600" i="1" u="sng" dirty="0" err="1"/>
              <a:t>Protection</a:t>
            </a:r>
            <a:r>
              <a:rPr lang="nl-BE" sz="1600" i="1" u="sng" dirty="0"/>
              <a:t> of </a:t>
            </a:r>
            <a:r>
              <a:rPr lang="nl-BE" sz="1600" i="1" u="sng" dirty="0" err="1"/>
              <a:t>Geographical</a:t>
            </a:r>
            <a:r>
              <a:rPr lang="nl-BE" sz="1600" i="1" u="sng" dirty="0"/>
              <a:t> </a:t>
            </a:r>
            <a:r>
              <a:rPr lang="nl-BE" sz="1600" i="1" u="sng" dirty="0" err="1"/>
              <a:t>Indications</a:t>
            </a:r>
            <a:r>
              <a:rPr lang="nl-BE" sz="1600" i="1" u="sng" dirty="0"/>
              <a:t> (PGI) and </a:t>
            </a:r>
            <a:r>
              <a:rPr lang="nl-BE" sz="1600" i="1" u="sng" dirty="0" err="1"/>
              <a:t>Designations</a:t>
            </a:r>
            <a:r>
              <a:rPr lang="nl-BE" sz="1600" i="1" u="sng" dirty="0"/>
              <a:t> of </a:t>
            </a:r>
            <a:r>
              <a:rPr lang="nl-BE" sz="1600" i="1" u="sng" dirty="0" err="1"/>
              <a:t>Origin</a:t>
            </a:r>
            <a:r>
              <a:rPr lang="nl-BE" sz="1600" i="1" u="sng" dirty="0"/>
              <a:t> (PDO)</a:t>
            </a:r>
          </a:p>
          <a:p>
            <a:pPr marL="266700" indent="-266700" defTabSz="1693863">
              <a:buFontTx/>
              <a:buNone/>
              <a:defRPr/>
            </a:pPr>
            <a:r>
              <a:rPr lang="nl-BE" sz="1600" i="1" dirty="0"/>
              <a:t>	(Reg. (EC) 1151/2012)</a:t>
            </a:r>
          </a:p>
          <a:p>
            <a:pPr marL="266700" indent="-266700" defTabSz="1693863">
              <a:buFontTx/>
              <a:buNone/>
              <a:defRPr/>
            </a:pPr>
            <a:endParaRPr lang="nl-BE" sz="1600" i="1" dirty="0"/>
          </a:p>
          <a:p>
            <a:pPr marL="266700" indent="-266700" defTabSz="1693863">
              <a:buFontTx/>
              <a:buNone/>
              <a:defRPr/>
            </a:pPr>
            <a:r>
              <a:rPr lang="nl-BE" sz="1600" i="1" dirty="0"/>
              <a:t>	</a:t>
            </a:r>
          </a:p>
          <a:p>
            <a:pPr marL="266700" indent="-266700" defTabSz="1693863">
              <a:buFontTx/>
              <a:buNone/>
              <a:defRPr/>
            </a:pPr>
            <a:endParaRPr lang="nl-BE" sz="1600" i="1" dirty="0"/>
          </a:p>
          <a:p>
            <a:pPr marL="266700" indent="-266700" defTabSz="1693863">
              <a:buFontTx/>
              <a:buNone/>
              <a:defRPr/>
            </a:pPr>
            <a:r>
              <a:rPr lang="nl-BE" sz="1600" i="1" dirty="0"/>
              <a:t>	</a:t>
            </a:r>
          </a:p>
          <a:p>
            <a:pPr marL="266700" indent="-266700" defTabSz="1693863">
              <a:buFontTx/>
              <a:buNone/>
              <a:defRPr/>
            </a:pPr>
            <a:r>
              <a:rPr lang="nl-BE" sz="1600" i="1" dirty="0"/>
              <a:t>	</a:t>
            </a:r>
          </a:p>
          <a:p>
            <a:pPr marL="266700" indent="-266700" defTabSz="1693863">
              <a:spcBef>
                <a:spcPts val="0"/>
              </a:spcBef>
              <a:buFontTx/>
              <a:buNone/>
              <a:defRPr/>
            </a:pPr>
            <a:r>
              <a:rPr lang="nl-BE" sz="1600" i="1" dirty="0"/>
              <a:t>	</a:t>
            </a:r>
            <a:r>
              <a:rPr lang="nl-BE" sz="1400" i="1" dirty="0"/>
              <a:t>The </a:t>
            </a:r>
            <a:r>
              <a:rPr lang="nl-BE" sz="1400" i="1" dirty="0" err="1"/>
              <a:t>two</a:t>
            </a:r>
            <a:r>
              <a:rPr lang="nl-BE" sz="1400" i="1" dirty="0"/>
              <a:t> types of </a:t>
            </a:r>
            <a:r>
              <a:rPr lang="nl-BE" sz="1400" i="1" dirty="0" err="1"/>
              <a:t>geographical</a:t>
            </a:r>
            <a:r>
              <a:rPr lang="nl-BE" sz="1400" i="1" dirty="0"/>
              <a:t> </a:t>
            </a:r>
            <a:r>
              <a:rPr lang="nl-BE" sz="1400" i="1" dirty="0" err="1"/>
              <a:t>description</a:t>
            </a:r>
            <a:r>
              <a:rPr lang="nl-BE" sz="1400" i="1" dirty="0"/>
              <a:t> are different. A </a:t>
            </a:r>
            <a:r>
              <a:rPr lang="nl-BE" sz="1400" i="1" dirty="0">
                <a:solidFill>
                  <a:srgbClr val="00B050"/>
                </a:solidFill>
              </a:rPr>
              <a:t>PDO (</a:t>
            </a:r>
            <a:r>
              <a:rPr lang="nl-BE" sz="1400" i="1" dirty="0" err="1">
                <a:solidFill>
                  <a:srgbClr val="00B050"/>
                </a:solidFill>
              </a:rPr>
              <a:t>Protected</a:t>
            </a:r>
            <a:r>
              <a:rPr lang="nl-BE" sz="1400" i="1" dirty="0">
                <a:solidFill>
                  <a:srgbClr val="00B050"/>
                </a:solidFill>
              </a:rPr>
              <a:t> </a:t>
            </a:r>
            <a:r>
              <a:rPr lang="nl-BE" sz="1400" i="1" dirty="0" err="1">
                <a:solidFill>
                  <a:srgbClr val="00B050"/>
                </a:solidFill>
              </a:rPr>
              <a:t>Designation</a:t>
            </a:r>
            <a:r>
              <a:rPr lang="nl-BE" sz="1400" i="1" dirty="0">
                <a:solidFill>
                  <a:srgbClr val="00B050"/>
                </a:solidFill>
              </a:rPr>
              <a:t> of </a:t>
            </a:r>
            <a:r>
              <a:rPr lang="nl-BE" sz="1400" i="1" dirty="0" err="1">
                <a:solidFill>
                  <a:srgbClr val="00B050"/>
                </a:solidFill>
              </a:rPr>
              <a:t>Origin</a:t>
            </a:r>
            <a:r>
              <a:rPr lang="nl-BE" sz="1400" i="1" dirty="0">
                <a:solidFill>
                  <a:srgbClr val="00B050"/>
                </a:solidFill>
              </a:rPr>
              <a:t>)</a:t>
            </a:r>
            <a:r>
              <a:rPr lang="nl-BE" sz="1400" i="1" dirty="0"/>
              <a:t> covers the term </a:t>
            </a:r>
            <a:r>
              <a:rPr lang="nl-BE" sz="1400" i="1" dirty="0" err="1"/>
              <a:t>used</a:t>
            </a:r>
            <a:r>
              <a:rPr lang="nl-BE" sz="1400" i="1" dirty="0"/>
              <a:t> to </a:t>
            </a:r>
            <a:r>
              <a:rPr lang="nl-BE" sz="1400" i="1" dirty="0" err="1"/>
              <a:t>describe</a:t>
            </a:r>
            <a:r>
              <a:rPr lang="nl-BE" sz="1400" i="1" dirty="0"/>
              <a:t> </a:t>
            </a:r>
            <a:r>
              <a:rPr lang="nl-BE" sz="1400" i="1" dirty="0" err="1"/>
              <a:t>foodstuffs</a:t>
            </a:r>
            <a:r>
              <a:rPr lang="nl-BE" sz="1400" i="1" dirty="0"/>
              <a:t> </a:t>
            </a:r>
            <a:r>
              <a:rPr lang="nl-BE" sz="1400" i="1" dirty="0" err="1"/>
              <a:t>which</a:t>
            </a:r>
            <a:r>
              <a:rPr lang="nl-BE" sz="1400" i="1" dirty="0"/>
              <a:t> are </a:t>
            </a:r>
            <a:r>
              <a:rPr lang="nl-BE" sz="1400" i="1" dirty="0" err="1">
                <a:solidFill>
                  <a:srgbClr val="FF0000"/>
                </a:solidFill>
              </a:rPr>
              <a:t>produced</a:t>
            </a:r>
            <a:r>
              <a:rPr lang="nl-BE" sz="1400" i="1" dirty="0">
                <a:solidFill>
                  <a:srgbClr val="FF0000"/>
                </a:solidFill>
              </a:rPr>
              <a:t>, </a:t>
            </a:r>
            <a:r>
              <a:rPr lang="nl-BE" sz="1400" i="1" dirty="0" err="1">
                <a:solidFill>
                  <a:srgbClr val="FF0000"/>
                </a:solidFill>
              </a:rPr>
              <a:t>processed</a:t>
            </a:r>
            <a:r>
              <a:rPr lang="nl-BE" sz="1400" i="1" dirty="0">
                <a:solidFill>
                  <a:srgbClr val="FF0000"/>
                </a:solidFill>
              </a:rPr>
              <a:t> and </a:t>
            </a:r>
            <a:r>
              <a:rPr lang="nl-BE" sz="1400" i="1" dirty="0" err="1">
                <a:solidFill>
                  <a:srgbClr val="FF0000"/>
                </a:solidFill>
              </a:rPr>
              <a:t>prepared</a:t>
            </a:r>
            <a:r>
              <a:rPr lang="nl-BE" sz="1400" i="1" dirty="0">
                <a:solidFill>
                  <a:srgbClr val="FF0000"/>
                </a:solidFill>
              </a:rPr>
              <a:t> in a </a:t>
            </a:r>
            <a:r>
              <a:rPr lang="nl-BE" sz="1400" i="1" dirty="0" err="1">
                <a:solidFill>
                  <a:srgbClr val="FF0000"/>
                </a:solidFill>
              </a:rPr>
              <a:t>given</a:t>
            </a:r>
            <a:r>
              <a:rPr lang="nl-BE" sz="1400" i="1" dirty="0">
                <a:solidFill>
                  <a:srgbClr val="FF0000"/>
                </a:solidFill>
              </a:rPr>
              <a:t> </a:t>
            </a:r>
            <a:r>
              <a:rPr lang="nl-BE" sz="1400" i="1" dirty="0" err="1">
                <a:solidFill>
                  <a:srgbClr val="FF0000"/>
                </a:solidFill>
              </a:rPr>
              <a:t>geographical</a:t>
            </a:r>
            <a:r>
              <a:rPr lang="nl-BE" sz="1400" i="1" dirty="0">
                <a:solidFill>
                  <a:srgbClr val="FF0000"/>
                </a:solidFill>
              </a:rPr>
              <a:t> </a:t>
            </a:r>
            <a:r>
              <a:rPr lang="nl-BE" sz="1400" i="1" dirty="0" err="1">
                <a:solidFill>
                  <a:srgbClr val="FF0000"/>
                </a:solidFill>
              </a:rPr>
              <a:t>area</a:t>
            </a:r>
            <a:r>
              <a:rPr lang="nl-BE" sz="1400" i="1" dirty="0">
                <a:solidFill>
                  <a:srgbClr val="FF0000"/>
                </a:solidFill>
              </a:rPr>
              <a:t> </a:t>
            </a:r>
            <a:r>
              <a:rPr lang="nl-BE" sz="1400" i="1" dirty="0" err="1">
                <a:solidFill>
                  <a:srgbClr val="FF0000"/>
                </a:solidFill>
              </a:rPr>
              <a:t>using</a:t>
            </a:r>
            <a:r>
              <a:rPr lang="nl-BE" sz="1400" i="1" dirty="0">
                <a:solidFill>
                  <a:srgbClr val="FF0000"/>
                </a:solidFill>
              </a:rPr>
              <a:t> </a:t>
            </a:r>
            <a:r>
              <a:rPr lang="nl-BE" sz="1400" i="1" dirty="0" err="1">
                <a:solidFill>
                  <a:srgbClr val="FF0000"/>
                </a:solidFill>
              </a:rPr>
              <a:t>recognised</a:t>
            </a:r>
            <a:r>
              <a:rPr lang="nl-BE" sz="1400" i="1" dirty="0">
                <a:solidFill>
                  <a:srgbClr val="FF0000"/>
                </a:solidFill>
              </a:rPr>
              <a:t> </a:t>
            </a:r>
            <a:r>
              <a:rPr lang="nl-BE" sz="1400" i="1" dirty="0" err="1">
                <a:solidFill>
                  <a:srgbClr val="FF0000"/>
                </a:solidFill>
              </a:rPr>
              <a:t>know-how</a:t>
            </a:r>
            <a:r>
              <a:rPr lang="nl-BE" sz="1400" i="1" dirty="0">
                <a:solidFill>
                  <a:srgbClr val="FF0000"/>
                </a:solidFill>
              </a:rPr>
              <a:t> </a:t>
            </a:r>
            <a:r>
              <a:rPr lang="nl-BE" sz="1400" i="1" dirty="0"/>
              <a:t>(</a:t>
            </a:r>
            <a:r>
              <a:rPr lang="nl-BE" sz="1400" i="1" dirty="0" err="1"/>
              <a:t>such</a:t>
            </a:r>
            <a:r>
              <a:rPr lang="nl-BE" sz="1400" i="1" dirty="0"/>
              <a:t> as Mozzarella </a:t>
            </a:r>
            <a:r>
              <a:rPr lang="nl-BE" sz="1400" i="1" dirty="0" err="1"/>
              <a:t>di</a:t>
            </a:r>
            <a:r>
              <a:rPr lang="nl-BE" sz="1400" i="1" dirty="0"/>
              <a:t> </a:t>
            </a:r>
            <a:r>
              <a:rPr lang="nl-BE" sz="1400" i="1" dirty="0" err="1"/>
              <a:t>Bufala</a:t>
            </a:r>
            <a:r>
              <a:rPr lang="nl-BE" sz="1400" i="1" dirty="0"/>
              <a:t> </a:t>
            </a:r>
            <a:r>
              <a:rPr lang="nl-BE" sz="1400" i="1" dirty="0" err="1"/>
              <a:t>Campana</a:t>
            </a:r>
            <a:r>
              <a:rPr lang="nl-BE" sz="1400" i="1" dirty="0"/>
              <a:t>). A </a:t>
            </a:r>
            <a:r>
              <a:rPr lang="nl-BE" sz="1400" i="1" dirty="0">
                <a:solidFill>
                  <a:srgbClr val="00B050"/>
                </a:solidFill>
              </a:rPr>
              <a:t>PGI (</a:t>
            </a:r>
            <a:r>
              <a:rPr lang="nl-BE" sz="1400" i="1" dirty="0" err="1">
                <a:solidFill>
                  <a:srgbClr val="00B050"/>
                </a:solidFill>
              </a:rPr>
              <a:t>Protected</a:t>
            </a:r>
            <a:r>
              <a:rPr lang="nl-BE" sz="1400" i="1" dirty="0">
                <a:solidFill>
                  <a:srgbClr val="00B050"/>
                </a:solidFill>
              </a:rPr>
              <a:t> </a:t>
            </a:r>
            <a:r>
              <a:rPr lang="nl-BE" sz="1400" i="1" dirty="0" err="1">
                <a:solidFill>
                  <a:srgbClr val="00B050"/>
                </a:solidFill>
              </a:rPr>
              <a:t>Geographical</a:t>
            </a:r>
            <a:r>
              <a:rPr lang="nl-BE" sz="1400" i="1" dirty="0">
                <a:solidFill>
                  <a:srgbClr val="00B050"/>
                </a:solidFill>
              </a:rPr>
              <a:t> </a:t>
            </a:r>
            <a:r>
              <a:rPr lang="nl-BE" sz="1400" i="1" dirty="0" err="1">
                <a:solidFill>
                  <a:srgbClr val="00B050"/>
                </a:solidFill>
              </a:rPr>
              <a:t>Indication</a:t>
            </a:r>
            <a:r>
              <a:rPr lang="nl-BE" sz="1400" i="1" dirty="0">
                <a:solidFill>
                  <a:srgbClr val="00B050"/>
                </a:solidFill>
              </a:rPr>
              <a:t>) </a:t>
            </a:r>
            <a:r>
              <a:rPr lang="nl-BE" sz="1400" i="1" dirty="0" err="1"/>
              <a:t>indicates</a:t>
            </a:r>
            <a:r>
              <a:rPr lang="nl-BE" sz="1400" i="1" dirty="0"/>
              <a:t> </a:t>
            </a:r>
            <a:r>
              <a:rPr lang="nl-BE" sz="1400" i="1" dirty="0">
                <a:solidFill>
                  <a:srgbClr val="FF0000"/>
                </a:solidFill>
              </a:rPr>
              <a:t>a link </a:t>
            </a:r>
            <a:r>
              <a:rPr lang="nl-BE" sz="1400" i="1" dirty="0" err="1">
                <a:solidFill>
                  <a:srgbClr val="FF0000"/>
                </a:solidFill>
              </a:rPr>
              <a:t>with</a:t>
            </a:r>
            <a:r>
              <a:rPr lang="nl-BE" sz="1400" i="1" dirty="0">
                <a:solidFill>
                  <a:srgbClr val="FF0000"/>
                </a:solidFill>
              </a:rPr>
              <a:t> </a:t>
            </a:r>
            <a:r>
              <a:rPr lang="nl-BE" sz="1400" i="1" dirty="0" err="1">
                <a:solidFill>
                  <a:srgbClr val="FF0000"/>
                </a:solidFill>
              </a:rPr>
              <a:t>the</a:t>
            </a:r>
            <a:endParaRPr lang="nl-BE" sz="1400" i="1" dirty="0">
              <a:solidFill>
                <a:srgbClr val="FF0000"/>
              </a:solidFill>
            </a:endParaRPr>
          </a:p>
          <a:p>
            <a:pPr marL="266700" indent="-266700" defTabSz="1693863">
              <a:spcBef>
                <a:spcPts val="0"/>
              </a:spcBef>
              <a:buFontTx/>
              <a:buNone/>
              <a:defRPr/>
            </a:pPr>
            <a:r>
              <a:rPr lang="nl-BE" sz="1400" i="1" dirty="0">
                <a:solidFill>
                  <a:srgbClr val="FF0000"/>
                </a:solidFill>
              </a:rPr>
              <a:t>	area in at </a:t>
            </a:r>
            <a:r>
              <a:rPr lang="nl-BE" sz="1400" i="1" dirty="0" err="1">
                <a:solidFill>
                  <a:srgbClr val="FF0000"/>
                </a:solidFill>
              </a:rPr>
              <a:t>least</a:t>
            </a:r>
            <a:r>
              <a:rPr lang="nl-BE" sz="1400" i="1" dirty="0">
                <a:solidFill>
                  <a:srgbClr val="FF0000"/>
                </a:solidFill>
              </a:rPr>
              <a:t> </a:t>
            </a:r>
            <a:r>
              <a:rPr lang="nl-BE" sz="1400" i="1" dirty="0" err="1">
                <a:solidFill>
                  <a:srgbClr val="FF0000"/>
                </a:solidFill>
              </a:rPr>
              <a:t>one</a:t>
            </a:r>
            <a:r>
              <a:rPr lang="nl-BE" sz="1400" i="1" dirty="0">
                <a:solidFill>
                  <a:srgbClr val="FF0000"/>
                </a:solidFill>
              </a:rPr>
              <a:t> of the stages of </a:t>
            </a:r>
            <a:r>
              <a:rPr lang="nl-BE" sz="1400" i="1" dirty="0" err="1">
                <a:solidFill>
                  <a:srgbClr val="FF0000"/>
                </a:solidFill>
              </a:rPr>
              <a:t>production</a:t>
            </a:r>
            <a:r>
              <a:rPr lang="nl-BE" sz="1400" i="1" dirty="0">
                <a:solidFill>
                  <a:srgbClr val="FF0000"/>
                </a:solidFill>
              </a:rPr>
              <a:t>, processing or </a:t>
            </a:r>
            <a:r>
              <a:rPr lang="nl-BE" sz="1400" i="1" dirty="0" err="1">
                <a:solidFill>
                  <a:srgbClr val="FF0000"/>
                </a:solidFill>
              </a:rPr>
              <a:t>preparation</a:t>
            </a:r>
            <a:r>
              <a:rPr lang="nl-BE" sz="1400" i="1" dirty="0">
                <a:solidFill>
                  <a:srgbClr val="FF0000"/>
                </a:solidFill>
              </a:rPr>
              <a:t> </a:t>
            </a:r>
            <a:r>
              <a:rPr lang="nl-BE" sz="1400" i="1" dirty="0"/>
              <a:t>. </a:t>
            </a:r>
          </a:p>
          <a:p>
            <a:pPr marL="266700" indent="-266700" defTabSz="1693863">
              <a:spcBef>
                <a:spcPts val="0"/>
              </a:spcBef>
              <a:buFontTx/>
              <a:buNone/>
              <a:defRPr/>
            </a:pPr>
            <a:r>
              <a:rPr lang="nl-BE" sz="1400" i="1" dirty="0"/>
              <a:t>	The link </a:t>
            </a:r>
            <a:r>
              <a:rPr lang="nl-BE" sz="1400" i="1" dirty="0" err="1"/>
              <a:t>with</a:t>
            </a:r>
            <a:r>
              <a:rPr lang="nl-BE" sz="1400" i="1" dirty="0"/>
              <a:t> the area is </a:t>
            </a:r>
            <a:r>
              <a:rPr lang="nl-BE" sz="1400" i="1" dirty="0" err="1"/>
              <a:t>therefore</a:t>
            </a:r>
            <a:r>
              <a:rPr lang="nl-BE" sz="1400" i="1" dirty="0"/>
              <a:t> </a:t>
            </a:r>
            <a:r>
              <a:rPr lang="nl-BE" sz="1400" i="1" dirty="0" err="1"/>
              <a:t>stronger</a:t>
            </a:r>
            <a:r>
              <a:rPr lang="nl-BE" sz="1400" i="1" dirty="0"/>
              <a:t> </a:t>
            </a:r>
            <a:r>
              <a:rPr lang="nl-BE" sz="1400" i="1" dirty="0" err="1"/>
              <a:t>for</a:t>
            </a:r>
            <a:r>
              <a:rPr lang="nl-BE" sz="1400" i="1" dirty="0"/>
              <a:t> </a:t>
            </a:r>
            <a:r>
              <a:rPr lang="nl-BE" sz="1400" i="1" dirty="0" err="1"/>
              <a:t>PDOs</a:t>
            </a:r>
            <a:r>
              <a:rPr lang="nl-BE" sz="1400" i="1" dirty="0"/>
              <a:t>.</a:t>
            </a:r>
          </a:p>
          <a:p>
            <a:pPr marL="266700" indent="-266700" defTabSz="1693863">
              <a:spcBef>
                <a:spcPts val="0"/>
              </a:spcBef>
              <a:buFontTx/>
              <a:buNone/>
              <a:defRPr/>
            </a:pPr>
            <a:endParaRPr lang="nl-BE" sz="1600" i="1" dirty="0"/>
          </a:p>
          <a:p>
            <a:pPr marL="266700" indent="-266700" defTabSz="1693863">
              <a:buFontTx/>
              <a:buNone/>
              <a:defRPr/>
            </a:pPr>
            <a:endParaRPr lang="nl-BE" sz="1600" i="1" dirty="0"/>
          </a:p>
          <a:p>
            <a:pPr marL="358775" indent="-358775" defTabSz="1693863">
              <a:buFontTx/>
              <a:buNone/>
              <a:defRPr/>
            </a:pPr>
            <a:r>
              <a:rPr lang="nl-BE" sz="1600" i="1" dirty="0"/>
              <a:t>     </a:t>
            </a: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p:txBody>
      </p:sp>
      <p:pic>
        <p:nvPicPr>
          <p:cNvPr id="115715" name="Afbeelding 4" descr="Protected Designation of Origin (PDO)"/>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84438" y="3429000"/>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hthoek 6"/>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115717" name="Afbeelding 3" descr="Protected Geographical Indication (PGI)"/>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72088" y="3429000"/>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7"/>
          <a:stretch>
            <a:fillRect/>
          </a:stretch>
        </p:blipFill>
        <p:spPr>
          <a:xfrm>
            <a:off x="7884368" y="5429385"/>
            <a:ext cx="1019593" cy="95194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0455424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685800" y="1628775"/>
            <a:ext cx="7847013" cy="4824413"/>
          </a:xfrm>
        </p:spPr>
        <p:txBody>
          <a:bodyPr/>
          <a:lstStyle/>
          <a:p>
            <a:pPr marL="0" indent="0" defTabSz="1693863">
              <a:buFontTx/>
              <a:buNone/>
              <a:defRPr/>
            </a:pPr>
            <a:r>
              <a:rPr lang="nl-NL" sz="2400" i="1" dirty="0">
                <a:solidFill>
                  <a:srgbClr val="0000FF"/>
                </a:solidFill>
              </a:rPr>
              <a:t>III.3.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rules</a:t>
            </a:r>
            <a:r>
              <a:rPr lang="nl-NL" sz="2400" i="1" u="sng" dirty="0">
                <a:solidFill>
                  <a:srgbClr val="0000FF"/>
                </a:solidFill>
              </a:rPr>
              <a:t> </a:t>
            </a:r>
            <a:r>
              <a:rPr lang="nl-NL" sz="2400" i="1" u="sng" dirty="0" err="1">
                <a:solidFill>
                  <a:srgbClr val="0000FF"/>
                </a:solidFill>
              </a:rPr>
              <a:t>related</a:t>
            </a:r>
            <a:r>
              <a:rPr lang="nl-NL" sz="2400" i="1" u="sng" dirty="0">
                <a:solidFill>
                  <a:srgbClr val="0000FF"/>
                </a:solidFill>
              </a:rPr>
              <a:t> to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indications</a:t>
            </a:r>
            <a:endParaRPr lang="nl-NL" sz="2400" i="1" u="sng" dirty="0">
              <a:solidFill>
                <a:srgbClr val="0000FF"/>
              </a:solidFill>
            </a:endParaRPr>
          </a:p>
          <a:p>
            <a:pPr marL="0" indent="0" defTabSz="1693863">
              <a:buFontTx/>
              <a:buNone/>
              <a:defRPr/>
            </a:pPr>
            <a:r>
              <a:rPr lang="nl-NL" sz="2000" i="1" dirty="0">
                <a:solidFill>
                  <a:srgbClr val="0000FF"/>
                </a:solidFill>
              </a:rPr>
              <a:t>III.3.1. Traditional </a:t>
            </a:r>
            <a:r>
              <a:rPr lang="nl-NL" sz="2000" i="1" dirty="0" err="1">
                <a:solidFill>
                  <a:srgbClr val="0000FF"/>
                </a:solidFill>
              </a:rPr>
              <a:t>specialties</a:t>
            </a:r>
            <a:r>
              <a:rPr lang="nl-NL" sz="2000" i="1" dirty="0">
                <a:solidFill>
                  <a:srgbClr val="0000FF"/>
                </a:solidFill>
              </a:rPr>
              <a:t> and </a:t>
            </a:r>
            <a:r>
              <a:rPr lang="nl-NL" sz="2000" i="1" dirty="0" err="1">
                <a:solidFill>
                  <a:srgbClr val="0000FF"/>
                </a:solidFill>
              </a:rPr>
              <a:t>geographical</a:t>
            </a:r>
            <a:r>
              <a:rPr lang="nl-NL" sz="2000" i="1" dirty="0">
                <a:solidFill>
                  <a:srgbClr val="0000FF"/>
                </a:solidFill>
              </a:rPr>
              <a:t> </a:t>
            </a:r>
            <a:r>
              <a:rPr lang="nl-NL" sz="2000" i="1" dirty="0" err="1">
                <a:solidFill>
                  <a:srgbClr val="0000FF"/>
                </a:solidFill>
              </a:rPr>
              <a:t>indications</a:t>
            </a:r>
            <a:r>
              <a:rPr lang="nl-NL" sz="2000" i="1" dirty="0">
                <a:solidFill>
                  <a:srgbClr val="0000FF"/>
                </a:solidFill>
              </a:rPr>
              <a:t> of </a:t>
            </a:r>
            <a:r>
              <a:rPr lang="nl-NL" sz="2000" i="1" dirty="0" err="1">
                <a:solidFill>
                  <a:srgbClr val="0000FF"/>
                </a:solidFill>
              </a:rPr>
              <a:t>origin</a:t>
            </a:r>
            <a:endParaRPr lang="nl-NL" sz="2000" i="1" dirty="0">
              <a:solidFill>
                <a:srgbClr val="0000FF"/>
              </a:solidFill>
            </a:endParaRPr>
          </a:p>
          <a:p>
            <a:pPr marL="0" indent="0" defTabSz="1693863">
              <a:buFontTx/>
              <a:buNone/>
              <a:defRPr/>
            </a:pPr>
            <a:r>
              <a:rPr lang="nl-BE" sz="1600" i="1" dirty="0"/>
              <a:t>      </a:t>
            </a:r>
          </a:p>
          <a:p>
            <a:pPr marL="0" indent="0" defTabSz="1693863">
              <a:buFontTx/>
              <a:buNone/>
              <a:defRPr/>
            </a:pPr>
            <a:r>
              <a:rPr lang="nl-BE" sz="1600" i="1" dirty="0"/>
              <a:t>2) </a:t>
            </a:r>
            <a:r>
              <a:rPr lang="nl-BE" sz="1600" i="1" u="sng" dirty="0" err="1"/>
              <a:t>Protection</a:t>
            </a:r>
            <a:r>
              <a:rPr lang="nl-BE" sz="1600" i="1" u="sng" dirty="0"/>
              <a:t> of </a:t>
            </a:r>
            <a:r>
              <a:rPr lang="nl-BE" sz="1600" i="1" u="sng" dirty="0" err="1"/>
              <a:t>Geographical</a:t>
            </a:r>
            <a:r>
              <a:rPr lang="nl-BE" sz="1600" i="1" u="sng" dirty="0"/>
              <a:t> </a:t>
            </a:r>
            <a:r>
              <a:rPr lang="nl-BE" sz="1600" i="1" u="sng" dirty="0" err="1"/>
              <a:t>Indications</a:t>
            </a:r>
            <a:r>
              <a:rPr lang="nl-BE" sz="1600" i="1" u="sng" dirty="0"/>
              <a:t> (PGI) and </a:t>
            </a:r>
            <a:r>
              <a:rPr lang="nl-BE" sz="1600" i="1" u="sng" dirty="0" err="1"/>
              <a:t>Designations</a:t>
            </a:r>
            <a:r>
              <a:rPr lang="nl-BE" sz="1600" i="1" u="sng" dirty="0"/>
              <a:t> of </a:t>
            </a:r>
            <a:r>
              <a:rPr lang="nl-BE" sz="1600" i="1" u="sng" dirty="0" err="1"/>
              <a:t>Origin</a:t>
            </a:r>
            <a:r>
              <a:rPr lang="nl-BE" sz="1600" i="1" u="sng" dirty="0"/>
              <a:t> (PDO)</a:t>
            </a:r>
          </a:p>
          <a:p>
            <a:pPr marL="266700" indent="-266700" defTabSz="1693863">
              <a:buFontTx/>
              <a:buNone/>
              <a:defRPr/>
            </a:pPr>
            <a:r>
              <a:rPr lang="nl-BE" sz="1600" i="1" dirty="0"/>
              <a:t>	(Reg. (EC) 1151/2012)</a:t>
            </a:r>
          </a:p>
          <a:p>
            <a:pPr marL="266700" indent="-266700" defTabSz="1693863">
              <a:buFontTx/>
              <a:buNone/>
              <a:defRPr/>
            </a:pPr>
            <a:endParaRPr lang="nl-BE" sz="1600" b="1" dirty="0">
              <a:latin typeface="Arial Narrow" pitchFamily="34" charset="0"/>
            </a:endParaRPr>
          </a:p>
          <a:p>
            <a:pPr marL="266700" indent="-266700" defTabSz="1693863">
              <a:buFontTx/>
              <a:buNone/>
              <a:defRPr/>
            </a:pPr>
            <a:r>
              <a:rPr lang="nl-BE" sz="1600" b="1" dirty="0" err="1">
                <a:latin typeface="Arial Narrow" pitchFamily="34" charset="0"/>
              </a:rPr>
              <a:t>Example</a:t>
            </a:r>
            <a:r>
              <a:rPr lang="nl-BE" sz="1600" b="1" dirty="0">
                <a:latin typeface="Arial Narrow" pitchFamily="34" charset="0"/>
              </a:rPr>
              <a:t>: Champagne (PDO, France)</a:t>
            </a:r>
          </a:p>
          <a:p>
            <a:pPr marL="266700" indent="-266700" defTabSz="1693863">
              <a:buFont typeface="Monotype Sorts" pitchFamily="2" charset="2"/>
              <a:buNone/>
              <a:defRPr/>
            </a:pPr>
            <a:endParaRPr lang="nl-BE" sz="1600" b="1" dirty="0"/>
          </a:p>
          <a:p>
            <a:pPr marL="266700" indent="-266700" defTabSz="1693863">
              <a:buFont typeface="Monotype Sorts" pitchFamily="2" charset="2"/>
              <a:buNone/>
              <a:defRPr/>
            </a:pPr>
            <a:endParaRPr lang="nl-BE" sz="1600" b="1" dirty="0"/>
          </a:p>
          <a:p>
            <a:pPr marL="266700" indent="-266700" defTabSz="1693863">
              <a:buFont typeface="Monotype Sorts" pitchFamily="2" charset="2"/>
              <a:buNone/>
              <a:defRPr/>
            </a:pPr>
            <a:endParaRPr lang="nl-BE" sz="1600" b="1" dirty="0"/>
          </a:p>
          <a:p>
            <a:pPr marL="0" indent="0" defTabSz="1693863">
              <a:buFont typeface="Monotype Sorts" pitchFamily="2" charset="2"/>
              <a:buNone/>
              <a:defRPr/>
            </a:pPr>
            <a:r>
              <a:rPr lang="nl-BE" sz="1200" b="1" dirty="0">
                <a:latin typeface="Arial Narrow" pitchFamily="34" charset="0"/>
              </a:rPr>
              <a:t>Champagne</a:t>
            </a:r>
            <a:r>
              <a:rPr lang="nl-BE" sz="1200" dirty="0">
                <a:latin typeface="Arial Narrow" pitchFamily="34" charset="0"/>
              </a:rPr>
              <a:t> is a sparkling </a:t>
            </a:r>
            <a:r>
              <a:rPr lang="nl-BE" sz="1200" dirty="0" err="1">
                <a:latin typeface="Arial Narrow" pitchFamily="34" charset="0"/>
              </a:rPr>
              <a:t>wine</a:t>
            </a:r>
            <a:r>
              <a:rPr lang="nl-BE" sz="1200" dirty="0">
                <a:latin typeface="Arial Narrow" pitchFamily="34" charset="0"/>
              </a:rPr>
              <a:t> </a:t>
            </a:r>
            <a:r>
              <a:rPr lang="nl-BE" sz="1200" dirty="0" err="1">
                <a:latin typeface="Arial Narrow" pitchFamily="34" charset="0"/>
              </a:rPr>
              <a:t>produced</a:t>
            </a:r>
            <a:r>
              <a:rPr lang="nl-BE" sz="1200" dirty="0">
                <a:latin typeface="Arial Narrow" pitchFamily="34" charset="0"/>
              </a:rPr>
              <a:t> </a:t>
            </a:r>
            <a:r>
              <a:rPr lang="nl-BE" sz="1200" dirty="0" err="1">
                <a:latin typeface="Arial Narrow" pitchFamily="34" charset="0"/>
              </a:rPr>
              <a:t>by</a:t>
            </a:r>
            <a:r>
              <a:rPr lang="nl-BE" sz="1200" dirty="0">
                <a:latin typeface="Arial Narrow" pitchFamily="34" charset="0"/>
              </a:rPr>
              <a:t> </a:t>
            </a:r>
            <a:r>
              <a:rPr lang="nl-BE" sz="1200" dirty="0" err="1">
                <a:latin typeface="Arial Narrow" pitchFamily="34" charset="0"/>
              </a:rPr>
              <a:t>inducing</a:t>
            </a:r>
            <a:r>
              <a:rPr lang="nl-BE" sz="1200" dirty="0">
                <a:latin typeface="Arial Narrow" pitchFamily="34" charset="0"/>
              </a:rPr>
              <a:t> the in-</a:t>
            </a:r>
            <a:r>
              <a:rPr lang="nl-BE" sz="1200" dirty="0" err="1">
                <a:latin typeface="Arial Narrow" pitchFamily="34" charset="0"/>
              </a:rPr>
              <a:t>bottle</a:t>
            </a:r>
            <a:r>
              <a:rPr lang="nl-BE" sz="1200" dirty="0">
                <a:latin typeface="Arial Narrow" pitchFamily="34" charset="0"/>
              </a:rPr>
              <a:t> </a:t>
            </a:r>
            <a:r>
              <a:rPr lang="nl-BE" sz="1200" dirty="0" err="1">
                <a:latin typeface="Arial Narrow" pitchFamily="34" charset="0"/>
              </a:rPr>
              <a:t>secondary</a:t>
            </a:r>
            <a:r>
              <a:rPr lang="nl-BE" sz="1200" dirty="0">
                <a:latin typeface="Arial Narrow" pitchFamily="34" charset="0"/>
              </a:rPr>
              <a:t> </a:t>
            </a:r>
            <a:r>
              <a:rPr lang="nl-BE" sz="1200" dirty="0" err="1">
                <a:latin typeface="Arial Narrow" pitchFamily="34" charset="0"/>
              </a:rPr>
              <a:t>fermentation</a:t>
            </a:r>
            <a:r>
              <a:rPr lang="nl-BE" sz="1200" dirty="0">
                <a:latin typeface="Arial Narrow" pitchFamily="34" charset="0"/>
              </a:rPr>
              <a:t> of </a:t>
            </a:r>
            <a:r>
              <a:rPr lang="nl-BE" sz="1200" dirty="0" err="1">
                <a:latin typeface="Arial Narrow" pitchFamily="34" charset="0"/>
              </a:rPr>
              <a:t>wine</a:t>
            </a:r>
            <a:r>
              <a:rPr lang="nl-BE" sz="1200" dirty="0">
                <a:latin typeface="Arial Narrow" pitchFamily="34" charset="0"/>
              </a:rPr>
              <a:t> to effect </a:t>
            </a:r>
            <a:r>
              <a:rPr lang="nl-BE" sz="1200" dirty="0" err="1">
                <a:latin typeface="Arial Narrow" pitchFamily="34" charset="0"/>
              </a:rPr>
              <a:t>carbonation</a:t>
            </a:r>
            <a:r>
              <a:rPr lang="nl-BE" sz="1200" dirty="0">
                <a:latin typeface="Arial Narrow" pitchFamily="34" charset="0"/>
              </a:rPr>
              <a:t>. </a:t>
            </a:r>
            <a:r>
              <a:rPr lang="nl-BE" sz="1200" dirty="0" err="1">
                <a:latin typeface="Arial Narrow" pitchFamily="34" charset="0"/>
              </a:rPr>
              <a:t>It</a:t>
            </a:r>
            <a:r>
              <a:rPr lang="nl-BE" sz="1200" dirty="0">
                <a:latin typeface="Arial Narrow" pitchFamily="34" charset="0"/>
              </a:rPr>
              <a:t> is </a:t>
            </a:r>
            <a:r>
              <a:rPr lang="nl-BE" sz="1200" dirty="0" err="1">
                <a:latin typeface="Arial Narrow" pitchFamily="34" charset="0"/>
              </a:rPr>
              <a:t>produced</a:t>
            </a:r>
            <a:r>
              <a:rPr lang="nl-BE" sz="1200" dirty="0">
                <a:latin typeface="Arial Narrow" pitchFamily="34" charset="0"/>
              </a:rPr>
              <a:t> </a:t>
            </a:r>
            <a:r>
              <a:rPr lang="nl-BE" sz="1200" dirty="0" err="1">
                <a:latin typeface="Arial Narrow" pitchFamily="34" charset="0"/>
              </a:rPr>
              <a:t>exclusively</a:t>
            </a:r>
            <a:r>
              <a:rPr lang="nl-BE" sz="1200" dirty="0">
                <a:latin typeface="Arial Narrow" pitchFamily="34" charset="0"/>
              </a:rPr>
              <a:t> </a:t>
            </a:r>
            <a:r>
              <a:rPr lang="nl-BE" sz="1200" dirty="0" err="1">
                <a:latin typeface="Arial Narrow" pitchFamily="34" charset="0"/>
              </a:rPr>
              <a:t>within</a:t>
            </a:r>
            <a:r>
              <a:rPr lang="nl-BE" sz="1200" dirty="0">
                <a:latin typeface="Arial Narrow" pitchFamily="34" charset="0"/>
              </a:rPr>
              <a:t> the Champagne </a:t>
            </a:r>
            <a:r>
              <a:rPr lang="nl-BE" sz="1200" dirty="0" err="1">
                <a:latin typeface="Arial Narrow" pitchFamily="34" charset="0"/>
              </a:rPr>
              <a:t>region</a:t>
            </a:r>
            <a:r>
              <a:rPr lang="nl-BE" sz="1200" dirty="0">
                <a:latin typeface="Arial Narrow" pitchFamily="34" charset="0"/>
              </a:rPr>
              <a:t> of France, </a:t>
            </a:r>
            <a:r>
              <a:rPr lang="nl-BE" sz="1200" dirty="0" err="1">
                <a:latin typeface="Arial Narrow" pitchFamily="34" charset="0"/>
              </a:rPr>
              <a:t>from</a:t>
            </a:r>
            <a:r>
              <a:rPr lang="nl-BE" sz="1200" dirty="0">
                <a:latin typeface="Arial Narrow" pitchFamily="34" charset="0"/>
              </a:rPr>
              <a:t> </a:t>
            </a:r>
            <a:r>
              <a:rPr lang="nl-BE" sz="1200" dirty="0" err="1">
                <a:latin typeface="Arial Narrow" pitchFamily="34" charset="0"/>
              </a:rPr>
              <a:t>which</a:t>
            </a:r>
            <a:r>
              <a:rPr lang="nl-BE" sz="1200" dirty="0">
                <a:latin typeface="Arial Narrow" pitchFamily="34" charset="0"/>
              </a:rPr>
              <a:t> </a:t>
            </a:r>
            <a:r>
              <a:rPr lang="nl-BE" sz="1200" dirty="0" err="1">
                <a:latin typeface="Arial Narrow" pitchFamily="34" charset="0"/>
              </a:rPr>
              <a:t>it</a:t>
            </a:r>
            <a:r>
              <a:rPr lang="nl-BE" sz="1200" dirty="0">
                <a:latin typeface="Arial Narrow" pitchFamily="34" charset="0"/>
              </a:rPr>
              <a:t> </a:t>
            </a:r>
            <a:r>
              <a:rPr lang="nl-BE" sz="1200" dirty="0" err="1">
                <a:latin typeface="Arial Narrow" pitchFamily="34" charset="0"/>
              </a:rPr>
              <a:t>takes</a:t>
            </a:r>
            <a:r>
              <a:rPr lang="nl-BE" sz="1200" dirty="0">
                <a:latin typeface="Arial Narrow" pitchFamily="34" charset="0"/>
              </a:rPr>
              <a:t> </a:t>
            </a:r>
            <a:r>
              <a:rPr lang="nl-BE" sz="1200" dirty="0" err="1">
                <a:latin typeface="Arial Narrow" pitchFamily="34" charset="0"/>
              </a:rPr>
              <a:t>its</a:t>
            </a:r>
            <a:r>
              <a:rPr lang="nl-BE" sz="1200" dirty="0">
                <a:latin typeface="Arial Narrow" pitchFamily="34" charset="0"/>
              </a:rPr>
              <a:t> name. </a:t>
            </a:r>
            <a:r>
              <a:rPr lang="nl-BE" sz="1200" dirty="0" err="1">
                <a:latin typeface="Arial Narrow" pitchFamily="34" charset="0"/>
              </a:rPr>
              <a:t>While</a:t>
            </a:r>
            <a:r>
              <a:rPr lang="nl-BE" sz="1200" dirty="0">
                <a:latin typeface="Arial Narrow" pitchFamily="34" charset="0"/>
              </a:rPr>
              <a:t> the term "champagne" is </a:t>
            </a:r>
            <a:r>
              <a:rPr lang="nl-BE" sz="1200" dirty="0" err="1">
                <a:latin typeface="Arial Narrow" pitchFamily="34" charset="0"/>
              </a:rPr>
              <a:t>used</a:t>
            </a:r>
            <a:r>
              <a:rPr lang="nl-BE" sz="1200" dirty="0">
                <a:latin typeface="Arial Narrow" pitchFamily="34" charset="0"/>
              </a:rPr>
              <a:t> </a:t>
            </a:r>
            <a:r>
              <a:rPr lang="nl-BE" sz="1200" dirty="0" err="1">
                <a:latin typeface="Arial Narrow" pitchFamily="34" charset="0"/>
              </a:rPr>
              <a:t>by</a:t>
            </a:r>
            <a:r>
              <a:rPr lang="nl-BE" sz="1200" dirty="0">
                <a:latin typeface="Arial Narrow" pitchFamily="34" charset="0"/>
              </a:rPr>
              <a:t> </a:t>
            </a:r>
            <a:r>
              <a:rPr lang="nl-BE" sz="1200" dirty="0" err="1">
                <a:latin typeface="Arial Narrow" pitchFamily="34" charset="0"/>
              </a:rPr>
              <a:t>some</a:t>
            </a:r>
            <a:r>
              <a:rPr lang="nl-BE" sz="1200" dirty="0">
                <a:latin typeface="Arial Narrow" pitchFamily="34" charset="0"/>
              </a:rPr>
              <a:t> makers of sparkling </a:t>
            </a:r>
            <a:r>
              <a:rPr lang="nl-BE" sz="1200" dirty="0" err="1">
                <a:latin typeface="Arial Narrow" pitchFamily="34" charset="0"/>
              </a:rPr>
              <a:t>wine</a:t>
            </a:r>
            <a:r>
              <a:rPr lang="nl-BE" sz="1200" dirty="0">
                <a:latin typeface="Arial Narrow" pitchFamily="34" charset="0"/>
              </a:rPr>
              <a:t> in </a:t>
            </a:r>
            <a:r>
              <a:rPr lang="nl-BE" sz="1200" dirty="0" err="1">
                <a:latin typeface="Arial Narrow" pitchFamily="34" charset="0"/>
              </a:rPr>
              <a:t>other</a:t>
            </a:r>
            <a:r>
              <a:rPr lang="nl-BE" sz="1200" dirty="0">
                <a:latin typeface="Arial Narrow" pitchFamily="34" charset="0"/>
              </a:rPr>
              <a:t> </a:t>
            </a:r>
            <a:r>
              <a:rPr lang="nl-BE" sz="1200" dirty="0" err="1">
                <a:latin typeface="Arial Narrow" pitchFamily="34" charset="0"/>
              </a:rPr>
              <a:t>parts</a:t>
            </a:r>
            <a:r>
              <a:rPr lang="nl-BE" sz="1200" dirty="0">
                <a:latin typeface="Arial Narrow" pitchFamily="34" charset="0"/>
              </a:rPr>
              <a:t> of the </a:t>
            </a:r>
            <a:r>
              <a:rPr lang="nl-BE" sz="1200" dirty="0" err="1">
                <a:latin typeface="Arial Narrow" pitchFamily="34" charset="0"/>
              </a:rPr>
              <a:t>world</a:t>
            </a:r>
            <a:r>
              <a:rPr lang="nl-BE" sz="1200" dirty="0">
                <a:latin typeface="Arial Narrow" pitchFamily="34" charset="0"/>
              </a:rPr>
              <a:t>, </a:t>
            </a:r>
            <a:r>
              <a:rPr lang="nl-BE" sz="1200" dirty="0" err="1">
                <a:latin typeface="Arial Narrow" pitchFamily="34" charset="0"/>
              </a:rPr>
              <a:t>numerous</a:t>
            </a:r>
            <a:r>
              <a:rPr lang="nl-BE" sz="1200" dirty="0">
                <a:latin typeface="Arial Narrow" pitchFamily="34" charset="0"/>
              </a:rPr>
              <a:t> </a:t>
            </a:r>
            <a:r>
              <a:rPr lang="nl-BE" sz="1200" dirty="0" err="1">
                <a:latin typeface="Arial Narrow" pitchFamily="34" charset="0"/>
              </a:rPr>
              <a:t>countries</a:t>
            </a:r>
            <a:r>
              <a:rPr lang="nl-BE" sz="1200" dirty="0">
                <a:latin typeface="Arial Narrow" pitchFamily="34" charset="0"/>
              </a:rPr>
              <a:t> limit the </a:t>
            </a:r>
            <a:r>
              <a:rPr lang="nl-BE" sz="1200" dirty="0" err="1">
                <a:latin typeface="Arial Narrow" pitchFamily="34" charset="0"/>
              </a:rPr>
              <a:t>use</a:t>
            </a:r>
            <a:r>
              <a:rPr lang="nl-BE" sz="1200" dirty="0">
                <a:latin typeface="Arial Narrow" pitchFamily="34" charset="0"/>
              </a:rPr>
              <a:t> of the term to </a:t>
            </a:r>
            <a:r>
              <a:rPr lang="nl-BE" sz="1200" dirty="0" err="1">
                <a:latin typeface="Arial Narrow" pitchFamily="34" charset="0"/>
              </a:rPr>
              <a:t>only</a:t>
            </a:r>
            <a:r>
              <a:rPr lang="nl-BE" sz="1200" dirty="0">
                <a:latin typeface="Arial Narrow" pitchFamily="34" charset="0"/>
              </a:rPr>
              <a:t> </a:t>
            </a:r>
            <a:r>
              <a:rPr lang="nl-BE" sz="1200" dirty="0" err="1">
                <a:latin typeface="Arial Narrow" pitchFamily="34" charset="0"/>
              </a:rPr>
              <a:t>those</a:t>
            </a:r>
            <a:r>
              <a:rPr lang="nl-BE" sz="1200" dirty="0">
                <a:latin typeface="Arial Narrow" pitchFamily="34" charset="0"/>
              </a:rPr>
              <a:t> </a:t>
            </a:r>
            <a:r>
              <a:rPr lang="nl-BE" sz="1200" dirty="0" err="1">
                <a:latin typeface="Arial Narrow" pitchFamily="34" charset="0"/>
              </a:rPr>
              <a:t>wines</a:t>
            </a:r>
            <a:r>
              <a:rPr lang="nl-BE" sz="1200" dirty="0">
                <a:latin typeface="Arial Narrow" pitchFamily="34" charset="0"/>
              </a:rPr>
              <a:t> </a:t>
            </a:r>
            <a:r>
              <a:rPr lang="nl-BE" sz="1200" dirty="0" err="1">
                <a:latin typeface="Arial Narrow" pitchFamily="34" charset="0"/>
              </a:rPr>
              <a:t>that</a:t>
            </a:r>
            <a:r>
              <a:rPr lang="nl-BE" sz="1200" dirty="0">
                <a:latin typeface="Arial Narrow" pitchFamily="34" charset="0"/>
              </a:rPr>
              <a:t> </a:t>
            </a:r>
            <a:r>
              <a:rPr lang="nl-BE" sz="1200" dirty="0" err="1">
                <a:latin typeface="Arial Narrow" pitchFamily="34" charset="0"/>
              </a:rPr>
              <a:t>come</a:t>
            </a:r>
            <a:r>
              <a:rPr lang="nl-BE" sz="1200" dirty="0">
                <a:latin typeface="Arial Narrow" pitchFamily="34" charset="0"/>
              </a:rPr>
              <a:t> </a:t>
            </a:r>
            <a:r>
              <a:rPr lang="nl-BE" sz="1200" dirty="0" err="1">
                <a:latin typeface="Arial Narrow" pitchFamily="34" charset="0"/>
              </a:rPr>
              <a:t>from</a:t>
            </a:r>
            <a:r>
              <a:rPr lang="nl-BE" sz="1200" dirty="0">
                <a:latin typeface="Arial Narrow" pitchFamily="34" charset="0"/>
              </a:rPr>
              <a:t> the Champagne appellation. In </a:t>
            </a:r>
            <a:r>
              <a:rPr lang="nl-BE" sz="1200" dirty="0" err="1">
                <a:latin typeface="Arial Narrow" pitchFamily="34" charset="0"/>
              </a:rPr>
              <a:t>Europe</a:t>
            </a:r>
            <a:r>
              <a:rPr lang="nl-BE" sz="1200" dirty="0">
                <a:latin typeface="Arial Narrow" pitchFamily="34" charset="0"/>
              </a:rPr>
              <a:t>, </a:t>
            </a:r>
            <a:r>
              <a:rPr lang="nl-BE" sz="1200" dirty="0" err="1">
                <a:latin typeface="Arial Narrow" pitchFamily="34" charset="0"/>
              </a:rPr>
              <a:t>this</a:t>
            </a:r>
            <a:r>
              <a:rPr lang="nl-BE" sz="1200" dirty="0">
                <a:latin typeface="Arial Narrow" pitchFamily="34" charset="0"/>
              </a:rPr>
              <a:t> </a:t>
            </a:r>
            <a:r>
              <a:rPr lang="nl-BE" sz="1200" dirty="0" err="1">
                <a:latin typeface="Arial Narrow" pitchFamily="34" charset="0"/>
              </a:rPr>
              <a:t>principle</a:t>
            </a:r>
            <a:r>
              <a:rPr lang="nl-BE" sz="1200" dirty="0">
                <a:latin typeface="Arial Narrow" pitchFamily="34" charset="0"/>
              </a:rPr>
              <a:t> is </a:t>
            </a:r>
            <a:r>
              <a:rPr lang="nl-BE" sz="1200" dirty="0" err="1">
                <a:latin typeface="Arial Narrow" pitchFamily="34" charset="0"/>
              </a:rPr>
              <a:t>enshrined</a:t>
            </a:r>
            <a:r>
              <a:rPr lang="nl-BE" sz="1200" dirty="0">
                <a:latin typeface="Arial Narrow" pitchFamily="34" charset="0"/>
              </a:rPr>
              <a:t> in the </a:t>
            </a:r>
            <a:r>
              <a:rPr lang="nl-BE" sz="1200" dirty="0" err="1">
                <a:latin typeface="Arial Narrow" pitchFamily="34" charset="0"/>
              </a:rPr>
              <a:t>European</a:t>
            </a:r>
            <a:r>
              <a:rPr lang="nl-BE" sz="1200" dirty="0">
                <a:latin typeface="Arial Narrow" pitchFamily="34" charset="0"/>
              </a:rPr>
              <a:t> Union </a:t>
            </a:r>
            <a:r>
              <a:rPr lang="nl-BE" sz="1200" dirty="0" err="1">
                <a:latin typeface="Arial Narrow" pitchFamily="34" charset="0"/>
              </a:rPr>
              <a:t>by</a:t>
            </a:r>
            <a:r>
              <a:rPr lang="nl-BE" sz="1200" dirty="0">
                <a:latin typeface="Arial Narrow" pitchFamily="34" charset="0"/>
              </a:rPr>
              <a:t> </a:t>
            </a:r>
            <a:r>
              <a:rPr lang="nl-BE" sz="1200" u="sng" dirty="0" err="1">
                <a:solidFill>
                  <a:srgbClr val="FF0000"/>
                </a:solidFill>
                <a:latin typeface="Arial Narrow" pitchFamily="34" charset="0"/>
              </a:rPr>
              <a:t>Protected</a:t>
            </a:r>
            <a:r>
              <a:rPr lang="nl-BE" sz="1200" u="sng" dirty="0">
                <a:solidFill>
                  <a:srgbClr val="FF0000"/>
                </a:solidFill>
                <a:latin typeface="Arial Narrow" pitchFamily="34" charset="0"/>
              </a:rPr>
              <a:t> </a:t>
            </a:r>
            <a:r>
              <a:rPr lang="nl-BE" sz="1200" u="sng" dirty="0" err="1">
                <a:solidFill>
                  <a:srgbClr val="FF0000"/>
                </a:solidFill>
                <a:latin typeface="Arial Narrow" pitchFamily="34" charset="0"/>
              </a:rPr>
              <a:t>Designation</a:t>
            </a:r>
            <a:r>
              <a:rPr lang="nl-BE" sz="1200" u="sng" dirty="0">
                <a:solidFill>
                  <a:srgbClr val="FF0000"/>
                </a:solidFill>
                <a:latin typeface="Arial Narrow" pitchFamily="34" charset="0"/>
              </a:rPr>
              <a:t> of </a:t>
            </a:r>
            <a:r>
              <a:rPr lang="nl-BE" sz="1200" u="sng" dirty="0" err="1">
                <a:solidFill>
                  <a:srgbClr val="FF0000"/>
                </a:solidFill>
                <a:latin typeface="Arial Narrow" pitchFamily="34" charset="0"/>
              </a:rPr>
              <a:t>Origin</a:t>
            </a:r>
            <a:r>
              <a:rPr lang="nl-BE" sz="1200" u="sng" dirty="0">
                <a:solidFill>
                  <a:srgbClr val="FF0000"/>
                </a:solidFill>
                <a:latin typeface="Arial Narrow" pitchFamily="34" charset="0"/>
              </a:rPr>
              <a:t> (PDO</a:t>
            </a:r>
            <a:r>
              <a:rPr lang="nl-BE" sz="1200" u="sng" dirty="0">
                <a:latin typeface="Arial Narrow" pitchFamily="34" charset="0"/>
              </a:rPr>
              <a:t>)</a:t>
            </a:r>
            <a:r>
              <a:rPr lang="nl-BE" sz="1200" dirty="0">
                <a:latin typeface="Arial Narrow" pitchFamily="34" charset="0"/>
              </a:rPr>
              <a:t> status. </a:t>
            </a:r>
            <a:r>
              <a:rPr lang="nl-BE" sz="1200" dirty="0" err="1">
                <a:latin typeface="Arial Narrow" pitchFamily="34" charset="0"/>
              </a:rPr>
              <a:t>Other</a:t>
            </a:r>
            <a:r>
              <a:rPr lang="nl-BE" sz="1200" dirty="0">
                <a:latin typeface="Arial Narrow" pitchFamily="34" charset="0"/>
              </a:rPr>
              <a:t> </a:t>
            </a:r>
            <a:r>
              <a:rPr lang="nl-BE" sz="1200" dirty="0" err="1">
                <a:latin typeface="Arial Narrow" pitchFamily="34" charset="0"/>
              </a:rPr>
              <a:t>countries</a:t>
            </a:r>
            <a:r>
              <a:rPr lang="nl-BE" sz="1200" dirty="0">
                <a:latin typeface="Arial Narrow" pitchFamily="34" charset="0"/>
              </a:rPr>
              <a:t>, </a:t>
            </a:r>
            <a:r>
              <a:rPr lang="nl-BE" sz="1200" dirty="0" err="1">
                <a:latin typeface="Arial Narrow" pitchFamily="34" charset="0"/>
              </a:rPr>
              <a:t>such</a:t>
            </a:r>
            <a:r>
              <a:rPr lang="nl-BE" sz="1200" dirty="0">
                <a:latin typeface="Arial Narrow" pitchFamily="34" charset="0"/>
              </a:rPr>
              <a:t> as the United </a:t>
            </a:r>
            <a:r>
              <a:rPr lang="nl-BE" sz="1200" dirty="0" err="1">
                <a:latin typeface="Arial Narrow" pitchFamily="34" charset="0"/>
              </a:rPr>
              <a:t>States</a:t>
            </a:r>
            <a:r>
              <a:rPr lang="nl-BE" sz="1200" dirty="0">
                <a:latin typeface="Arial Narrow" pitchFamily="34" charset="0"/>
              </a:rPr>
              <a:t>, have </a:t>
            </a:r>
            <a:r>
              <a:rPr lang="nl-BE" sz="1200" dirty="0" err="1">
                <a:latin typeface="Arial Narrow" pitchFamily="34" charset="0"/>
              </a:rPr>
              <a:t>recognized</a:t>
            </a:r>
            <a:r>
              <a:rPr lang="nl-BE" sz="1200" dirty="0">
                <a:latin typeface="Arial Narrow" pitchFamily="34" charset="0"/>
              </a:rPr>
              <a:t> the </a:t>
            </a:r>
            <a:r>
              <a:rPr lang="nl-BE" sz="1200" dirty="0" err="1">
                <a:latin typeface="Arial Narrow" pitchFamily="34" charset="0"/>
              </a:rPr>
              <a:t>exclusive</a:t>
            </a:r>
            <a:r>
              <a:rPr lang="nl-BE" sz="1200" dirty="0">
                <a:latin typeface="Arial Narrow" pitchFamily="34" charset="0"/>
              </a:rPr>
              <a:t> nature of </a:t>
            </a:r>
            <a:r>
              <a:rPr lang="nl-BE" sz="1200" dirty="0" err="1">
                <a:latin typeface="Arial Narrow" pitchFamily="34" charset="0"/>
              </a:rPr>
              <a:t>this</a:t>
            </a:r>
            <a:r>
              <a:rPr lang="nl-BE" sz="1200" dirty="0">
                <a:latin typeface="Arial Narrow" pitchFamily="34" charset="0"/>
              </a:rPr>
              <a:t> name, </a:t>
            </a:r>
            <a:r>
              <a:rPr lang="nl-BE" sz="1200" dirty="0" err="1">
                <a:latin typeface="Arial Narrow" pitchFamily="34" charset="0"/>
              </a:rPr>
              <a:t>yet</a:t>
            </a:r>
            <a:r>
              <a:rPr lang="nl-BE" sz="1200" dirty="0">
                <a:latin typeface="Arial Narrow" pitchFamily="34" charset="0"/>
              </a:rPr>
              <a:t> </a:t>
            </a:r>
            <a:r>
              <a:rPr lang="nl-BE" sz="1200" dirty="0" err="1">
                <a:latin typeface="Arial Narrow" pitchFamily="34" charset="0"/>
              </a:rPr>
              <a:t>maintain</a:t>
            </a:r>
            <a:r>
              <a:rPr lang="nl-BE" sz="1200" dirty="0">
                <a:latin typeface="Arial Narrow" pitchFamily="34" charset="0"/>
              </a:rPr>
              <a:t> a </a:t>
            </a:r>
            <a:r>
              <a:rPr lang="nl-BE" sz="1200" dirty="0" err="1">
                <a:latin typeface="Arial Narrow" pitchFamily="34" charset="0"/>
              </a:rPr>
              <a:t>legal</a:t>
            </a:r>
            <a:r>
              <a:rPr lang="nl-BE" sz="1200" dirty="0">
                <a:latin typeface="Arial Narrow" pitchFamily="34" charset="0"/>
              </a:rPr>
              <a:t> </a:t>
            </a:r>
            <a:r>
              <a:rPr lang="nl-BE" sz="1200" dirty="0" err="1">
                <a:latin typeface="Arial Narrow" pitchFamily="34" charset="0"/>
              </a:rPr>
              <a:t>structure</a:t>
            </a:r>
            <a:r>
              <a:rPr lang="nl-BE" sz="1200" dirty="0">
                <a:latin typeface="Arial Narrow" pitchFamily="34" charset="0"/>
              </a:rPr>
              <a:t> </a:t>
            </a:r>
            <a:r>
              <a:rPr lang="nl-BE" sz="1200" dirty="0" err="1">
                <a:latin typeface="Arial Narrow" pitchFamily="34" charset="0"/>
              </a:rPr>
              <a:t>that</a:t>
            </a:r>
            <a:r>
              <a:rPr lang="nl-BE" sz="1200" dirty="0">
                <a:latin typeface="Arial Narrow" pitchFamily="34" charset="0"/>
              </a:rPr>
              <a:t> </a:t>
            </a:r>
            <a:r>
              <a:rPr lang="nl-BE" sz="1200" dirty="0" err="1">
                <a:latin typeface="Arial Narrow" pitchFamily="34" charset="0"/>
              </a:rPr>
              <a:t>allows</a:t>
            </a:r>
            <a:r>
              <a:rPr lang="nl-BE" sz="1200" dirty="0">
                <a:latin typeface="Arial Narrow" pitchFamily="34" charset="0"/>
              </a:rPr>
              <a:t> </a:t>
            </a:r>
            <a:r>
              <a:rPr lang="nl-BE" sz="1200" dirty="0" err="1">
                <a:latin typeface="Arial Narrow" pitchFamily="34" charset="0"/>
              </a:rPr>
              <a:t>longtime</a:t>
            </a:r>
            <a:r>
              <a:rPr lang="nl-BE" sz="1200" dirty="0">
                <a:latin typeface="Arial Narrow" pitchFamily="34" charset="0"/>
              </a:rPr>
              <a:t> </a:t>
            </a:r>
            <a:r>
              <a:rPr lang="nl-BE" sz="1200" dirty="0" err="1">
                <a:latin typeface="Arial Narrow" pitchFamily="34" charset="0"/>
              </a:rPr>
              <a:t>domestic</a:t>
            </a:r>
            <a:r>
              <a:rPr lang="nl-BE" sz="1200" dirty="0">
                <a:latin typeface="Arial Narrow" pitchFamily="34" charset="0"/>
              </a:rPr>
              <a:t> producers of sparkling </a:t>
            </a:r>
            <a:r>
              <a:rPr lang="nl-BE" sz="1200" dirty="0" err="1">
                <a:latin typeface="Arial Narrow" pitchFamily="34" charset="0"/>
              </a:rPr>
              <a:t>wine</a:t>
            </a:r>
            <a:r>
              <a:rPr lang="nl-BE" sz="1200" dirty="0">
                <a:latin typeface="Arial Narrow" pitchFamily="34" charset="0"/>
              </a:rPr>
              <a:t> to continue to </a:t>
            </a:r>
            <a:r>
              <a:rPr lang="nl-BE" sz="1200" dirty="0" err="1">
                <a:latin typeface="Arial Narrow" pitchFamily="34" charset="0"/>
              </a:rPr>
              <a:t>use</a:t>
            </a:r>
            <a:r>
              <a:rPr lang="nl-BE" sz="1200" dirty="0">
                <a:latin typeface="Arial Narrow" pitchFamily="34" charset="0"/>
              </a:rPr>
              <a:t> the term "Champagne" </a:t>
            </a:r>
            <a:r>
              <a:rPr lang="nl-BE" sz="1200" dirty="0" err="1">
                <a:latin typeface="Arial Narrow" pitchFamily="34" charset="0"/>
              </a:rPr>
              <a:t>under</a:t>
            </a:r>
            <a:r>
              <a:rPr lang="nl-BE" sz="1200" dirty="0">
                <a:latin typeface="Arial Narrow" pitchFamily="34" charset="0"/>
              </a:rPr>
              <a:t> </a:t>
            </a:r>
            <a:r>
              <a:rPr lang="nl-BE" sz="1200" dirty="0" err="1">
                <a:latin typeface="Arial Narrow" pitchFamily="34" charset="0"/>
              </a:rPr>
              <a:t>specific</a:t>
            </a:r>
            <a:r>
              <a:rPr lang="nl-BE" sz="1200" dirty="0">
                <a:latin typeface="Arial Narrow" pitchFamily="34" charset="0"/>
              </a:rPr>
              <a:t> </a:t>
            </a:r>
            <a:r>
              <a:rPr lang="nl-BE" sz="1200" dirty="0" err="1">
                <a:latin typeface="Arial Narrow" pitchFamily="34" charset="0"/>
              </a:rPr>
              <a:t>circumstances</a:t>
            </a:r>
            <a:r>
              <a:rPr lang="nl-BE" sz="1200" dirty="0">
                <a:latin typeface="Arial Narrow" pitchFamily="34" charset="0"/>
              </a:rPr>
              <a:t>.</a:t>
            </a:r>
          </a:p>
          <a:p>
            <a:pPr marL="266700" indent="-266700" defTabSz="1693863">
              <a:buFontTx/>
              <a:buNone/>
              <a:defRPr/>
            </a:pPr>
            <a:endParaRPr lang="nl-BE" sz="1600" i="1" dirty="0"/>
          </a:p>
          <a:p>
            <a:pPr marL="266700" indent="-266700" defTabSz="1693863">
              <a:buFontTx/>
              <a:buNone/>
              <a:defRPr/>
            </a:pPr>
            <a:endParaRPr lang="nl-BE" sz="1600" i="1" dirty="0"/>
          </a:p>
          <a:p>
            <a:pPr marL="358775" indent="-358775" defTabSz="1693863">
              <a:buFontTx/>
              <a:buNone/>
              <a:defRPr/>
            </a:pPr>
            <a:r>
              <a:rPr lang="nl-BE" sz="1600" i="1" dirty="0"/>
              <a:t>     </a:t>
            </a: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p:txBody>
      </p:sp>
      <p:pic>
        <p:nvPicPr>
          <p:cNvPr id="116739" name="Afbeelding 3" descr="Champagne is often served in specialized stemware, accompanied by hors d'oeuvres">
            <a:hlinkClick r:id="rId2" tooltip="Champagne is often served in specialized stemware, accompanied by hors d'oeuvre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284538"/>
            <a:ext cx="10080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Afbeelding 4" descr="Protected Designation of Origin (P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213" y="3284538"/>
            <a:ext cx="12223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hthoek 6"/>
          <p:cNvSpPr>
            <a:spLocks noChangeArrowheads="1"/>
          </p:cNvSpPr>
          <p:nvPr/>
        </p:nvSpPr>
        <p:spPr bwMode="auto">
          <a:xfrm>
            <a:off x="3492500" y="404813"/>
            <a:ext cx="4895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6"/>
          <a:stretch>
            <a:fillRect/>
          </a:stretch>
        </p:blipFill>
        <p:spPr>
          <a:xfrm>
            <a:off x="8172400" y="5739979"/>
            <a:ext cx="689742" cy="643977"/>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6768317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685800" y="1628775"/>
            <a:ext cx="7847013" cy="4824413"/>
          </a:xfrm>
        </p:spPr>
        <p:txBody>
          <a:bodyPr/>
          <a:lstStyle/>
          <a:p>
            <a:pPr marL="0" indent="0" defTabSz="1693863">
              <a:buFontTx/>
              <a:buNone/>
              <a:defRPr/>
            </a:pPr>
            <a:r>
              <a:rPr lang="nl-NL" sz="2400" i="1" dirty="0">
                <a:solidFill>
                  <a:srgbClr val="0000FF"/>
                </a:solidFill>
              </a:rPr>
              <a:t>III.3. </a:t>
            </a:r>
            <a:r>
              <a:rPr lang="nl-NL" sz="2400" i="1" u="sng" dirty="0" err="1">
                <a:solidFill>
                  <a:srgbClr val="0000FF"/>
                </a:solidFill>
              </a:rPr>
              <a:t>Labelling</a:t>
            </a:r>
            <a:r>
              <a:rPr lang="nl-NL" sz="2400" i="1" u="sng" dirty="0">
                <a:solidFill>
                  <a:srgbClr val="0000FF"/>
                </a:solidFill>
              </a:rPr>
              <a:t> </a:t>
            </a:r>
            <a:r>
              <a:rPr lang="nl-NL" sz="2400" i="1" u="sng" dirty="0" err="1">
                <a:solidFill>
                  <a:srgbClr val="0000FF"/>
                </a:solidFill>
              </a:rPr>
              <a:t>rules</a:t>
            </a:r>
            <a:r>
              <a:rPr lang="nl-NL" sz="2400" i="1" u="sng" dirty="0">
                <a:solidFill>
                  <a:srgbClr val="0000FF"/>
                </a:solidFill>
              </a:rPr>
              <a:t> </a:t>
            </a:r>
            <a:r>
              <a:rPr lang="nl-NL" sz="2400" i="1" u="sng" dirty="0" err="1">
                <a:solidFill>
                  <a:srgbClr val="0000FF"/>
                </a:solidFill>
              </a:rPr>
              <a:t>related</a:t>
            </a:r>
            <a:r>
              <a:rPr lang="nl-NL" sz="2400" i="1" u="sng" dirty="0">
                <a:solidFill>
                  <a:srgbClr val="0000FF"/>
                </a:solidFill>
              </a:rPr>
              <a:t> to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indications</a:t>
            </a:r>
            <a:endParaRPr lang="nl-NL" sz="2400" i="1" u="sng" dirty="0">
              <a:solidFill>
                <a:srgbClr val="0000FF"/>
              </a:solidFill>
            </a:endParaRPr>
          </a:p>
          <a:p>
            <a:pPr marL="0" indent="0" defTabSz="1693863">
              <a:buFontTx/>
              <a:buNone/>
              <a:defRPr/>
            </a:pPr>
            <a:r>
              <a:rPr lang="nl-NL" sz="2000" i="1" dirty="0">
                <a:solidFill>
                  <a:srgbClr val="0000FF"/>
                </a:solidFill>
              </a:rPr>
              <a:t>III.3.1. Traditional </a:t>
            </a:r>
            <a:r>
              <a:rPr lang="nl-NL" sz="2000" i="1" dirty="0" err="1">
                <a:solidFill>
                  <a:srgbClr val="0000FF"/>
                </a:solidFill>
              </a:rPr>
              <a:t>specialties</a:t>
            </a:r>
            <a:r>
              <a:rPr lang="nl-NL" sz="2000" i="1" dirty="0">
                <a:solidFill>
                  <a:srgbClr val="0000FF"/>
                </a:solidFill>
              </a:rPr>
              <a:t> and </a:t>
            </a:r>
            <a:r>
              <a:rPr lang="nl-NL" sz="2000" i="1" dirty="0" err="1">
                <a:solidFill>
                  <a:srgbClr val="0000FF"/>
                </a:solidFill>
              </a:rPr>
              <a:t>geographical</a:t>
            </a:r>
            <a:r>
              <a:rPr lang="nl-NL" sz="2000" i="1" dirty="0">
                <a:solidFill>
                  <a:srgbClr val="0000FF"/>
                </a:solidFill>
              </a:rPr>
              <a:t> </a:t>
            </a:r>
            <a:r>
              <a:rPr lang="nl-NL" sz="2000" i="1" dirty="0" err="1">
                <a:solidFill>
                  <a:srgbClr val="0000FF"/>
                </a:solidFill>
              </a:rPr>
              <a:t>indications</a:t>
            </a:r>
            <a:r>
              <a:rPr lang="nl-NL" sz="2000" i="1" dirty="0">
                <a:solidFill>
                  <a:srgbClr val="0000FF"/>
                </a:solidFill>
              </a:rPr>
              <a:t> of </a:t>
            </a:r>
            <a:r>
              <a:rPr lang="nl-NL" sz="2000" i="1" dirty="0" err="1">
                <a:solidFill>
                  <a:srgbClr val="0000FF"/>
                </a:solidFill>
              </a:rPr>
              <a:t>origin</a:t>
            </a:r>
            <a:endParaRPr lang="nl-NL" sz="2000" i="1" dirty="0">
              <a:solidFill>
                <a:srgbClr val="0000FF"/>
              </a:solidFill>
            </a:endParaRPr>
          </a:p>
          <a:p>
            <a:pPr marL="0" indent="0" defTabSz="1693863">
              <a:buFontTx/>
              <a:buNone/>
              <a:defRPr/>
            </a:pPr>
            <a:r>
              <a:rPr lang="nl-BE" sz="1600" i="1" dirty="0"/>
              <a:t>      </a:t>
            </a:r>
          </a:p>
          <a:p>
            <a:pPr marL="0" indent="0" defTabSz="1693863">
              <a:buFontTx/>
              <a:buNone/>
              <a:defRPr/>
            </a:pPr>
            <a:r>
              <a:rPr lang="nl-BE" sz="1600" i="1" dirty="0"/>
              <a:t>2) </a:t>
            </a:r>
            <a:r>
              <a:rPr lang="nl-BE" sz="1600" i="1" u="sng" dirty="0" err="1"/>
              <a:t>Protection</a:t>
            </a:r>
            <a:r>
              <a:rPr lang="nl-BE" sz="1600" i="1" u="sng" dirty="0"/>
              <a:t> of </a:t>
            </a:r>
            <a:r>
              <a:rPr lang="nl-BE" sz="1600" i="1" u="sng" dirty="0" err="1"/>
              <a:t>Geographical</a:t>
            </a:r>
            <a:r>
              <a:rPr lang="nl-BE" sz="1600" i="1" u="sng" dirty="0"/>
              <a:t> </a:t>
            </a:r>
            <a:r>
              <a:rPr lang="nl-BE" sz="1600" i="1" u="sng" dirty="0" err="1"/>
              <a:t>Indications</a:t>
            </a:r>
            <a:r>
              <a:rPr lang="nl-BE" sz="1600" i="1" u="sng" dirty="0"/>
              <a:t> (PGI) and </a:t>
            </a:r>
            <a:r>
              <a:rPr lang="nl-BE" sz="1600" i="1" u="sng" dirty="0" err="1"/>
              <a:t>Designations</a:t>
            </a:r>
            <a:r>
              <a:rPr lang="nl-BE" sz="1600" i="1" u="sng" dirty="0"/>
              <a:t> of </a:t>
            </a:r>
            <a:r>
              <a:rPr lang="nl-BE" sz="1600" i="1" u="sng" dirty="0" err="1"/>
              <a:t>Origin</a:t>
            </a:r>
            <a:r>
              <a:rPr lang="nl-BE" sz="1600" i="1" u="sng" dirty="0"/>
              <a:t> (PDO)</a:t>
            </a:r>
          </a:p>
          <a:p>
            <a:pPr marL="266700" indent="-266700" defTabSz="1693863">
              <a:buFontTx/>
              <a:buNone/>
              <a:defRPr/>
            </a:pPr>
            <a:r>
              <a:rPr lang="nl-BE" sz="1600" i="1" dirty="0"/>
              <a:t>	(Reg. (EU) 1151/2012)</a:t>
            </a:r>
          </a:p>
          <a:p>
            <a:pPr marL="266700" indent="-266700" defTabSz="1693863">
              <a:buFontTx/>
              <a:buNone/>
              <a:defRPr/>
            </a:pPr>
            <a:endParaRPr lang="nl-BE" sz="1600" i="1" dirty="0"/>
          </a:p>
          <a:p>
            <a:pPr>
              <a:buFont typeface="Monotype Sorts" pitchFamily="2" charset="2"/>
              <a:buNone/>
              <a:defRPr/>
            </a:pPr>
            <a:r>
              <a:rPr lang="nl-BE" sz="1600" b="1" dirty="0" err="1">
                <a:latin typeface="Arial Narrow" pitchFamily="34" charset="0"/>
              </a:rPr>
              <a:t>Example</a:t>
            </a:r>
            <a:r>
              <a:rPr lang="nl-BE" sz="1600" b="1" dirty="0">
                <a:latin typeface="Arial Narrow" pitchFamily="34" charset="0"/>
              </a:rPr>
              <a:t>:  </a:t>
            </a:r>
            <a:r>
              <a:rPr lang="nl-BE" sz="1600" b="1" dirty="0" err="1">
                <a:latin typeface="Arial Narrow" pitchFamily="34" charset="0"/>
              </a:rPr>
              <a:t>Tarta</a:t>
            </a:r>
            <a:r>
              <a:rPr lang="nl-BE" sz="1600" b="1" dirty="0">
                <a:latin typeface="Arial Narrow" pitchFamily="34" charset="0"/>
              </a:rPr>
              <a:t> de Santiago (PGI, Spain)</a:t>
            </a:r>
            <a:endParaRPr lang="nl-BE" sz="1600" dirty="0">
              <a:latin typeface="Arial Narrow" pitchFamily="34" charset="0"/>
            </a:endParaRPr>
          </a:p>
          <a:p>
            <a:pPr marL="0" indent="0">
              <a:buFont typeface="Monotype Sorts" pitchFamily="2" charset="2"/>
              <a:buNone/>
              <a:defRPr/>
            </a:pPr>
            <a:r>
              <a:rPr lang="en-US" sz="1600" dirty="0" err="1">
                <a:latin typeface="Arial Narrow" pitchFamily="34" charset="0"/>
              </a:rPr>
              <a:t>Tarta</a:t>
            </a:r>
            <a:r>
              <a:rPr lang="en-US" sz="1600" dirty="0">
                <a:latin typeface="Arial Narrow" pitchFamily="34" charset="0"/>
              </a:rPr>
              <a:t> de Santiago is a traditional cake from northern Spain. The </a:t>
            </a:r>
            <a:r>
              <a:rPr lang="en-US" sz="1600" dirty="0" err="1">
                <a:latin typeface="Arial Narrow" pitchFamily="34" charset="0"/>
              </a:rPr>
              <a:t>tarta</a:t>
            </a:r>
            <a:r>
              <a:rPr lang="en-US" sz="1600" dirty="0">
                <a:latin typeface="Arial Narrow" pitchFamily="34" charset="0"/>
              </a:rPr>
              <a:t> is dense and rich in flavor and is well-known in Santiago, Spain as a delectable treat used to lure passers-by into </a:t>
            </a:r>
            <a:r>
              <a:rPr lang="en-US" sz="1600" dirty="0">
                <a:latin typeface="Arial Narrow" pitchFamily="34" charset="0"/>
                <a:hlinkClick r:id="rId2"/>
              </a:rPr>
              <a:t>restaurants</a:t>
            </a:r>
            <a:r>
              <a:rPr lang="en-US" sz="1600" dirty="0">
                <a:latin typeface="Arial Narrow" pitchFamily="34" charset="0"/>
              </a:rPr>
              <a:t> or cafés. </a:t>
            </a:r>
            <a:endParaRPr lang="nl-BE" sz="1600" dirty="0">
              <a:latin typeface="Arial Narrow" pitchFamily="34" charset="0"/>
            </a:endParaRPr>
          </a:p>
          <a:p>
            <a:pPr marL="266700" indent="-266700" defTabSz="1693863">
              <a:buFontTx/>
              <a:buNone/>
              <a:defRPr/>
            </a:pPr>
            <a:endParaRPr lang="nl-BE" sz="1600" b="1" dirty="0">
              <a:latin typeface="Arial Narrow" pitchFamily="34" charset="0"/>
            </a:endParaRPr>
          </a:p>
          <a:p>
            <a:pPr marL="266700" indent="-266700" defTabSz="1693863">
              <a:buFont typeface="Monotype Sorts" pitchFamily="2" charset="2"/>
              <a:buNone/>
              <a:defRPr/>
            </a:pPr>
            <a:endParaRPr lang="nl-BE" sz="1600" b="1" dirty="0"/>
          </a:p>
          <a:p>
            <a:pPr marL="266700" indent="-266700" defTabSz="1693863">
              <a:buFont typeface="Monotype Sorts" pitchFamily="2" charset="2"/>
              <a:buNone/>
              <a:defRPr/>
            </a:pPr>
            <a:endParaRPr lang="nl-BE" sz="1600" b="1" dirty="0"/>
          </a:p>
          <a:p>
            <a:pPr marL="266700" indent="-266700" defTabSz="1693863">
              <a:buFontTx/>
              <a:buNone/>
              <a:defRPr/>
            </a:pPr>
            <a:endParaRPr lang="nl-BE" sz="1600" i="1" dirty="0"/>
          </a:p>
          <a:p>
            <a:pPr marL="266700" indent="-266700" defTabSz="1693863">
              <a:buFontTx/>
              <a:buNone/>
              <a:defRPr/>
            </a:pPr>
            <a:endParaRPr lang="nl-BE" sz="1600" i="1" dirty="0"/>
          </a:p>
          <a:p>
            <a:pPr marL="358775" indent="-358775" defTabSz="1693863">
              <a:buFontTx/>
              <a:buNone/>
              <a:defRPr/>
            </a:pPr>
            <a:r>
              <a:rPr lang="nl-BE" sz="1600" i="1" dirty="0"/>
              <a:t>     </a:t>
            </a: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a:p>
            <a:pPr marL="0" indent="0" defTabSz="1693863">
              <a:buFontTx/>
              <a:buNone/>
              <a:defRPr/>
            </a:pPr>
            <a:endParaRPr lang="nl-BE" sz="3600" i="1" dirty="0"/>
          </a:p>
        </p:txBody>
      </p:sp>
      <p:pic>
        <p:nvPicPr>
          <p:cNvPr id="117763" name="Afbeelding 5" descr="tarta_de_santiago_012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652963"/>
            <a:ext cx="163036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Afbeelding 6" descr="Protected Geographical Indication (P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724400"/>
            <a:ext cx="12954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Rechthoek 6"/>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6"/>
          <a:stretch>
            <a:fillRect/>
          </a:stretch>
        </p:blipFill>
        <p:spPr>
          <a:xfrm>
            <a:off x="7735108" y="52811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03257893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6474" y="0"/>
            <a:ext cx="9117707" cy="6839414"/>
          </a:xfrm>
          <a:prstGeom prst="rect">
            <a:avLst/>
          </a:prstGeom>
        </p:spPr>
      </p:pic>
      <p:sp>
        <p:nvSpPr>
          <p:cNvPr id="4" name="Rechthoek 3"/>
          <p:cNvSpPr/>
          <p:nvPr/>
        </p:nvSpPr>
        <p:spPr>
          <a:xfrm>
            <a:off x="2339752" y="260648"/>
            <a:ext cx="5760640" cy="266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hlinkClick r:id="rId3"/>
              </a:rPr>
              <a:t>http://ec.europa.eu/agriculture/gi-international_en</a:t>
            </a:r>
            <a:endParaRPr lang="nl-BE" dirty="0"/>
          </a:p>
        </p:txBody>
      </p:sp>
      <p:sp>
        <p:nvSpPr>
          <p:cNvPr id="5" name="Rechthoek 4"/>
          <p:cNvSpPr/>
          <p:nvPr/>
        </p:nvSpPr>
        <p:spPr>
          <a:xfrm>
            <a:off x="5868144" y="5351792"/>
            <a:ext cx="30963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Agreements</a:t>
            </a:r>
            <a:r>
              <a:rPr lang="nl-BE" dirty="0"/>
              <a:t> </a:t>
            </a:r>
            <a:r>
              <a:rPr lang="nl-BE" dirty="0" err="1"/>
              <a:t>with</a:t>
            </a:r>
            <a:r>
              <a:rPr lang="nl-BE" dirty="0"/>
              <a:t> Georgia </a:t>
            </a:r>
            <a:r>
              <a:rPr lang="nl-BE" dirty="0" err="1"/>
              <a:t>and</a:t>
            </a:r>
            <a:r>
              <a:rPr lang="nl-BE" dirty="0"/>
              <a:t> Moldova</a:t>
            </a:r>
          </a:p>
        </p:txBody>
      </p:sp>
      <p:cxnSp>
        <p:nvCxnSpPr>
          <p:cNvPr id="7" name="Rechte verbindingslijn met pijl 6"/>
          <p:cNvCxnSpPr>
            <a:stCxn id="5" idx="1"/>
          </p:cNvCxnSpPr>
          <p:nvPr/>
        </p:nvCxnSpPr>
        <p:spPr>
          <a:xfrm flipH="1">
            <a:off x="5342384" y="5808992"/>
            <a:ext cx="525760" cy="65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4042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3942"/>
            <a:ext cx="5143500" cy="6858000"/>
          </a:xfrm>
          <a:prstGeom prst="rect">
            <a:avLst/>
          </a:prstGeom>
        </p:spPr>
      </p:pic>
      <p:sp>
        <p:nvSpPr>
          <p:cNvPr id="3" name="Rechthoek 2"/>
          <p:cNvSpPr/>
          <p:nvPr/>
        </p:nvSpPr>
        <p:spPr>
          <a:xfrm>
            <a:off x="107504" y="2420888"/>
            <a:ext cx="34563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Example</a:t>
            </a:r>
            <a:r>
              <a:rPr lang="nl-BE" dirty="0">
                <a:solidFill>
                  <a:schemeClr val="tx1"/>
                </a:solidFill>
              </a:rPr>
              <a:t> of a PGI – </a:t>
            </a:r>
            <a:r>
              <a:rPr lang="nl-BE" dirty="0" err="1">
                <a:solidFill>
                  <a:schemeClr val="tx1"/>
                </a:solidFill>
              </a:rPr>
              <a:t>Protected</a:t>
            </a:r>
            <a:r>
              <a:rPr lang="nl-BE" dirty="0">
                <a:solidFill>
                  <a:schemeClr val="tx1"/>
                </a:solidFill>
              </a:rPr>
              <a:t> </a:t>
            </a:r>
            <a:r>
              <a:rPr lang="nl-BE" dirty="0" err="1">
                <a:solidFill>
                  <a:schemeClr val="tx1"/>
                </a:solidFill>
              </a:rPr>
              <a:t>Geographical</a:t>
            </a:r>
            <a:r>
              <a:rPr lang="nl-BE" dirty="0">
                <a:solidFill>
                  <a:schemeClr val="tx1"/>
                </a:solidFill>
              </a:rPr>
              <a:t> </a:t>
            </a:r>
            <a:r>
              <a:rPr lang="nl-BE" dirty="0" err="1">
                <a:solidFill>
                  <a:schemeClr val="tx1"/>
                </a:solidFill>
              </a:rPr>
              <a:t>Indication</a:t>
            </a:r>
            <a:endParaRPr lang="nl-BE" dirty="0">
              <a:solidFill>
                <a:schemeClr val="tx1"/>
              </a:solidFill>
            </a:endParaRPr>
          </a:p>
          <a:p>
            <a:pPr algn="ctr"/>
            <a:endParaRPr lang="nl-BE" dirty="0">
              <a:solidFill>
                <a:schemeClr val="tx1"/>
              </a:solidFill>
            </a:endParaRPr>
          </a:p>
          <a:p>
            <a:pPr algn="ctr"/>
            <a:r>
              <a:rPr lang="nl-BE" dirty="0" err="1">
                <a:solidFill>
                  <a:schemeClr val="tx1"/>
                </a:solidFill>
              </a:rPr>
              <a:t>Protected</a:t>
            </a:r>
            <a:r>
              <a:rPr lang="nl-BE" dirty="0">
                <a:solidFill>
                  <a:schemeClr val="tx1"/>
                </a:solidFill>
              </a:rPr>
              <a:t> name:</a:t>
            </a:r>
          </a:p>
          <a:p>
            <a:pPr algn="ctr"/>
            <a:r>
              <a:rPr lang="nl-BE" dirty="0">
                <a:solidFill>
                  <a:schemeClr val="tx1"/>
                </a:solidFill>
              </a:rPr>
              <a:t>“Café de Colombia”</a:t>
            </a:r>
          </a:p>
        </p:txBody>
      </p:sp>
      <p:cxnSp>
        <p:nvCxnSpPr>
          <p:cNvPr id="5" name="Rechte verbindingslijn met pijl 4"/>
          <p:cNvCxnSpPr>
            <a:stCxn id="3" idx="2"/>
          </p:cNvCxnSpPr>
          <p:nvPr/>
        </p:nvCxnSpPr>
        <p:spPr>
          <a:xfrm>
            <a:off x="1835696" y="4077072"/>
            <a:ext cx="2930624" cy="127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9654434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3964301225"/>
              </p:ext>
            </p:extLst>
          </p:nvPr>
        </p:nvGraphicFramePr>
        <p:xfrm>
          <a:off x="467544" y="116632"/>
          <a:ext cx="8229600" cy="1755941"/>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20000"/>
                    </a:ext>
                  </a:extLst>
                </a:gridCol>
              </a:tblGrid>
              <a:tr h="1755941">
                <a:tc>
                  <a:txBody>
                    <a:bodyPr/>
                    <a:lstStyle/>
                    <a:p>
                      <a:pPr>
                        <a:spcAft>
                          <a:spcPts val="0"/>
                        </a:spcAft>
                      </a:pPr>
                      <a:r>
                        <a:rPr lang="en-GB" sz="1800" dirty="0">
                          <a:effectLst/>
                          <a:latin typeface="Arial Narrow" pitchFamily="34" charset="0"/>
                        </a:rPr>
                        <a:t>The </a:t>
                      </a:r>
                      <a:r>
                        <a:rPr lang="en-GB" sz="1800" u="sng" dirty="0">
                          <a:effectLst/>
                          <a:latin typeface="Arial Narrow" pitchFamily="34" charset="0"/>
                          <a:hlinkClick r:id="rId2"/>
                        </a:rPr>
                        <a:t>DOOR</a:t>
                      </a:r>
                      <a:r>
                        <a:rPr lang="en-GB" sz="1800" dirty="0">
                          <a:effectLst/>
                          <a:latin typeface="Arial Narrow" pitchFamily="34" charset="0"/>
                        </a:rPr>
                        <a:t> database includes product names registered as PDO, PGI or TSG as well as names for which registration has been applied. </a:t>
                      </a:r>
                    </a:p>
                    <a:p>
                      <a:pPr>
                        <a:spcAft>
                          <a:spcPts val="0"/>
                        </a:spcAft>
                      </a:pPr>
                      <a:endParaRPr lang="nl-BE" sz="1800" dirty="0">
                        <a:effectLst/>
                        <a:latin typeface="Arial Narrow" pitchFamily="34" charset="0"/>
                      </a:endParaRPr>
                    </a:p>
                    <a:p>
                      <a:r>
                        <a:rPr lang="en-GB" sz="1800" u="sng" dirty="0">
                          <a:effectLst/>
                          <a:latin typeface="Arial Narrow" pitchFamily="34" charset="0"/>
                          <a:hlinkClick r:id="rId3"/>
                        </a:rPr>
                        <a:t>E-BACCHUS</a:t>
                      </a:r>
                      <a:r>
                        <a:rPr lang="en-GB" sz="1800" dirty="0">
                          <a:effectLst/>
                          <a:latin typeface="Arial Narrow" pitchFamily="34" charset="0"/>
                        </a:rPr>
                        <a:t> is the database on geographical indications protected in the European Community for wines originating in Member States and third countries. </a:t>
                      </a:r>
                      <a:endParaRPr lang="nl-BE" sz="1800" dirty="0">
                        <a:effectLst/>
                        <a:latin typeface="Arial Narrow" pitchFamily="34" charset="0"/>
                        <a:ea typeface="Times New Roman"/>
                      </a:endParaRPr>
                    </a:p>
                  </a:txBody>
                  <a:tcPr marL="95250" marR="95250" marT="95250" marB="95250" anchor="ctr"/>
                </a:tc>
                <a:extLst>
                  <a:ext uri="{0D108BD9-81ED-4DB2-BD59-A6C34878D82A}">
                    <a16:rowId xmlns:a16="http://schemas.microsoft.com/office/drawing/2014/main" val="10000"/>
                  </a:ext>
                </a:extLst>
              </a:tr>
            </a:tbl>
          </a:graphicData>
        </a:graphic>
      </p:graphicFrame>
      <p:sp>
        <p:nvSpPr>
          <p:cNvPr id="5" name="Tijdelijke aanduiding voor voettekst 4"/>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4"/>
          <a:stretch>
            <a:fillRect/>
          </a:stretch>
        </p:blipFill>
        <p:spPr>
          <a:xfrm>
            <a:off x="17537" y="2068339"/>
            <a:ext cx="9126463" cy="4653136"/>
          </a:xfrm>
          <a:prstGeom prst="rect">
            <a:avLst/>
          </a:prstGeom>
        </p:spPr>
      </p:pic>
    </p:spTree>
    <p:extLst>
      <p:ext uri="{BB962C8B-B14F-4D97-AF65-F5344CB8AC3E}">
        <p14:creationId xmlns:p14="http://schemas.microsoft.com/office/powerpoint/2010/main" val="42969062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23528" y="0"/>
            <a:ext cx="8440616" cy="6858000"/>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3998063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idx="1"/>
          </p:nvPr>
        </p:nvSpPr>
        <p:spPr>
          <a:xfrm>
            <a:off x="685800" y="1628775"/>
            <a:ext cx="7772400" cy="4824413"/>
          </a:xfrm>
        </p:spPr>
        <p:txBody>
          <a:bodyPr/>
          <a:lstStyle/>
          <a:p>
            <a:pPr marL="0" indent="0" defTabSz="1693863">
              <a:lnSpc>
                <a:spcPct val="90000"/>
              </a:lnSpc>
              <a:buFontTx/>
              <a:buNone/>
            </a:pPr>
            <a:r>
              <a:rPr lang="nl-NL" altLang="nl-BE" sz="2400" i="1" dirty="0">
                <a:solidFill>
                  <a:srgbClr val="0000FF"/>
                </a:solidFill>
              </a:rPr>
              <a:t>III.3. </a:t>
            </a:r>
            <a:r>
              <a:rPr lang="nl-NL" altLang="nl-BE" sz="2400" i="1" u="sng" dirty="0" err="1">
                <a:solidFill>
                  <a:srgbClr val="0000FF"/>
                </a:solidFill>
              </a:rPr>
              <a:t>Labelling</a:t>
            </a:r>
            <a:r>
              <a:rPr lang="nl-NL" altLang="nl-BE" sz="2400" i="1" u="sng" dirty="0">
                <a:solidFill>
                  <a:srgbClr val="0000FF"/>
                </a:solidFill>
              </a:rPr>
              <a:t> </a:t>
            </a:r>
            <a:r>
              <a:rPr lang="nl-NL" altLang="nl-BE" sz="2400" i="1" u="sng" dirty="0" err="1">
                <a:solidFill>
                  <a:srgbClr val="0000FF"/>
                </a:solidFill>
              </a:rPr>
              <a:t>rules</a:t>
            </a:r>
            <a:r>
              <a:rPr lang="nl-NL" altLang="nl-BE" sz="2400" i="1" u="sng" dirty="0">
                <a:solidFill>
                  <a:srgbClr val="0000FF"/>
                </a:solidFill>
              </a:rPr>
              <a:t> </a:t>
            </a:r>
            <a:r>
              <a:rPr lang="nl-NL" altLang="nl-BE" sz="2400" i="1" u="sng" dirty="0" err="1">
                <a:solidFill>
                  <a:srgbClr val="0000FF"/>
                </a:solidFill>
              </a:rPr>
              <a:t>related</a:t>
            </a:r>
            <a:r>
              <a:rPr lang="nl-NL" altLang="nl-BE" sz="2400" i="1" u="sng" dirty="0">
                <a:solidFill>
                  <a:srgbClr val="0000FF"/>
                </a:solidFill>
              </a:rPr>
              <a:t> to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indications</a:t>
            </a:r>
            <a:endParaRPr lang="nl-NL" altLang="nl-BE" sz="2400" i="1" u="sng" dirty="0">
              <a:solidFill>
                <a:srgbClr val="0000FF"/>
              </a:solidFill>
            </a:endParaRPr>
          </a:p>
          <a:p>
            <a:pPr marL="0" indent="0" defTabSz="1693863">
              <a:lnSpc>
                <a:spcPct val="90000"/>
              </a:lnSpc>
              <a:buFontTx/>
              <a:buNone/>
            </a:pPr>
            <a:endParaRPr lang="nl-NL" altLang="nl-BE" sz="1800" i="1" dirty="0">
              <a:solidFill>
                <a:srgbClr val="0000FF"/>
              </a:solidFill>
            </a:endParaRPr>
          </a:p>
          <a:p>
            <a:pPr marL="0" indent="0" defTabSz="1693863">
              <a:lnSpc>
                <a:spcPct val="90000"/>
              </a:lnSpc>
              <a:buFontTx/>
              <a:buNone/>
            </a:pPr>
            <a:r>
              <a:rPr lang="nl-NL" altLang="nl-BE" sz="2000" i="1" dirty="0">
                <a:solidFill>
                  <a:srgbClr val="0000FF"/>
                </a:solidFill>
              </a:rPr>
              <a:t>III.3.2. </a:t>
            </a:r>
            <a:r>
              <a:rPr lang="nl-NL" altLang="nl-BE" sz="2000" i="1" dirty="0" err="1">
                <a:solidFill>
                  <a:srgbClr val="0000FF"/>
                </a:solidFill>
              </a:rPr>
              <a:t>Organically</a:t>
            </a:r>
            <a:r>
              <a:rPr lang="nl-NL" altLang="nl-BE" sz="2000" i="1" dirty="0">
                <a:solidFill>
                  <a:srgbClr val="0000FF"/>
                </a:solidFill>
              </a:rPr>
              <a:t> </a:t>
            </a:r>
            <a:r>
              <a:rPr lang="nl-NL" altLang="nl-BE" sz="2000" i="1" dirty="0" err="1">
                <a:solidFill>
                  <a:srgbClr val="0000FF"/>
                </a:solidFill>
              </a:rPr>
              <a:t>grown</a:t>
            </a:r>
            <a:r>
              <a:rPr lang="nl-NL" altLang="nl-BE" sz="2000" i="1" dirty="0">
                <a:solidFill>
                  <a:srgbClr val="0000FF"/>
                </a:solidFill>
              </a:rPr>
              <a:t> </a:t>
            </a:r>
            <a:r>
              <a:rPr lang="nl-NL" altLang="nl-BE" sz="2000" i="1" dirty="0" err="1">
                <a:solidFill>
                  <a:srgbClr val="0000FF"/>
                </a:solidFill>
              </a:rPr>
              <a:t>agricultural</a:t>
            </a:r>
            <a:r>
              <a:rPr lang="nl-NL" altLang="nl-BE" sz="2000" i="1" dirty="0">
                <a:solidFill>
                  <a:srgbClr val="0000FF"/>
                </a:solidFill>
              </a:rPr>
              <a:t> </a:t>
            </a:r>
            <a:r>
              <a:rPr lang="nl-NL" altLang="nl-BE" sz="2000" i="1" dirty="0" err="1">
                <a:solidFill>
                  <a:srgbClr val="0000FF"/>
                </a:solidFill>
              </a:rPr>
              <a:t>products</a:t>
            </a:r>
            <a:r>
              <a:rPr lang="nl-NL" altLang="nl-BE" sz="2000" i="1" dirty="0">
                <a:solidFill>
                  <a:srgbClr val="0000FF"/>
                </a:solidFill>
              </a:rPr>
              <a:t> </a:t>
            </a:r>
            <a:r>
              <a:rPr lang="nl-NL" altLang="nl-BE" sz="2000" i="1" dirty="0" err="1">
                <a:solidFill>
                  <a:srgbClr val="0000FF"/>
                </a:solidFill>
              </a:rPr>
              <a:t>and</a:t>
            </a:r>
            <a:r>
              <a:rPr lang="nl-NL" altLang="nl-BE" sz="2000" i="1" dirty="0">
                <a:solidFill>
                  <a:srgbClr val="0000FF"/>
                </a:solidFill>
              </a:rPr>
              <a:t> </a:t>
            </a:r>
            <a:r>
              <a:rPr lang="nl-NL" altLang="nl-BE" sz="2000" i="1" dirty="0" err="1">
                <a:solidFill>
                  <a:srgbClr val="0000FF"/>
                </a:solidFill>
              </a:rPr>
              <a:t>foodstuffs</a:t>
            </a:r>
            <a:endParaRPr lang="nl-NL" altLang="nl-BE" sz="2000" i="1" dirty="0">
              <a:solidFill>
                <a:srgbClr val="0000FF"/>
              </a:solidFill>
            </a:endParaRPr>
          </a:p>
          <a:p>
            <a:pPr marL="0" indent="0" defTabSz="1693863">
              <a:lnSpc>
                <a:spcPct val="90000"/>
              </a:lnSpc>
              <a:buFontTx/>
              <a:buNone/>
            </a:pPr>
            <a:r>
              <a:rPr lang="nl-BE" altLang="nl-BE" sz="2000" i="1" dirty="0"/>
              <a:t>          </a:t>
            </a:r>
            <a:r>
              <a:rPr lang="nl-BE" altLang="nl-BE" sz="1600" i="1" dirty="0">
                <a:solidFill>
                  <a:srgbClr val="0000FF"/>
                </a:solidFill>
              </a:rPr>
              <a:t>(Reg. (EC) 834/2007, Reg. (EC) 889/2008, Reg. (EC) 1235/2008)</a:t>
            </a:r>
          </a:p>
          <a:p>
            <a:pPr marL="0" indent="0" defTabSz="1693863">
              <a:lnSpc>
                <a:spcPct val="90000"/>
              </a:lnSpc>
              <a:buFontTx/>
              <a:buNone/>
            </a:pPr>
            <a:endParaRPr lang="nl-BE" altLang="nl-BE" sz="2000" i="1" dirty="0">
              <a:solidFill>
                <a:srgbClr val="0000FF"/>
              </a:solidFill>
            </a:endParaRPr>
          </a:p>
          <a:p>
            <a:pPr marL="0" indent="0" defTabSz="1693863">
              <a:lnSpc>
                <a:spcPct val="90000"/>
              </a:lnSpc>
              <a:buFontTx/>
              <a:buNone/>
            </a:pPr>
            <a:r>
              <a:rPr lang="nl-BE" altLang="nl-BE" sz="1800" i="1" dirty="0"/>
              <a:t>       Rules of </a:t>
            </a:r>
            <a:r>
              <a:rPr lang="nl-BE" altLang="nl-BE" sz="1800" i="1" dirty="0" err="1"/>
              <a:t>production</a:t>
            </a:r>
            <a:r>
              <a:rPr lang="nl-BE" altLang="nl-BE" sz="1800" i="1" dirty="0"/>
              <a:t> </a:t>
            </a:r>
            <a:r>
              <a:rPr lang="nl-BE" altLang="nl-BE" sz="1800" i="1" dirty="0" err="1"/>
              <a:t>and</a:t>
            </a:r>
            <a:r>
              <a:rPr lang="nl-BE" altLang="nl-BE" sz="1800" i="1" dirty="0"/>
              <a:t> </a:t>
            </a:r>
            <a:r>
              <a:rPr lang="nl-BE" altLang="nl-BE" sz="1800" i="1" dirty="0" err="1"/>
              <a:t>distribution</a:t>
            </a:r>
            <a:endParaRPr lang="nl-BE" altLang="nl-BE" sz="1800" i="1" dirty="0"/>
          </a:p>
          <a:p>
            <a:pPr marL="0" indent="0" defTabSz="1693863">
              <a:lnSpc>
                <a:spcPct val="90000"/>
              </a:lnSpc>
              <a:buFontTx/>
              <a:buNone/>
            </a:pPr>
            <a:endParaRPr lang="nl-BE" altLang="nl-BE" sz="1800" i="1" dirty="0"/>
          </a:p>
          <a:p>
            <a:pPr marL="0" indent="0" defTabSz="1693863">
              <a:lnSpc>
                <a:spcPct val="90000"/>
              </a:lnSpc>
              <a:buFontTx/>
              <a:buNone/>
            </a:pPr>
            <a:r>
              <a:rPr lang="nl-BE" altLang="nl-BE" sz="1800" i="1" dirty="0"/>
              <a:t>       </a:t>
            </a:r>
            <a:r>
              <a:rPr lang="nl-BE" altLang="nl-BE" sz="1800" i="1" dirty="0" err="1"/>
              <a:t>Labelling</a:t>
            </a:r>
            <a:r>
              <a:rPr lang="nl-BE" altLang="nl-BE" sz="1800" i="1" dirty="0"/>
              <a:t>  </a:t>
            </a:r>
            <a:r>
              <a:rPr lang="nl-BE" altLang="nl-BE" sz="1800" i="1" dirty="0" err="1"/>
              <a:t>rules</a:t>
            </a:r>
            <a:endParaRPr lang="nl-BE" altLang="nl-BE" sz="1800" i="1" dirty="0"/>
          </a:p>
          <a:p>
            <a:pPr marL="0" indent="0" defTabSz="1693863">
              <a:lnSpc>
                <a:spcPct val="90000"/>
              </a:lnSpc>
              <a:buFontTx/>
              <a:buNone/>
            </a:pPr>
            <a:endParaRPr lang="nl-BE" altLang="nl-BE" sz="1800" i="1" dirty="0"/>
          </a:p>
          <a:p>
            <a:pPr marL="0" indent="0" defTabSz="1693863">
              <a:lnSpc>
                <a:spcPct val="90000"/>
              </a:lnSpc>
              <a:buFontTx/>
              <a:buNone/>
            </a:pPr>
            <a:r>
              <a:rPr lang="nl-BE" altLang="nl-BE" sz="1800" i="1" dirty="0"/>
              <a:t>       Controls</a:t>
            </a:r>
          </a:p>
          <a:p>
            <a:pPr marL="0" indent="0" defTabSz="1693863">
              <a:lnSpc>
                <a:spcPct val="90000"/>
              </a:lnSpc>
              <a:buFontTx/>
              <a:buNone/>
            </a:pPr>
            <a:endParaRPr lang="nl-BE" altLang="nl-BE" sz="1800" i="1" dirty="0"/>
          </a:p>
          <a:p>
            <a:pPr marL="0" indent="0" defTabSz="1693863">
              <a:lnSpc>
                <a:spcPct val="90000"/>
              </a:lnSpc>
              <a:buFontTx/>
              <a:buNone/>
            </a:pPr>
            <a:r>
              <a:rPr lang="nl-BE" altLang="nl-BE" sz="1600" i="1" dirty="0"/>
              <a:t>		</a:t>
            </a:r>
          </a:p>
          <a:p>
            <a:pPr marL="0" indent="0" defTabSz="1693863">
              <a:lnSpc>
                <a:spcPct val="90000"/>
              </a:lnSpc>
              <a:buFontTx/>
              <a:buNone/>
            </a:pPr>
            <a:endParaRPr lang="nl-BE" altLang="nl-BE" sz="1600" i="1" u="sng" dirty="0"/>
          </a:p>
          <a:p>
            <a:pPr marL="0" indent="0" defTabSz="1693863">
              <a:lnSpc>
                <a:spcPct val="90000"/>
              </a:lnSpc>
              <a:buFontTx/>
              <a:buNone/>
            </a:pPr>
            <a:endParaRPr lang="nl-BE" altLang="nl-BE" sz="1600" i="1" dirty="0"/>
          </a:p>
          <a:p>
            <a:pPr marL="0" indent="0" defTabSz="1693863">
              <a:lnSpc>
                <a:spcPct val="90000"/>
              </a:lnSpc>
              <a:buFontTx/>
              <a:buNone/>
            </a:pPr>
            <a:endParaRPr lang="nl-BE" altLang="nl-BE" sz="20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sz="2800" i="1" dirty="0"/>
          </a:p>
          <a:p>
            <a:pPr marL="0" indent="0" defTabSz="1693863">
              <a:lnSpc>
                <a:spcPct val="90000"/>
              </a:lnSpc>
              <a:buFontTx/>
              <a:buNone/>
            </a:pPr>
            <a:endParaRPr lang="nl-BE" altLang="nl-BE" i="1" dirty="0"/>
          </a:p>
          <a:p>
            <a:pPr marL="0" indent="0" defTabSz="1693863">
              <a:lnSpc>
                <a:spcPct val="90000"/>
              </a:lnSpc>
              <a:buFontTx/>
              <a:buNone/>
            </a:pPr>
            <a:endParaRPr lang="nl-BE" altLang="nl-BE" i="1" dirty="0"/>
          </a:p>
          <a:p>
            <a:pPr marL="0" indent="0" defTabSz="1693863">
              <a:lnSpc>
                <a:spcPct val="90000"/>
              </a:lnSpc>
              <a:buFontTx/>
              <a:buNone/>
            </a:pPr>
            <a:endParaRPr lang="nl-BE" altLang="nl-BE"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a:p>
            <a:pPr marL="0" indent="0" defTabSz="1693863">
              <a:lnSpc>
                <a:spcPct val="90000"/>
              </a:lnSpc>
              <a:buFontTx/>
              <a:buNone/>
            </a:pPr>
            <a:endParaRPr lang="nl-BE" altLang="nl-BE" sz="3600" i="1" dirty="0"/>
          </a:p>
        </p:txBody>
      </p:sp>
      <p:pic>
        <p:nvPicPr>
          <p:cNvPr id="118787" name="Afbeelding 3" descr="Click to see an enlarged pic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84538"/>
            <a:ext cx="19986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Afbeelding 6" descr="EU-logo for organic farm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675" y="4941888"/>
            <a:ext cx="162083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Rechthoek 6"/>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6"/>
          <a:stretch>
            <a:fillRect/>
          </a:stretch>
        </p:blipFill>
        <p:spPr>
          <a:xfrm>
            <a:off x="7866063" y="5474017"/>
            <a:ext cx="1025028" cy="957017"/>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64974155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0" y="12573"/>
            <a:ext cx="9144000" cy="6845428"/>
          </a:xfrm>
          <a:prstGeom prst="rect">
            <a:avLst/>
          </a:prstGeom>
        </p:spPr>
      </p:pic>
    </p:spTree>
    <p:extLst>
      <p:ext uri="{BB962C8B-B14F-4D97-AF65-F5344CB8AC3E}">
        <p14:creationId xmlns:p14="http://schemas.microsoft.com/office/powerpoint/2010/main" val="4134727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23528" y="404664"/>
            <a:ext cx="8535591" cy="5934903"/>
          </a:xfrm>
          <a:prstGeom prst="rect">
            <a:avLst/>
          </a:prstGeom>
        </p:spPr>
      </p:pic>
      <p:pic>
        <p:nvPicPr>
          <p:cNvPr id="3" name="Afbeelding 2"/>
          <p:cNvPicPr>
            <a:picLocks noChangeAspect="1"/>
          </p:cNvPicPr>
          <p:nvPr/>
        </p:nvPicPr>
        <p:blipFill>
          <a:blip r:embed="rId3"/>
          <a:stretch>
            <a:fillRect/>
          </a:stretch>
        </p:blipFill>
        <p:spPr>
          <a:xfrm>
            <a:off x="4283968" y="3573016"/>
            <a:ext cx="4449635" cy="1360562"/>
          </a:xfrm>
          <a:prstGeom prst="rect">
            <a:avLst/>
          </a:prstGeom>
        </p:spPr>
      </p:pic>
      <p:cxnSp>
        <p:nvCxnSpPr>
          <p:cNvPr id="5" name="Rechte verbindingslijn met pijl 4"/>
          <p:cNvCxnSpPr/>
          <p:nvPr/>
        </p:nvCxnSpPr>
        <p:spPr>
          <a:xfrm flipV="1">
            <a:off x="2195736" y="4253297"/>
            <a:ext cx="2088232" cy="1479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7661" y="1268760"/>
            <a:ext cx="1944216" cy="2586899"/>
          </a:xfrm>
          <a:prstGeom prst="rect">
            <a:avLst/>
          </a:prstGeom>
        </p:spPr>
      </p:pic>
      <p:sp>
        <p:nvSpPr>
          <p:cNvPr id="6" name="Tijdelijke aanduiding voor voettekst 5"/>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0569061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115616" y="0"/>
            <a:ext cx="6935168" cy="6837381"/>
          </a:xfrm>
          <a:prstGeom prst="rect">
            <a:avLst/>
          </a:prstGeom>
        </p:spPr>
      </p:pic>
      <p:sp>
        <p:nvSpPr>
          <p:cNvPr id="4" name="Rechthoek 3"/>
          <p:cNvSpPr/>
          <p:nvPr/>
        </p:nvSpPr>
        <p:spPr>
          <a:xfrm>
            <a:off x="6300192" y="188640"/>
            <a:ext cx="259228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List </a:t>
            </a:r>
            <a:r>
              <a:rPr lang="nl-BE" dirty="0" err="1">
                <a:solidFill>
                  <a:schemeClr val="tx1"/>
                </a:solidFill>
              </a:rPr>
              <a:t>with</a:t>
            </a:r>
            <a:r>
              <a:rPr lang="nl-BE" dirty="0">
                <a:solidFill>
                  <a:schemeClr val="tx1"/>
                </a:solidFill>
              </a:rPr>
              <a:t> products </a:t>
            </a:r>
            <a:r>
              <a:rPr lang="nl-BE" dirty="0" err="1">
                <a:solidFill>
                  <a:schemeClr val="tx1"/>
                </a:solidFill>
              </a:rPr>
              <a:t>covered</a:t>
            </a:r>
            <a:r>
              <a:rPr lang="nl-BE" dirty="0">
                <a:solidFill>
                  <a:schemeClr val="tx1"/>
                </a:solidFill>
              </a:rPr>
              <a:t> </a:t>
            </a:r>
            <a:r>
              <a:rPr lang="nl-BE" dirty="0" err="1">
                <a:solidFill>
                  <a:schemeClr val="tx1"/>
                </a:solidFill>
              </a:rPr>
              <a:t>by</a:t>
            </a:r>
            <a:r>
              <a:rPr lang="nl-BE" dirty="0">
                <a:solidFill>
                  <a:schemeClr val="tx1"/>
                </a:solidFill>
              </a:rPr>
              <a:t> </a:t>
            </a:r>
            <a:r>
              <a:rPr lang="nl-BE" dirty="0" err="1">
                <a:solidFill>
                  <a:schemeClr val="tx1"/>
                </a:solidFill>
              </a:rPr>
              <a:t>this</a:t>
            </a:r>
            <a:r>
              <a:rPr lang="nl-BE" dirty="0">
                <a:solidFill>
                  <a:schemeClr val="tx1"/>
                </a:solidFill>
              </a:rPr>
              <a:t> </a:t>
            </a:r>
            <a:r>
              <a:rPr lang="nl-BE" dirty="0" err="1">
                <a:solidFill>
                  <a:schemeClr val="tx1"/>
                </a:solidFill>
              </a:rPr>
              <a:t>Certificate</a:t>
            </a:r>
            <a:endParaRPr lang="nl-BE" dirty="0">
              <a:solidFill>
                <a:schemeClr val="tx1"/>
              </a:solidFill>
            </a:endParaRPr>
          </a:p>
        </p:txBody>
      </p:sp>
      <p:cxnSp>
        <p:nvCxnSpPr>
          <p:cNvPr id="6" name="Rechte verbindingslijn met pijl 5"/>
          <p:cNvCxnSpPr/>
          <p:nvPr/>
        </p:nvCxnSpPr>
        <p:spPr>
          <a:xfrm flipH="1">
            <a:off x="7596336" y="1103040"/>
            <a:ext cx="504056" cy="2830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jdelijke aanduiding voor voettekst 1"/>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6870985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800690" y="44624"/>
            <a:ext cx="7592344" cy="6813376"/>
          </a:xfrm>
          <a:prstGeom prst="rect">
            <a:avLst/>
          </a:prstGeom>
        </p:spPr>
      </p:pic>
      <p:sp>
        <p:nvSpPr>
          <p:cNvPr id="3" name="Rechthoek 2"/>
          <p:cNvSpPr/>
          <p:nvPr/>
        </p:nvSpPr>
        <p:spPr>
          <a:xfrm>
            <a:off x="6012160" y="404664"/>
            <a:ext cx="31318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Indication</a:t>
            </a:r>
            <a:r>
              <a:rPr lang="nl-BE" dirty="0">
                <a:solidFill>
                  <a:schemeClr val="tx1"/>
                </a:solidFill>
              </a:rPr>
              <a:t> of </a:t>
            </a:r>
            <a:r>
              <a:rPr lang="nl-BE" dirty="0" err="1">
                <a:solidFill>
                  <a:schemeClr val="tx1"/>
                </a:solidFill>
              </a:rPr>
              <a:t>the</a:t>
            </a:r>
            <a:r>
              <a:rPr lang="nl-BE" dirty="0">
                <a:solidFill>
                  <a:schemeClr val="tx1"/>
                </a:solidFill>
              </a:rPr>
              <a:t> </a:t>
            </a:r>
            <a:r>
              <a:rPr lang="nl-BE" dirty="0" err="1">
                <a:solidFill>
                  <a:schemeClr val="tx1"/>
                </a:solidFill>
              </a:rPr>
              <a:t>physical</a:t>
            </a:r>
            <a:r>
              <a:rPr lang="nl-BE" dirty="0">
                <a:solidFill>
                  <a:schemeClr val="tx1"/>
                </a:solidFill>
              </a:rPr>
              <a:t> </a:t>
            </a:r>
            <a:r>
              <a:rPr lang="nl-BE" dirty="0" err="1">
                <a:solidFill>
                  <a:schemeClr val="tx1"/>
                </a:solidFill>
              </a:rPr>
              <a:t>location</a:t>
            </a:r>
            <a:r>
              <a:rPr lang="nl-BE" dirty="0">
                <a:solidFill>
                  <a:schemeClr val="tx1"/>
                </a:solidFill>
              </a:rPr>
              <a:t> of </a:t>
            </a:r>
            <a:r>
              <a:rPr lang="nl-BE" dirty="0" err="1">
                <a:solidFill>
                  <a:schemeClr val="tx1"/>
                </a:solidFill>
              </a:rPr>
              <a:t>the</a:t>
            </a:r>
            <a:r>
              <a:rPr lang="nl-BE" dirty="0">
                <a:solidFill>
                  <a:schemeClr val="tx1"/>
                </a:solidFill>
              </a:rPr>
              <a:t> company </a:t>
            </a:r>
            <a:r>
              <a:rPr lang="nl-BE" dirty="0" err="1">
                <a:solidFill>
                  <a:schemeClr val="tx1"/>
                </a:solidFill>
              </a:rPr>
              <a:t>for</a:t>
            </a:r>
            <a:r>
              <a:rPr lang="nl-BE" dirty="0">
                <a:solidFill>
                  <a:schemeClr val="tx1"/>
                </a:solidFill>
              </a:rPr>
              <a:t> </a:t>
            </a:r>
            <a:r>
              <a:rPr lang="nl-BE" dirty="0" err="1">
                <a:solidFill>
                  <a:schemeClr val="tx1"/>
                </a:solidFill>
              </a:rPr>
              <a:t>which</a:t>
            </a:r>
            <a:r>
              <a:rPr lang="nl-BE" dirty="0">
                <a:solidFill>
                  <a:schemeClr val="tx1"/>
                </a:solidFill>
              </a:rPr>
              <a:t> </a:t>
            </a:r>
            <a:r>
              <a:rPr lang="nl-BE" dirty="0" err="1">
                <a:solidFill>
                  <a:schemeClr val="tx1"/>
                </a:solidFill>
              </a:rPr>
              <a:t>this</a:t>
            </a:r>
            <a:r>
              <a:rPr lang="nl-BE" dirty="0">
                <a:solidFill>
                  <a:schemeClr val="tx1"/>
                </a:solidFill>
              </a:rPr>
              <a:t> </a:t>
            </a:r>
            <a:r>
              <a:rPr lang="nl-BE" dirty="0" err="1">
                <a:solidFill>
                  <a:schemeClr val="tx1"/>
                </a:solidFill>
              </a:rPr>
              <a:t>certificate</a:t>
            </a:r>
            <a:r>
              <a:rPr lang="nl-BE" dirty="0">
                <a:solidFill>
                  <a:schemeClr val="tx1"/>
                </a:solidFill>
              </a:rPr>
              <a:t> is </a:t>
            </a:r>
            <a:r>
              <a:rPr lang="nl-BE" dirty="0" err="1">
                <a:solidFill>
                  <a:schemeClr val="tx1"/>
                </a:solidFill>
              </a:rPr>
              <a:t>valid</a:t>
            </a:r>
            <a:endParaRPr lang="nl-BE" dirty="0">
              <a:solidFill>
                <a:schemeClr val="tx1"/>
              </a:solidFill>
            </a:endParaRPr>
          </a:p>
        </p:txBody>
      </p:sp>
      <p:cxnSp>
        <p:nvCxnSpPr>
          <p:cNvPr id="5" name="Rechte verbindingslijn met pijl 4"/>
          <p:cNvCxnSpPr/>
          <p:nvPr/>
        </p:nvCxnSpPr>
        <p:spPr>
          <a:xfrm flipH="1">
            <a:off x="2749806" y="1196752"/>
            <a:ext cx="3262354" cy="1778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61270766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685800" y="3141663"/>
            <a:ext cx="7772400" cy="2954337"/>
          </a:xfrm>
        </p:spPr>
        <p:txBody>
          <a:bodyPr/>
          <a:lstStyle/>
          <a:p>
            <a:pPr defTabSz="1693863">
              <a:buFontTx/>
              <a:buNone/>
            </a:pPr>
            <a:r>
              <a:rPr lang="nl-NL" altLang="nl-BE" sz="2400" i="1">
                <a:solidFill>
                  <a:srgbClr val="0000FF"/>
                </a:solidFill>
              </a:rPr>
              <a:t>IV.1. Prepacked products</a:t>
            </a:r>
          </a:p>
          <a:p>
            <a:pPr defTabSz="1693863">
              <a:buFontTx/>
              <a:buNone/>
            </a:pPr>
            <a:r>
              <a:rPr lang="nl-NL" altLang="nl-BE" sz="2400" i="1">
                <a:solidFill>
                  <a:srgbClr val="0000FF"/>
                </a:solidFill>
              </a:rPr>
              <a:t>IV.2. Packaging and packaging waste</a:t>
            </a:r>
          </a:p>
          <a:p>
            <a:pPr defTabSz="1693863">
              <a:buFontTx/>
              <a:buNone/>
            </a:pPr>
            <a:r>
              <a:rPr lang="nl-BE" altLang="nl-BE" sz="2400" i="1">
                <a:solidFill>
                  <a:srgbClr val="0000FF"/>
                </a:solidFill>
              </a:rPr>
              <a:t>IV.3. Food contact materials	</a:t>
            </a:r>
            <a:endParaRPr lang="nl-NL" altLang="nl-BE" sz="2400" i="1">
              <a:solidFill>
                <a:srgbClr val="0000FF"/>
              </a:solidFill>
            </a:endParaRPr>
          </a:p>
          <a:p>
            <a:pPr defTabSz="1693863">
              <a:buFontTx/>
              <a:buNone/>
            </a:pPr>
            <a:r>
              <a:rPr lang="nl-NL" altLang="nl-BE" sz="2400" i="1">
                <a:solidFill>
                  <a:srgbClr val="0000FF"/>
                </a:solidFill>
              </a:rPr>
              <a:t> </a:t>
            </a:r>
          </a:p>
          <a:p>
            <a:pPr defTabSz="1693863">
              <a:buFontTx/>
              <a:buNone/>
            </a:pPr>
            <a:endParaRPr lang="nl-NL" altLang="nl-BE" i="1"/>
          </a:p>
        </p:txBody>
      </p:sp>
      <p:sp>
        <p:nvSpPr>
          <p:cNvPr id="119810" name="Rectangle 2"/>
          <p:cNvSpPr>
            <a:spLocks noGrp="1" noChangeArrowheads="1"/>
          </p:cNvSpPr>
          <p:nvPr>
            <p:ph type="title"/>
          </p:nvPr>
        </p:nvSpPr>
        <p:spPr>
          <a:xfrm>
            <a:off x="684213" y="1844675"/>
            <a:ext cx="8208962" cy="863600"/>
          </a:xfrm>
        </p:spPr>
        <p:txBody>
          <a:bodyPr/>
          <a:lstStyle/>
          <a:p>
            <a:r>
              <a:rPr lang="nl-NL" altLang="nl-BE" sz="2800" b="1">
                <a:solidFill>
                  <a:srgbClr val="FF0000"/>
                </a:solidFill>
              </a:rPr>
              <a:t>Checklist EU legislation for foodstuffs </a:t>
            </a:r>
            <a:br>
              <a:rPr lang="nl-NL" altLang="nl-BE" sz="2800">
                <a:solidFill>
                  <a:srgbClr val="FF0000"/>
                </a:solidFill>
              </a:rPr>
            </a:br>
            <a:r>
              <a:rPr lang="nl-NL" altLang="nl-BE" sz="2800">
                <a:solidFill>
                  <a:srgbClr val="FF0000"/>
                </a:solidFill>
              </a:rPr>
              <a:t>IV. Packaging requirements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29566" y="244731"/>
            <a:ext cx="1163609" cy="1086403"/>
          </a:xfrm>
          <a:prstGeom prst="rect">
            <a:avLst/>
          </a:prstGeom>
        </p:spPr>
      </p:pic>
      <p:sp>
        <p:nvSpPr>
          <p:cNvPr id="2" name="Rechthoek 1"/>
          <p:cNvSpPr/>
          <p:nvPr/>
        </p:nvSpPr>
        <p:spPr>
          <a:xfrm>
            <a:off x="6300192" y="6329333"/>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14115177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a:xfrm>
            <a:off x="685800" y="1773238"/>
            <a:ext cx="7772400" cy="4322762"/>
          </a:xfrm>
        </p:spPr>
        <p:txBody>
          <a:bodyPr/>
          <a:lstStyle/>
          <a:p>
            <a:pPr marL="0" indent="0" defTabSz="1693863">
              <a:buFontTx/>
              <a:buNone/>
            </a:pPr>
            <a:r>
              <a:rPr lang="nl-NL" altLang="nl-BE" sz="2400" i="1" dirty="0">
                <a:solidFill>
                  <a:srgbClr val="0000FF"/>
                </a:solidFill>
              </a:rPr>
              <a:t>IV.1. </a:t>
            </a:r>
            <a:r>
              <a:rPr lang="nl-NL" altLang="nl-BE" sz="2400" i="1" dirty="0" err="1">
                <a:solidFill>
                  <a:srgbClr val="0000FF"/>
                </a:solidFill>
              </a:rPr>
              <a:t>Prepacked</a:t>
            </a:r>
            <a:r>
              <a:rPr lang="nl-NL" altLang="nl-BE" sz="2400" i="1" dirty="0">
                <a:solidFill>
                  <a:srgbClr val="0000FF"/>
                </a:solidFill>
              </a:rPr>
              <a:t> </a:t>
            </a:r>
            <a:r>
              <a:rPr lang="nl-NL" altLang="nl-BE" sz="2400" i="1" dirty="0" err="1">
                <a:solidFill>
                  <a:srgbClr val="0000FF"/>
                </a:solidFill>
              </a:rPr>
              <a:t>products</a:t>
            </a:r>
            <a:endParaRPr lang="nl-NL" altLang="nl-BE" sz="2400" i="1" dirty="0">
              <a:solidFill>
                <a:srgbClr val="0000FF"/>
              </a:solidFill>
            </a:endParaRPr>
          </a:p>
          <a:p>
            <a:pPr marL="0" indent="0" defTabSz="1693863">
              <a:buFontTx/>
              <a:buNone/>
            </a:pPr>
            <a:r>
              <a:rPr lang="nl-BE" altLang="nl-BE" sz="2000" i="1" dirty="0">
                <a:solidFill>
                  <a:srgbClr val="0000FF"/>
                </a:solidFill>
              </a:rPr>
              <a:t>IV.1.1. </a:t>
            </a:r>
            <a:r>
              <a:rPr lang="nl-BE" altLang="nl-BE" sz="2000" i="1" dirty="0" err="1">
                <a:solidFill>
                  <a:srgbClr val="0000FF"/>
                </a:solidFill>
              </a:rPr>
              <a:t>Deregulation</a:t>
            </a:r>
            <a:r>
              <a:rPr lang="nl-BE" altLang="nl-BE" sz="2000" i="1" dirty="0">
                <a:solidFill>
                  <a:srgbClr val="0000FF"/>
                </a:solidFill>
              </a:rPr>
              <a:t> of pack </a:t>
            </a:r>
            <a:r>
              <a:rPr lang="nl-BE" altLang="nl-BE" sz="2000" i="1" dirty="0" err="1">
                <a:solidFill>
                  <a:srgbClr val="0000FF"/>
                </a:solidFill>
              </a:rPr>
              <a:t>sizes</a:t>
            </a:r>
            <a:r>
              <a:rPr lang="nl-BE" altLang="nl-BE" sz="2000" i="1" dirty="0">
                <a:solidFill>
                  <a:srgbClr val="0000FF"/>
                </a:solidFill>
              </a:rPr>
              <a:t> (Dir. 2007/45/EC)</a:t>
            </a:r>
          </a:p>
          <a:p>
            <a:pPr marL="0" indent="0" defTabSz="1693863">
              <a:buFontTx/>
              <a:buNone/>
            </a:pPr>
            <a:endParaRPr lang="nl-BE" altLang="nl-BE" sz="2000" i="1" dirty="0">
              <a:solidFill>
                <a:srgbClr val="0000FF"/>
              </a:solidFill>
            </a:endParaRPr>
          </a:p>
          <a:p>
            <a:pPr marL="0" indent="0" defTabSz="1693863">
              <a:buFontTx/>
              <a:buNone/>
            </a:pPr>
            <a:r>
              <a:rPr lang="nl-BE" altLang="nl-BE" sz="1600" i="1" dirty="0" err="1"/>
              <a:t>Regulations</a:t>
            </a:r>
            <a:r>
              <a:rPr lang="nl-BE" altLang="nl-BE" sz="1600" i="1" dirty="0"/>
              <a:t> </a:t>
            </a:r>
            <a:r>
              <a:rPr lang="nl-BE" altLang="nl-BE" sz="1600" i="1" dirty="0" err="1"/>
              <a:t>prescribing</a:t>
            </a:r>
            <a:r>
              <a:rPr lang="nl-BE" altLang="nl-BE" sz="1600" i="1" dirty="0"/>
              <a:t> </a:t>
            </a:r>
            <a:r>
              <a:rPr lang="nl-BE" altLang="nl-BE" sz="1600" i="1" u="sng" dirty="0" err="1"/>
              <a:t>mandatory</a:t>
            </a:r>
            <a:r>
              <a:rPr lang="nl-BE" altLang="nl-BE" sz="1600" i="1" u="sng" dirty="0"/>
              <a:t> </a:t>
            </a:r>
            <a:r>
              <a:rPr lang="nl-BE" altLang="nl-BE" sz="1600" i="1" u="sng" dirty="0" err="1"/>
              <a:t>nominal</a:t>
            </a:r>
            <a:r>
              <a:rPr lang="nl-BE" altLang="nl-BE" sz="1600" i="1" u="sng" dirty="0"/>
              <a:t> </a:t>
            </a:r>
            <a:r>
              <a:rPr lang="nl-BE" altLang="nl-BE" sz="1600" i="1" u="sng" dirty="0" err="1"/>
              <a:t>quantities</a:t>
            </a:r>
            <a:r>
              <a:rPr lang="nl-BE" altLang="nl-BE" sz="1600" i="1" dirty="0"/>
              <a:t> </a:t>
            </a:r>
            <a:r>
              <a:rPr lang="nl-BE" altLang="nl-BE" sz="1600" i="1" dirty="0" err="1"/>
              <a:t>for</a:t>
            </a:r>
            <a:r>
              <a:rPr lang="nl-BE" altLang="nl-BE" sz="1600" i="1" dirty="0"/>
              <a:t> </a:t>
            </a:r>
            <a:r>
              <a:rPr lang="nl-BE" altLang="nl-BE" sz="1600" i="1" dirty="0" err="1"/>
              <a:t>prepackaged</a:t>
            </a:r>
            <a:r>
              <a:rPr lang="nl-BE" altLang="nl-BE" sz="1600" i="1" dirty="0"/>
              <a:t> </a:t>
            </a:r>
            <a:r>
              <a:rPr lang="nl-BE" altLang="nl-BE" sz="1600" i="1" dirty="0" err="1"/>
              <a:t>products</a:t>
            </a:r>
            <a:r>
              <a:rPr lang="nl-BE" altLang="nl-BE" sz="1600" i="1" dirty="0"/>
              <a:t> are </a:t>
            </a:r>
            <a:r>
              <a:rPr lang="nl-BE" altLang="nl-BE" sz="1600" i="1" u="sng" dirty="0" err="1"/>
              <a:t>banned</a:t>
            </a:r>
            <a:r>
              <a:rPr lang="nl-BE" altLang="nl-BE" sz="1600" i="1" dirty="0"/>
              <a:t>.  </a:t>
            </a:r>
          </a:p>
          <a:p>
            <a:pPr marL="0" indent="0" defTabSz="1693863">
              <a:buFontTx/>
              <a:buNone/>
            </a:pPr>
            <a:endParaRPr lang="nl-BE" altLang="nl-BE" sz="1600" i="1" dirty="0"/>
          </a:p>
          <a:p>
            <a:pPr marL="0" indent="0" defTabSz="1693863">
              <a:buFontTx/>
              <a:buNone/>
            </a:pPr>
            <a:r>
              <a:rPr lang="nl-BE" altLang="nl-BE" sz="1600" i="1" dirty="0" err="1"/>
              <a:t>Some</a:t>
            </a:r>
            <a:r>
              <a:rPr lang="nl-BE" altLang="nl-BE" sz="1600" i="1" dirty="0"/>
              <a:t> </a:t>
            </a:r>
            <a:r>
              <a:rPr lang="nl-BE" altLang="nl-BE" sz="1600" i="1" dirty="0" err="1"/>
              <a:t>exceptions</a:t>
            </a:r>
            <a:r>
              <a:rPr lang="nl-BE" altLang="nl-BE" sz="1600" i="1" dirty="0"/>
              <a:t> </a:t>
            </a:r>
            <a:r>
              <a:rPr lang="nl-BE" altLang="nl-BE" sz="1600" i="1" dirty="0" err="1"/>
              <a:t>were</a:t>
            </a:r>
            <a:r>
              <a:rPr lang="nl-BE" altLang="nl-BE" sz="1600" i="1" dirty="0"/>
              <a:t> </a:t>
            </a:r>
            <a:r>
              <a:rPr lang="nl-BE" altLang="nl-BE" sz="1600" i="1" dirty="0" err="1"/>
              <a:t>allowed</a:t>
            </a:r>
            <a:r>
              <a:rPr lang="nl-BE" altLang="nl-BE" sz="1600" i="1" dirty="0"/>
              <a:t> </a:t>
            </a:r>
            <a:r>
              <a:rPr lang="nl-BE" altLang="nl-BE" sz="1600" i="1" dirty="0" err="1"/>
              <a:t>till</a:t>
            </a:r>
            <a:r>
              <a:rPr lang="nl-BE" altLang="nl-BE" sz="1600" i="1" dirty="0"/>
              <a:t> 2012/2013 </a:t>
            </a:r>
            <a:r>
              <a:rPr lang="nl-BE" altLang="nl-BE" sz="1600" i="1" dirty="0" err="1"/>
              <a:t>for</a:t>
            </a:r>
            <a:r>
              <a:rPr lang="nl-BE" altLang="nl-BE" sz="1600" i="1" dirty="0"/>
              <a:t> </a:t>
            </a:r>
            <a:r>
              <a:rPr lang="nl-BE" altLang="nl-BE" sz="1600" i="1" dirty="0" err="1"/>
              <a:t>milk</a:t>
            </a:r>
            <a:r>
              <a:rPr lang="nl-BE" altLang="nl-BE" sz="1600" i="1" dirty="0"/>
              <a:t>, </a:t>
            </a:r>
            <a:r>
              <a:rPr lang="nl-BE" altLang="nl-BE" sz="1600" i="1" dirty="0" err="1"/>
              <a:t>butter</a:t>
            </a:r>
            <a:r>
              <a:rPr lang="nl-BE" altLang="nl-BE" sz="1600" i="1" dirty="0"/>
              <a:t>, </a:t>
            </a:r>
            <a:r>
              <a:rPr lang="nl-BE" altLang="nl-BE" sz="1600" i="1" dirty="0" err="1"/>
              <a:t>dried</a:t>
            </a:r>
            <a:r>
              <a:rPr lang="nl-BE" altLang="nl-BE" sz="1600" i="1" dirty="0"/>
              <a:t> pasta, coffee </a:t>
            </a:r>
            <a:r>
              <a:rPr lang="nl-BE" altLang="nl-BE" sz="1600" i="1" dirty="0" err="1"/>
              <a:t>and</a:t>
            </a:r>
            <a:r>
              <a:rPr lang="nl-BE" altLang="nl-BE" sz="1600" i="1" dirty="0"/>
              <a:t> </a:t>
            </a:r>
            <a:r>
              <a:rPr lang="nl-BE" altLang="nl-BE" sz="1600" i="1" dirty="0" err="1"/>
              <a:t>sugar</a:t>
            </a:r>
            <a:r>
              <a:rPr lang="nl-BE" altLang="nl-BE" sz="1600" i="1" dirty="0"/>
              <a:t>).</a:t>
            </a:r>
          </a:p>
          <a:p>
            <a:pPr marL="0" indent="0" defTabSz="1693863">
              <a:buFontTx/>
              <a:buNone/>
            </a:pPr>
            <a:endParaRPr lang="nl-BE" altLang="nl-BE" sz="1600" i="1" dirty="0"/>
          </a:p>
          <a:p>
            <a:pPr marL="0" indent="0" defTabSz="1693863">
              <a:buFontTx/>
              <a:buNone/>
            </a:pPr>
            <a:r>
              <a:rPr lang="nl-BE" altLang="nl-BE" sz="1600" i="1" u="sng" dirty="0" err="1"/>
              <a:t>Wines</a:t>
            </a:r>
            <a:r>
              <a:rPr lang="nl-BE" altLang="nl-BE" sz="1600" i="1" u="sng" dirty="0"/>
              <a:t> </a:t>
            </a:r>
            <a:r>
              <a:rPr lang="nl-BE" altLang="nl-BE" sz="1600" i="1" u="sng" dirty="0" err="1"/>
              <a:t>and</a:t>
            </a:r>
            <a:r>
              <a:rPr lang="nl-BE" altLang="nl-BE" sz="1600" i="1" u="sng" dirty="0"/>
              <a:t> spirits</a:t>
            </a:r>
            <a:r>
              <a:rPr lang="nl-BE" altLang="nl-BE" sz="1600" i="1" dirty="0"/>
              <a:t>:   Annex </a:t>
            </a:r>
            <a:r>
              <a:rPr lang="nl-BE" altLang="nl-BE" sz="1600" i="1" dirty="0" err="1"/>
              <a:t>contains</a:t>
            </a:r>
            <a:r>
              <a:rPr lang="nl-BE" altLang="nl-BE" sz="1600" i="1" dirty="0"/>
              <a:t> list of </a:t>
            </a:r>
            <a:r>
              <a:rPr lang="nl-BE" altLang="nl-BE" sz="1600" i="1" dirty="0" err="1"/>
              <a:t>nominal</a:t>
            </a:r>
            <a:r>
              <a:rPr lang="nl-BE" altLang="nl-BE" sz="1600" i="1" dirty="0"/>
              <a:t> </a:t>
            </a:r>
            <a:r>
              <a:rPr lang="nl-BE" altLang="nl-BE" sz="1600" i="1" dirty="0" err="1"/>
              <a:t>quantities</a:t>
            </a:r>
            <a:r>
              <a:rPr lang="nl-BE" altLang="nl-BE" sz="1600" i="1" dirty="0"/>
              <a:t> of prepackages</a:t>
            </a:r>
          </a:p>
          <a:p>
            <a:pPr marL="0" indent="0" defTabSz="1693863">
              <a:buFontTx/>
              <a:buNone/>
            </a:pPr>
            <a:endParaRPr lang="nl-BE" altLang="nl-BE" sz="1400" i="1" dirty="0"/>
          </a:p>
          <a:p>
            <a:pPr marL="0" indent="0" defTabSz="1693863">
              <a:buFontTx/>
              <a:buNone/>
            </a:pPr>
            <a:endParaRPr lang="nl-BE" altLang="nl-BE" sz="1400" i="1" dirty="0">
              <a:solidFill>
                <a:srgbClr val="0000FF"/>
              </a:solidFill>
            </a:endParaRPr>
          </a:p>
          <a:p>
            <a:pPr marL="0" indent="0" defTabSz="1693863">
              <a:buFontTx/>
              <a:buNone/>
            </a:pPr>
            <a:endParaRPr lang="nl-NL" altLang="nl-BE" sz="1800" i="1" dirty="0">
              <a:solidFill>
                <a:srgbClr val="0000FF"/>
              </a:solidFill>
            </a:endParaRPr>
          </a:p>
          <a:p>
            <a:pPr marL="0" indent="0" defTabSz="1693863">
              <a:buFontTx/>
              <a:buNone/>
            </a:pPr>
            <a:endParaRPr lang="nl-NL" altLang="nl-BE" i="1" dirty="0"/>
          </a:p>
        </p:txBody>
      </p:sp>
      <p:sp>
        <p:nvSpPr>
          <p:cNvPr id="120834" name="Rectangle 2"/>
          <p:cNvSpPr>
            <a:spLocks noGrp="1" noChangeArrowheads="1"/>
          </p:cNvSpPr>
          <p:nvPr>
            <p:ph type="title"/>
          </p:nvPr>
        </p:nvSpPr>
        <p:spPr>
          <a:xfrm>
            <a:off x="3492500" y="333375"/>
            <a:ext cx="5256213" cy="792163"/>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IV. Packaging requirements</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3" name="Rechthoek 2"/>
          <p:cNvSpPr/>
          <p:nvPr/>
        </p:nvSpPr>
        <p:spPr>
          <a:xfrm>
            <a:off x="6300192" y="6343590"/>
            <a:ext cx="2693494" cy="400110"/>
          </a:xfrm>
          <a:prstGeom prst="rect">
            <a:avLst/>
          </a:prstGeom>
        </p:spPr>
        <p:txBody>
          <a:bodyPr wrap="none">
            <a:spAutoFit/>
          </a:bodyPr>
          <a:lstStyle/>
          <a:p>
            <a:pPr>
              <a:defRPr/>
            </a:pPr>
            <a:r>
              <a:rPr lang="en-GB" sz="2000" b="1" dirty="0">
                <a:solidFill>
                  <a:schemeClr val="bg1"/>
                </a:solidFill>
              </a:rPr>
              <a:t>www.east-invest2.eu</a:t>
            </a:r>
          </a:p>
        </p:txBody>
      </p:sp>
      <p:sp>
        <p:nvSpPr>
          <p:cNvPr id="2" name="Rechthoek 1"/>
          <p:cNvSpPr/>
          <p:nvPr/>
        </p:nvSpPr>
        <p:spPr>
          <a:xfrm>
            <a:off x="228600" y="6453335"/>
            <a:ext cx="8663880" cy="337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3"/>
              </a:rPr>
              <a:t>http://ec.europa.eu/growth/single-market/goods/building-blocks/legal-metrology/pack-sizes_en</a:t>
            </a:r>
            <a:endParaRPr lang="nl-BE" dirty="0"/>
          </a:p>
        </p:txBody>
      </p:sp>
      <p:pic>
        <p:nvPicPr>
          <p:cNvPr id="7" name="Picture 4"/>
          <p:cNvPicPr>
            <a:picLocks noChangeAspect="1"/>
          </p:cNvPicPr>
          <p:nvPr/>
        </p:nvPicPr>
        <p:blipFill>
          <a:blip r:embed="rId4"/>
          <a:stretch>
            <a:fillRect/>
          </a:stretch>
        </p:blipFill>
        <p:spPr>
          <a:xfrm>
            <a:off x="7729566" y="5232619"/>
            <a:ext cx="1163609" cy="1086403"/>
          </a:xfrm>
          <a:prstGeom prst="rect">
            <a:avLst/>
          </a:prstGeom>
        </p:spPr>
      </p:pic>
    </p:spTree>
    <p:extLst>
      <p:ext uri="{BB962C8B-B14F-4D97-AF65-F5344CB8AC3E}">
        <p14:creationId xmlns:p14="http://schemas.microsoft.com/office/powerpoint/2010/main" val="359197367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337970"/>
            <a:ext cx="9144000" cy="4182059"/>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2367809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idx="1"/>
          </p:nvPr>
        </p:nvSpPr>
        <p:spPr>
          <a:xfrm>
            <a:off x="684213" y="1412875"/>
            <a:ext cx="7918450" cy="4538663"/>
          </a:xfrm>
        </p:spPr>
        <p:txBody>
          <a:bodyPr/>
          <a:lstStyle/>
          <a:p>
            <a:pPr marL="0" indent="0" defTabSz="1693863">
              <a:buFontTx/>
              <a:buNone/>
            </a:pPr>
            <a:r>
              <a:rPr lang="nl-NL" altLang="nl-BE" sz="2400" i="1">
                <a:solidFill>
                  <a:srgbClr val="0000FF"/>
                </a:solidFill>
              </a:rPr>
              <a:t>IV.1. Prepacked products</a:t>
            </a:r>
          </a:p>
          <a:p>
            <a:pPr marL="0" indent="0" defTabSz="1693863">
              <a:buFontTx/>
              <a:buNone/>
            </a:pPr>
            <a:r>
              <a:rPr lang="nl-BE" altLang="nl-BE" sz="2000" i="1">
                <a:solidFill>
                  <a:srgbClr val="0000FF"/>
                </a:solidFill>
              </a:rPr>
              <a:t>IV.1.2. Making-up by weight or by volume (Dir. 76/211/EEC)</a:t>
            </a:r>
          </a:p>
          <a:p>
            <a:pPr marL="0" indent="0" defTabSz="1693863">
              <a:buFontTx/>
              <a:buNone/>
            </a:pPr>
            <a:r>
              <a:rPr lang="nl-BE" altLang="nl-BE" sz="1400" i="1"/>
              <a:t>Prepackages, i.e. packages prepared in advance  (</a:t>
            </a:r>
            <a:r>
              <a:rPr lang="nl-BE" altLang="nl-BE" sz="1400" i="1">
                <a:solidFill>
                  <a:srgbClr val="00B050"/>
                </a:solidFill>
              </a:rPr>
              <a:t>from 5g or 5 ml till 10 kg or 10 l</a:t>
            </a:r>
            <a:r>
              <a:rPr lang="nl-BE" altLang="nl-BE" sz="1400" i="1"/>
              <a:t>), must indicate on the labelling the weight or volume they contain, taking into account the maximum permitted measurement errors.</a:t>
            </a:r>
          </a:p>
          <a:p>
            <a:pPr marL="0" indent="0" defTabSz="1693863">
              <a:buFontTx/>
              <a:buNone/>
            </a:pPr>
            <a:endParaRPr lang="nl-BE" altLang="nl-BE" sz="800" i="1"/>
          </a:p>
          <a:p>
            <a:pPr marL="0" indent="0" defTabSz="1693863">
              <a:buFontTx/>
              <a:buNone/>
            </a:pPr>
            <a:r>
              <a:rPr lang="nl-BE" altLang="nl-BE" sz="1400" i="1" u="sng"/>
              <a:t>Use of the </a:t>
            </a:r>
            <a:r>
              <a:rPr lang="nl-BE" altLang="nl-BE" sz="1400" i="1" u="sng">
                <a:solidFill>
                  <a:srgbClr val="FF0000"/>
                </a:solidFill>
              </a:rPr>
              <a:t>EEC mark</a:t>
            </a:r>
          </a:p>
          <a:p>
            <a:pPr marL="0" indent="0" defTabSz="1693863">
              <a:buFontTx/>
              <a:buNone/>
            </a:pPr>
            <a:r>
              <a:rPr lang="nl-BE" altLang="nl-BE" sz="1400" i="1"/>
              <a:t>Prepacked products may bear the EEC mark </a:t>
            </a:r>
            <a:r>
              <a:rPr lang="nl-BE" altLang="nl-BE" sz="1400"/>
              <a:t> </a:t>
            </a:r>
            <a:r>
              <a:rPr lang="nl-BE" altLang="nl-BE" sz="1400" i="1"/>
              <a:t>if they comply with the requirements set out in the Directive with regard to quality and metrological control (Annex I, section 5 and Annex II).  </a:t>
            </a:r>
          </a:p>
          <a:p>
            <a:pPr marL="0" indent="0" defTabSz="1693863">
              <a:buFontTx/>
              <a:buNone/>
            </a:pPr>
            <a:endParaRPr lang="nl-BE" altLang="nl-BE" sz="800" i="1"/>
          </a:p>
          <a:p>
            <a:pPr marL="0" indent="0" defTabSz="1693863">
              <a:buFontTx/>
              <a:buNone/>
            </a:pPr>
            <a:r>
              <a:rPr lang="nl-BE" altLang="nl-BE" sz="1400" i="1"/>
              <a:t>Label:    weight or volume + </a:t>
            </a:r>
            <a:r>
              <a:rPr lang="nl-BE" altLang="nl-BE" sz="1400" i="1" u="sng"/>
              <a:t>EEC mark</a:t>
            </a:r>
            <a:r>
              <a:rPr lang="nl-BE" altLang="nl-BE" sz="1400" i="1"/>
              <a:t>	</a:t>
            </a:r>
          </a:p>
          <a:p>
            <a:pPr marL="0" indent="0" defTabSz="1693863">
              <a:buFontTx/>
              <a:buNone/>
            </a:pPr>
            <a:endParaRPr lang="nl-BE" altLang="nl-BE" sz="1400" i="1"/>
          </a:p>
          <a:p>
            <a:pPr marL="0" indent="0" defTabSz="1693863">
              <a:buFontTx/>
              <a:buNone/>
            </a:pPr>
            <a:endParaRPr lang="nl-BE" altLang="nl-BE" sz="1400" i="1">
              <a:solidFill>
                <a:srgbClr val="0000FF"/>
              </a:solidFill>
            </a:endParaRPr>
          </a:p>
          <a:p>
            <a:pPr marL="0" indent="0" defTabSz="1693863">
              <a:buFontTx/>
              <a:buNone/>
            </a:pPr>
            <a:endParaRPr lang="nl-NL" altLang="nl-BE" sz="1800" i="1">
              <a:solidFill>
                <a:srgbClr val="0000FF"/>
              </a:solidFill>
            </a:endParaRPr>
          </a:p>
          <a:p>
            <a:pPr marL="0" indent="0" defTabSz="1693863">
              <a:buFontTx/>
              <a:buNone/>
            </a:pPr>
            <a:endParaRPr lang="nl-NL" altLang="nl-BE" i="1"/>
          </a:p>
        </p:txBody>
      </p:sp>
      <p:pic>
        <p:nvPicPr>
          <p:cNvPr id="121859" name="Picture 4" descr="N:\Departementen\Internationaal\W3\VIETNAM\2010 9 FOOD LABEL SALMON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4365625"/>
            <a:ext cx="3059112"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5" descr="N:\Departementen\Internationaal\W3\VIETNAM\2010 9 FOOD LABEL ORANG JUICE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652963"/>
            <a:ext cx="252095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861" name="Rechte verbindingslijn met pijl 6"/>
          <p:cNvCxnSpPr>
            <a:cxnSpLocks noChangeShapeType="1"/>
          </p:cNvCxnSpPr>
          <p:nvPr/>
        </p:nvCxnSpPr>
        <p:spPr bwMode="auto">
          <a:xfrm>
            <a:off x="3851275" y="4292600"/>
            <a:ext cx="3960813" cy="8651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1862" name="Rechte verbindingslijn met pijl 13"/>
          <p:cNvCxnSpPr>
            <a:cxnSpLocks noChangeShapeType="1"/>
          </p:cNvCxnSpPr>
          <p:nvPr/>
        </p:nvCxnSpPr>
        <p:spPr bwMode="auto">
          <a:xfrm rot="10800000" flipV="1">
            <a:off x="2555875" y="4365625"/>
            <a:ext cx="936625" cy="8651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1863" name="Rechthoek 8"/>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121864" name="Picture 19" descr="e-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838" y="4797425"/>
            <a:ext cx="12747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190500" y="6454774"/>
            <a:ext cx="8701980"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hlinkClick r:id="rId6"/>
              </a:rPr>
              <a:t>http://ec.europa.eu/growth/single-market/goods/building-blocks/legal-metrology/pre-packaging_en</a:t>
            </a:r>
            <a:endParaRPr lang="nl-BE" dirty="0"/>
          </a:p>
        </p:txBody>
      </p:sp>
    </p:spTree>
    <p:extLst>
      <p:ext uri="{BB962C8B-B14F-4D97-AF65-F5344CB8AC3E}">
        <p14:creationId xmlns:p14="http://schemas.microsoft.com/office/powerpoint/2010/main" val="287316157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928" y="620688"/>
            <a:ext cx="9108504" cy="3000794"/>
          </a:xfrm>
          <a:prstGeom prst="rect">
            <a:avLst/>
          </a:prstGeom>
        </p:spPr>
      </p:pic>
      <p:pic>
        <p:nvPicPr>
          <p:cNvPr id="3" name="Afbeelding 2"/>
          <p:cNvPicPr>
            <a:picLocks noChangeAspect="1"/>
          </p:cNvPicPr>
          <p:nvPr/>
        </p:nvPicPr>
        <p:blipFill>
          <a:blip r:embed="rId3"/>
          <a:stretch>
            <a:fillRect/>
          </a:stretch>
        </p:blipFill>
        <p:spPr>
          <a:xfrm>
            <a:off x="1115616" y="4365104"/>
            <a:ext cx="6799247" cy="1716981"/>
          </a:xfrm>
          <a:prstGeom prst="rect">
            <a:avLst/>
          </a:prstGeom>
        </p:spPr>
      </p:pic>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74453674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idx="1"/>
          </p:nvPr>
        </p:nvSpPr>
        <p:spPr>
          <a:xfrm>
            <a:off x="684213" y="1700213"/>
            <a:ext cx="7772400" cy="4395787"/>
          </a:xfrm>
        </p:spPr>
        <p:txBody>
          <a:bodyPr/>
          <a:lstStyle/>
          <a:p>
            <a:pPr marL="0" indent="0" defTabSz="1693863">
              <a:buFontTx/>
              <a:buNone/>
            </a:pPr>
            <a:r>
              <a:rPr lang="nl-NL" altLang="nl-BE" sz="2400" i="1" dirty="0">
                <a:solidFill>
                  <a:srgbClr val="0000FF"/>
                </a:solidFill>
              </a:rPr>
              <a:t>IV.2. </a:t>
            </a:r>
            <a:r>
              <a:rPr lang="nl-NL" altLang="nl-BE" sz="2400" i="1" dirty="0" err="1">
                <a:solidFill>
                  <a:srgbClr val="0000FF"/>
                </a:solidFill>
              </a:rPr>
              <a:t>Packaging</a:t>
            </a:r>
            <a:r>
              <a:rPr lang="nl-NL" altLang="nl-BE" sz="2400" i="1" dirty="0">
                <a:solidFill>
                  <a:srgbClr val="0000FF"/>
                </a:solidFill>
              </a:rPr>
              <a:t> </a:t>
            </a:r>
            <a:r>
              <a:rPr lang="nl-NL" altLang="nl-BE" sz="2400" i="1" dirty="0" err="1">
                <a:solidFill>
                  <a:srgbClr val="0000FF"/>
                </a:solidFill>
              </a:rPr>
              <a:t>and</a:t>
            </a:r>
            <a:r>
              <a:rPr lang="nl-NL" altLang="nl-BE" sz="2400" i="1" dirty="0">
                <a:solidFill>
                  <a:srgbClr val="0000FF"/>
                </a:solidFill>
              </a:rPr>
              <a:t> </a:t>
            </a:r>
            <a:r>
              <a:rPr lang="nl-NL" altLang="nl-BE" sz="2400" i="1" dirty="0" err="1">
                <a:solidFill>
                  <a:srgbClr val="0000FF"/>
                </a:solidFill>
              </a:rPr>
              <a:t>packaging</a:t>
            </a:r>
            <a:r>
              <a:rPr lang="nl-NL" altLang="nl-BE" sz="2400" i="1" dirty="0">
                <a:solidFill>
                  <a:srgbClr val="0000FF"/>
                </a:solidFill>
              </a:rPr>
              <a:t> waste (Dir. 94/62/EC)</a:t>
            </a:r>
          </a:p>
          <a:p>
            <a:pPr marL="0" indent="0" defTabSz="1693863">
              <a:buFontTx/>
              <a:buNone/>
            </a:pPr>
            <a:endParaRPr lang="nl-BE" altLang="nl-BE" sz="800" i="1" dirty="0">
              <a:solidFill>
                <a:srgbClr val="0000FF"/>
              </a:solidFill>
            </a:endParaRPr>
          </a:p>
          <a:p>
            <a:pPr marL="0" indent="0" defTabSz="1693863">
              <a:buFontTx/>
              <a:buNone/>
            </a:pPr>
            <a:r>
              <a:rPr lang="nl-BE" altLang="nl-BE" sz="1600" i="1" dirty="0" err="1"/>
              <a:t>This</a:t>
            </a:r>
            <a:r>
              <a:rPr lang="nl-BE" altLang="nl-BE" sz="1600" i="1" dirty="0"/>
              <a:t> Directive covers </a:t>
            </a:r>
            <a:r>
              <a:rPr lang="nl-BE" altLang="nl-BE" sz="1600" i="1" dirty="0" err="1"/>
              <a:t>all</a:t>
            </a:r>
            <a:r>
              <a:rPr lang="nl-BE" altLang="nl-BE" sz="1600" i="1" dirty="0"/>
              <a:t> </a:t>
            </a:r>
            <a:r>
              <a:rPr lang="nl-BE" altLang="nl-BE" sz="1600" i="1" dirty="0" err="1"/>
              <a:t>packaging</a:t>
            </a:r>
            <a:r>
              <a:rPr lang="nl-BE" altLang="nl-BE" sz="1600" i="1" dirty="0"/>
              <a:t> </a:t>
            </a:r>
            <a:r>
              <a:rPr lang="nl-BE" altLang="nl-BE" sz="1600" i="1" dirty="0" err="1"/>
              <a:t>and</a:t>
            </a:r>
            <a:r>
              <a:rPr lang="nl-BE" altLang="nl-BE" sz="1600" i="1" dirty="0"/>
              <a:t> </a:t>
            </a:r>
            <a:r>
              <a:rPr lang="nl-BE" altLang="nl-BE" sz="1600" i="1" dirty="0" err="1"/>
              <a:t>packaging</a:t>
            </a:r>
            <a:r>
              <a:rPr lang="nl-BE" altLang="nl-BE" sz="1600" i="1" dirty="0"/>
              <a:t> waste.</a:t>
            </a:r>
          </a:p>
          <a:p>
            <a:pPr marL="0" indent="0" defTabSz="1693863">
              <a:buFontTx/>
              <a:buNone/>
            </a:pPr>
            <a:endParaRPr lang="nl-BE" altLang="nl-BE" sz="800" i="1" dirty="0"/>
          </a:p>
          <a:p>
            <a:pPr marL="0" indent="0" defTabSz="1693863">
              <a:buFontTx/>
              <a:buNone/>
            </a:pPr>
            <a:r>
              <a:rPr lang="nl-BE" altLang="nl-BE" sz="1600" i="1" dirty="0"/>
              <a:t>Member </a:t>
            </a:r>
            <a:r>
              <a:rPr lang="nl-BE" altLang="nl-BE" sz="1600" i="1" dirty="0" err="1"/>
              <a:t>States</a:t>
            </a:r>
            <a:r>
              <a:rPr lang="nl-BE" altLang="nl-BE" sz="1600" i="1" dirty="0"/>
              <a:t> have to take </a:t>
            </a:r>
            <a:r>
              <a:rPr lang="nl-BE" altLang="nl-BE" sz="1600" i="1" dirty="0" err="1"/>
              <a:t>measures</a:t>
            </a:r>
            <a:r>
              <a:rPr lang="nl-BE" altLang="nl-BE" sz="1600" i="1" dirty="0"/>
              <a:t> to </a:t>
            </a:r>
            <a:r>
              <a:rPr lang="nl-BE" altLang="nl-BE" sz="1600" i="1" dirty="0" err="1"/>
              <a:t>prevent</a:t>
            </a:r>
            <a:r>
              <a:rPr lang="nl-BE" altLang="nl-BE" sz="1600" i="1" dirty="0"/>
              <a:t> </a:t>
            </a:r>
            <a:r>
              <a:rPr lang="nl-BE" altLang="nl-BE" sz="1600" i="1" dirty="0" err="1"/>
              <a:t>the</a:t>
            </a:r>
            <a:r>
              <a:rPr lang="nl-BE" altLang="nl-BE" sz="1600" i="1" dirty="0"/>
              <a:t> </a:t>
            </a:r>
            <a:r>
              <a:rPr lang="nl-BE" altLang="nl-BE" sz="1600" i="1" dirty="0" err="1"/>
              <a:t>formation</a:t>
            </a:r>
            <a:r>
              <a:rPr lang="nl-BE" altLang="nl-BE" sz="1600" i="1" dirty="0"/>
              <a:t> of </a:t>
            </a:r>
            <a:r>
              <a:rPr lang="nl-BE" altLang="nl-BE" sz="1600" i="1" dirty="0" err="1"/>
              <a:t>packaging</a:t>
            </a:r>
            <a:r>
              <a:rPr lang="nl-BE" altLang="nl-BE" sz="1600" i="1" dirty="0"/>
              <a:t> waste </a:t>
            </a:r>
            <a:r>
              <a:rPr lang="nl-BE" altLang="nl-BE" sz="1600" i="1" dirty="0" err="1"/>
              <a:t>and</a:t>
            </a:r>
            <a:r>
              <a:rPr lang="nl-BE" altLang="nl-BE" sz="1600" i="1" dirty="0"/>
              <a:t> to </a:t>
            </a:r>
            <a:r>
              <a:rPr lang="nl-BE" altLang="nl-BE" sz="1600" i="1" dirty="0" err="1"/>
              <a:t>develop</a:t>
            </a:r>
            <a:r>
              <a:rPr lang="nl-BE" altLang="nl-BE" sz="1600" i="1" dirty="0"/>
              <a:t> </a:t>
            </a:r>
            <a:r>
              <a:rPr lang="nl-BE" altLang="nl-BE" sz="1600" i="1" dirty="0" err="1"/>
              <a:t>packaging</a:t>
            </a:r>
            <a:r>
              <a:rPr lang="nl-BE" altLang="nl-BE" sz="1600" i="1" dirty="0"/>
              <a:t> </a:t>
            </a:r>
            <a:r>
              <a:rPr lang="nl-BE" altLang="nl-BE" sz="1600" i="1" dirty="0" err="1"/>
              <a:t>reuse</a:t>
            </a:r>
            <a:r>
              <a:rPr lang="nl-BE" altLang="nl-BE" sz="1600" i="1" dirty="0"/>
              <a:t> systems.</a:t>
            </a:r>
          </a:p>
          <a:p>
            <a:pPr marL="0" indent="0" defTabSz="1693863">
              <a:buFontTx/>
              <a:buNone/>
            </a:pPr>
            <a:endParaRPr lang="nl-BE" altLang="nl-BE" sz="800" i="1" dirty="0"/>
          </a:p>
          <a:p>
            <a:pPr marL="0" indent="0" defTabSz="1693863">
              <a:buFontTx/>
              <a:buNone/>
            </a:pPr>
            <a:r>
              <a:rPr lang="nl-BE" altLang="nl-BE" sz="1400" i="1" dirty="0"/>
              <a:t>MS must introduce systems </a:t>
            </a:r>
            <a:r>
              <a:rPr lang="nl-BE" altLang="nl-BE" sz="1400" i="1" dirty="0" err="1"/>
              <a:t>for</a:t>
            </a:r>
            <a:r>
              <a:rPr lang="nl-BE" altLang="nl-BE" sz="1400" i="1" dirty="0"/>
              <a:t> </a:t>
            </a:r>
            <a:r>
              <a:rPr lang="nl-BE" altLang="nl-BE" sz="1400" i="1" dirty="0" err="1"/>
              <a:t>the</a:t>
            </a:r>
            <a:r>
              <a:rPr lang="nl-BE" altLang="nl-BE" sz="1400" i="1" dirty="0"/>
              <a:t> return </a:t>
            </a:r>
            <a:r>
              <a:rPr lang="nl-BE" altLang="nl-BE" sz="1400" i="1" dirty="0" err="1"/>
              <a:t>and</a:t>
            </a:r>
            <a:r>
              <a:rPr lang="nl-BE" altLang="nl-BE" sz="1400" i="1" dirty="0"/>
              <a:t>/or </a:t>
            </a:r>
            <a:r>
              <a:rPr lang="nl-BE" altLang="nl-BE" sz="1400" i="1" dirty="0" err="1"/>
              <a:t>collection</a:t>
            </a:r>
            <a:r>
              <a:rPr lang="nl-BE" altLang="nl-BE" sz="1400" i="1" dirty="0"/>
              <a:t> of </a:t>
            </a:r>
            <a:r>
              <a:rPr lang="nl-BE" altLang="nl-BE" sz="1400" i="1" dirty="0" err="1"/>
              <a:t>used</a:t>
            </a:r>
            <a:r>
              <a:rPr lang="nl-BE" altLang="nl-BE" sz="1400" i="1" dirty="0"/>
              <a:t> </a:t>
            </a:r>
            <a:r>
              <a:rPr lang="nl-BE" altLang="nl-BE" sz="1400" i="1" dirty="0" err="1"/>
              <a:t>packaging</a:t>
            </a:r>
            <a:r>
              <a:rPr lang="nl-BE" altLang="nl-BE" sz="1400" i="1" dirty="0"/>
              <a:t> to </a:t>
            </a:r>
            <a:r>
              <a:rPr lang="nl-BE" altLang="nl-BE" sz="1400" i="1" dirty="0" err="1"/>
              <a:t>attain</a:t>
            </a:r>
            <a:r>
              <a:rPr lang="nl-BE" altLang="nl-BE" sz="1400" i="1" dirty="0"/>
              <a:t> </a:t>
            </a:r>
            <a:r>
              <a:rPr lang="nl-BE" altLang="nl-BE" sz="1400" i="1" dirty="0" err="1"/>
              <a:t>certain</a:t>
            </a:r>
            <a:r>
              <a:rPr lang="nl-BE" altLang="nl-BE" sz="1400" i="1" dirty="0"/>
              <a:t> targets.</a:t>
            </a:r>
          </a:p>
          <a:p>
            <a:pPr marL="0" indent="0" defTabSz="1693863">
              <a:buFontTx/>
              <a:buNone/>
            </a:pPr>
            <a:endParaRPr lang="nl-BE" altLang="nl-BE" sz="800" i="1" dirty="0"/>
          </a:p>
          <a:p>
            <a:pPr marL="0" indent="0" defTabSz="1693863">
              <a:buFontTx/>
              <a:buNone/>
            </a:pPr>
            <a:r>
              <a:rPr lang="nl-BE" altLang="nl-BE" sz="1400" i="1" dirty="0"/>
              <a:t>Enterprises have to </a:t>
            </a:r>
            <a:r>
              <a:rPr lang="nl-BE" altLang="nl-BE" sz="1400" i="1" dirty="0">
                <a:solidFill>
                  <a:srgbClr val="FF0000"/>
                </a:solidFill>
              </a:rPr>
              <a:t>register at </a:t>
            </a:r>
            <a:r>
              <a:rPr lang="nl-BE" altLang="nl-BE" sz="1400" i="1" dirty="0" err="1">
                <a:solidFill>
                  <a:srgbClr val="FF0000"/>
                </a:solidFill>
              </a:rPr>
              <a:t>national</a:t>
            </a:r>
            <a:r>
              <a:rPr lang="nl-BE" altLang="nl-BE" sz="1400" i="1" dirty="0">
                <a:solidFill>
                  <a:srgbClr val="FF0000"/>
                </a:solidFill>
              </a:rPr>
              <a:t> </a:t>
            </a:r>
            <a:r>
              <a:rPr lang="nl-BE" altLang="nl-BE" sz="1400" i="1" dirty="0" err="1">
                <a:solidFill>
                  <a:srgbClr val="FF0000"/>
                </a:solidFill>
              </a:rPr>
              <a:t>schemes</a:t>
            </a:r>
            <a:r>
              <a:rPr lang="nl-BE" altLang="nl-BE" sz="1400" i="1" dirty="0">
                <a:solidFill>
                  <a:srgbClr val="FF0000"/>
                </a:solidFill>
              </a:rPr>
              <a:t>  </a:t>
            </a:r>
            <a:r>
              <a:rPr lang="nl-BE" altLang="nl-BE" sz="1400" i="1" dirty="0" err="1">
                <a:solidFill>
                  <a:srgbClr val="FF0000"/>
                </a:solidFill>
              </a:rPr>
              <a:t>and</a:t>
            </a:r>
            <a:r>
              <a:rPr lang="nl-BE" altLang="nl-BE" sz="1400" i="1" dirty="0">
                <a:solidFill>
                  <a:srgbClr val="FF0000"/>
                </a:solidFill>
              </a:rPr>
              <a:t> </a:t>
            </a:r>
            <a:r>
              <a:rPr lang="nl-BE" altLang="nl-BE" sz="1400" i="1" dirty="0" err="1">
                <a:solidFill>
                  <a:srgbClr val="FF0000"/>
                </a:solidFill>
              </a:rPr>
              <a:t>pay</a:t>
            </a:r>
            <a:r>
              <a:rPr lang="nl-BE" altLang="nl-BE" sz="1400" i="1" dirty="0">
                <a:solidFill>
                  <a:srgbClr val="FF0000"/>
                </a:solidFill>
              </a:rPr>
              <a:t> a </a:t>
            </a:r>
            <a:r>
              <a:rPr lang="nl-BE" altLang="nl-BE" sz="1400" i="1" dirty="0" err="1">
                <a:solidFill>
                  <a:srgbClr val="FF0000"/>
                </a:solidFill>
              </a:rPr>
              <a:t>contribution</a:t>
            </a:r>
            <a:r>
              <a:rPr lang="nl-BE" altLang="nl-BE" sz="1400" i="1" dirty="0">
                <a:solidFill>
                  <a:srgbClr val="FF0000"/>
                </a:solidFill>
              </a:rPr>
              <a:t> </a:t>
            </a:r>
            <a:r>
              <a:rPr lang="nl-BE" altLang="nl-BE" sz="1400" i="1" dirty="0" err="1"/>
              <a:t>for</a:t>
            </a:r>
            <a:r>
              <a:rPr lang="nl-BE" altLang="nl-BE" sz="1400" i="1" dirty="0"/>
              <a:t> </a:t>
            </a:r>
            <a:r>
              <a:rPr lang="nl-BE" altLang="nl-BE" sz="1400" i="1" dirty="0" err="1"/>
              <a:t>the</a:t>
            </a:r>
            <a:r>
              <a:rPr lang="nl-BE" altLang="nl-BE" sz="1400" i="1" dirty="0"/>
              <a:t> </a:t>
            </a:r>
            <a:r>
              <a:rPr lang="nl-BE" altLang="nl-BE" sz="1400" i="1" dirty="0">
                <a:solidFill>
                  <a:srgbClr val="FF0000"/>
                </a:solidFill>
              </a:rPr>
              <a:t>type </a:t>
            </a:r>
            <a:r>
              <a:rPr lang="nl-BE" altLang="nl-BE" sz="1400" i="1" dirty="0" err="1">
                <a:solidFill>
                  <a:srgbClr val="FF0000"/>
                </a:solidFill>
              </a:rPr>
              <a:t>and</a:t>
            </a:r>
            <a:r>
              <a:rPr lang="nl-BE" altLang="nl-BE" sz="1400" i="1" dirty="0">
                <a:solidFill>
                  <a:srgbClr val="FF0000"/>
                </a:solidFill>
              </a:rPr>
              <a:t> </a:t>
            </a:r>
            <a:r>
              <a:rPr lang="nl-BE" altLang="nl-BE" sz="1400" i="1" dirty="0" err="1">
                <a:solidFill>
                  <a:srgbClr val="FF0000"/>
                </a:solidFill>
              </a:rPr>
              <a:t>quantity</a:t>
            </a:r>
            <a:r>
              <a:rPr lang="nl-BE" altLang="nl-BE" sz="1400" i="1" dirty="0">
                <a:solidFill>
                  <a:srgbClr val="FF0000"/>
                </a:solidFill>
              </a:rPr>
              <a:t> of </a:t>
            </a:r>
            <a:r>
              <a:rPr lang="nl-BE" altLang="nl-BE" sz="1400" i="1" dirty="0" err="1">
                <a:solidFill>
                  <a:srgbClr val="FF0000"/>
                </a:solidFill>
              </a:rPr>
              <a:t>packaging</a:t>
            </a:r>
            <a:r>
              <a:rPr lang="nl-BE" altLang="nl-BE" sz="1400" i="1" dirty="0">
                <a:solidFill>
                  <a:srgbClr val="FF0000"/>
                </a:solidFill>
              </a:rPr>
              <a:t> </a:t>
            </a:r>
            <a:r>
              <a:rPr lang="nl-BE" altLang="nl-BE" sz="1400" i="1" dirty="0" err="1"/>
              <a:t>they</a:t>
            </a:r>
            <a:r>
              <a:rPr lang="nl-BE" altLang="nl-BE" sz="1400" i="1" dirty="0"/>
              <a:t> </a:t>
            </a:r>
            <a:r>
              <a:rPr lang="nl-BE" altLang="nl-BE" sz="1400" i="1" dirty="0" err="1"/>
              <a:t>bring</a:t>
            </a:r>
            <a:r>
              <a:rPr lang="nl-BE" altLang="nl-BE" sz="1400" i="1" dirty="0"/>
              <a:t> on </a:t>
            </a:r>
            <a:r>
              <a:rPr lang="nl-BE" altLang="nl-BE" sz="1400" i="1" dirty="0" err="1"/>
              <a:t>the</a:t>
            </a:r>
            <a:r>
              <a:rPr lang="nl-BE" altLang="nl-BE" sz="1400" i="1" dirty="0"/>
              <a:t> market as a producer, </a:t>
            </a:r>
            <a:r>
              <a:rPr lang="nl-BE" altLang="nl-BE" sz="1400" i="1" dirty="0" err="1"/>
              <a:t>importer</a:t>
            </a:r>
            <a:r>
              <a:rPr lang="nl-BE" altLang="nl-BE" sz="1400" i="1" dirty="0"/>
              <a:t>, etc.</a:t>
            </a:r>
          </a:p>
          <a:p>
            <a:pPr marL="0" indent="0" defTabSz="1693863">
              <a:buFontTx/>
              <a:buNone/>
            </a:pPr>
            <a:r>
              <a:rPr lang="nl-BE" altLang="nl-BE" sz="1800" i="1" dirty="0">
                <a:solidFill>
                  <a:srgbClr val="0000FF"/>
                </a:solidFill>
              </a:rPr>
              <a:t>(</a:t>
            </a:r>
            <a:r>
              <a:rPr lang="nl-BE" altLang="nl-BE" sz="1800" i="1" dirty="0" err="1">
                <a:solidFill>
                  <a:srgbClr val="0000FF"/>
                </a:solidFill>
              </a:rPr>
              <a:t>Example</a:t>
            </a:r>
            <a:r>
              <a:rPr lang="nl-BE" altLang="nl-BE" sz="1800" i="1" dirty="0">
                <a:solidFill>
                  <a:srgbClr val="0000FF"/>
                </a:solidFill>
              </a:rPr>
              <a:t>: Green dot system)</a:t>
            </a:r>
          </a:p>
          <a:p>
            <a:pPr marL="0" indent="0" defTabSz="1693863">
              <a:buFontTx/>
              <a:buNone/>
            </a:pPr>
            <a:endParaRPr lang="nl-BE" altLang="nl-BE" sz="1800" i="1" dirty="0">
              <a:solidFill>
                <a:srgbClr val="0000FF"/>
              </a:solidFill>
            </a:endParaRPr>
          </a:p>
          <a:p>
            <a:pPr marL="0" indent="0" defTabSz="1693863">
              <a:buFontTx/>
              <a:buNone/>
            </a:pPr>
            <a:endParaRPr lang="nl-BE" altLang="nl-BE" sz="1800" i="1" dirty="0">
              <a:solidFill>
                <a:srgbClr val="0000FF"/>
              </a:solidFill>
            </a:endParaRPr>
          </a:p>
          <a:p>
            <a:pPr marL="0" indent="0" defTabSz="1693863">
              <a:buFontTx/>
              <a:buNone/>
            </a:pPr>
            <a:endParaRPr lang="nl-BE" altLang="nl-BE" sz="1800" i="1" dirty="0">
              <a:solidFill>
                <a:srgbClr val="0000FF"/>
              </a:solidFill>
            </a:endParaRPr>
          </a:p>
          <a:p>
            <a:pPr marL="0" indent="0" defTabSz="1693863">
              <a:buFontTx/>
              <a:buNone/>
            </a:pPr>
            <a:endParaRPr lang="nl-NL" altLang="nl-BE" sz="1800" i="1" dirty="0">
              <a:solidFill>
                <a:srgbClr val="0000FF"/>
              </a:solidFill>
            </a:endParaRPr>
          </a:p>
          <a:p>
            <a:pPr marL="0" indent="0" defTabSz="1693863">
              <a:buFontTx/>
              <a:buNone/>
            </a:pPr>
            <a:endParaRPr lang="nl-NL" altLang="nl-BE" i="1" dirty="0"/>
          </a:p>
        </p:txBody>
      </p:sp>
      <p:pic>
        <p:nvPicPr>
          <p:cNvPr id="122883" name="Picture 6" descr="http://pro-e.org/site/images/v2/log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229225"/>
            <a:ext cx="27082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8" descr="http://upload.wikimedia.org/wikipedia/commons/thumb/e/e6/Green_dot_logo.svg/200px-Green_dot_logo.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5013325"/>
            <a:ext cx="10795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10" descr="http://upload.wikimedia.org/wikipedia/commons/thumb/a/a5/4_PAO_12M_2007-07-12.jpg/200px-4_PAO_12M_2007-07-1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6529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hthoek 8"/>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cxnSp>
        <p:nvCxnSpPr>
          <p:cNvPr id="11" name="Rechte verbindingslijn met pijl 10"/>
          <p:cNvCxnSpPr/>
          <p:nvPr/>
        </p:nvCxnSpPr>
        <p:spPr>
          <a:xfrm flipV="1">
            <a:off x="5148263" y="5302250"/>
            <a:ext cx="2232025" cy="2143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37679" y="6461125"/>
            <a:ext cx="8665467" cy="34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hlinkClick r:id="rId9"/>
              </a:rPr>
              <a:t>https://ec.europa.eu/growth/single-market/european-standards/harmonised-standards/packaging_en</a:t>
            </a:r>
            <a:endParaRPr lang="nl-BE" dirty="0"/>
          </a:p>
        </p:txBody>
      </p:sp>
    </p:spTree>
    <p:extLst>
      <p:ext uri="{BB962C8B-B14F-4D97-AF65-F5344CB8AC3E}">
        <p14:creationId xmlns:p14="http://schemas.microsoft.com/office/powerpoint/2010/main" val="30976908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idx="1"/>
          </p:nvPr>
        </p:nvSpPr>
        <p:spPr>
          <a:xfrm>
            <a:off x="685800" y="1484313"/>
            <a:ext cx="7772400" cy="4611687"/>
          </a:xfrm>
        </p:spPr>
        <p:txBody>
          <a:bodyPr/>
          <a:lstStyle/>
          <a:p>
            <a:pPr marL="0" indent="0" defTabSz="1693863">
              <a:buFontTx/>
              <a:buNone/>
            </a:pPr>
            <a:r>
              <a:rPr lang="nl-NL" altLang="nl-BE" sz="2400" i="1">
                <a:solidFill>
                  <a:srgbClr val="0000FF"/>
                </a:solidFill>
              </a:rPr>
              <a:t>IV.2. Packaging and packaging waste (Dir. 94/62/EC)</a:t>
            </a:r>
          </a:p>
          <a:p>
            <a:pPr marL="0" indent="0" defTabSz="1693863">
              <a:buFontTx/>
              <a:buNone/>
            </a:pPr>
            <a:endParaRPr lang="nl-BE" altLang="nl-BE" sz="2000" i="1">
              <a:solidFill>
                <a:srgbClr val="0000FF"/>
              </a:solidFill>
            </a:endParaRPr>
          </a:p>
          <a:p>
            <a:pPr marL="0" indent="0" defTabSz="1693863">
              <a:buFontTx/>
              <a:buNone/>
            </a:pPr>
            <a:endParaRPr lang="nl-NL" altLang="nl-BE" i="1"/>
          </a:p>
        </p:txBody>
      </p:sp>
      <p:pic>
        <p:nvPicPr>
          <p:cNvPr id="123907" name="Picture 2" descr="N:\Departementen\Internationaal\W3\VIETNAM\2010 9 FOOD LABEL CHOCOLAT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346" y="2060848"/>
            <a:ext cx="68770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908" name="Rechte verbindingslijn met pijl 5"/>
          <p:cNvCxnSpPr>
            <a:cxnSpLocks noChangeShapeType="1"/>
          </p:cNvCxnSpPr>
          <p:nvPr/>
        </p:nvCxnSpPr>
        <p:spPr bwMode="auto">
          <a:xfrm rot="5400000">
            <a:off x="7524751" y="4292600"/>
            <a:ext cx="863600" cy="7207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3909" name="Rechthoek 6"/>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III. Labelling requirements</a:t>
            </a:r>
            <a:endParaRPr lang="nl-BE" altLang="nl-BE" sz="2000">
              <a:solidFill>
                <a:schemeClr val="tx1"/>
              </a:solidFill>
            </a:endParaRPr>
          </a:p>
        </p:txBody>
      </p:sp>
      <p:pic>
        <p:nvPicPr>
          <p:cNvPr id="123910" name="Picture 8" descr="http://upload.wikimedia.org/wikipedia/commons/thumb/e/e6/Green_dot_logo.svg/200px-Green_dot_logo.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013" y="3284538"/>
            <a:ext cx="89852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Rechthoek 1"/>
          <p:cNvSpPr/>
          <p:nvPr/>
        </p:nvSpPr>
        <p:spPr>
          <a:xfrm>
            <a:off x="6373225" y="6364014"/>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324582221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idx="1"/>
          </p:nvPr>
        </p:nvSpPr>
        <p:spPr>
          <a:xfrm>
            <a:off x="685800" y="2781300"/>
            <a:ext cx="7772400" cy="3314700"/>
          </a:xfrm>
        </p:spPr>
        <p:txBody>
          <a:bodyPr/>
          <a:lstStyle/>
          <a:p>
            <a:pPr defTabSz="1693863">
              <a:lnSpc>
                <a:spcPct val="80000"/>
              </a:lnSpc>
              <a:buFontTx/>
              <a:buNone/>
            </a:pPr>
            <a:r>
              <a:rPr lang="nl-NL" altLang="nl-BE" sz="2400" i="1" dirty="0">
                <a:solidFill>
                  <a:srgbClr val="0000FF"/>
                </a:solidFill>
              </a:rPr>
              <a:t>IV.3. </a:t>
            </a:r>
            <a:r>
              <a:rPr lang="nl-NL" altLang="nl-BE" sz="2400" i="1" dirty="0" err="1">
                <a:solidFill>
                  <a:srgbClr val="0000FF"/>
                </a:solidFill>
              </a:rPr>
              <a:t>Materials</a:t>
            </a:r>
            <a:r>
              <a:rPr lang="nl-NL" altLang="nl-BE" sz="2400" i="1" dirty="0">
                <a:solidFill>
                  <a:srgbClr val="0000FF"/>
                </a:solidFill>
              </a:rPr>
              <a:t> </a:t>
            </a:r>
            <a:r>
              <a:rPr lang="nl-NL" altLang="nl-BE" sz="2400" i="1" dirty="0" err="1">
                <a:solidFill>
                  <a:srgbClr val="0000FF"/>
                </a:solidFill>
              </a:rPr>
              <a:t>and</a:t>
            </a:r>
            <a:r>
              <a:rPr lang="nl-NL" altLang="nl-BE" sz="2400" i="1" dirty="0">
                <a:solidFill>
                  <a:srgbClr val="0000FF"/>
                </a:solidFill>
              </a:rPr>
              <a:t> </a:t>
            </a:r>
            <a:r>
              <a:rPr lang="nl-NL" altLang="nl-BE" sz="2400" i="1" dirty="0" err="1">
                <a:solidFill>
                  <a:srgbClr val="0000FF"/>
                </a:solidFill>
              </a:rPr>
              <a:t>articles</a:t>
            </a:r>
            <a:r>
              <a:rPr lang="nl-NL" altLang="nl-BE" sz="2400" i="1" dirty="0">
                <a:solidFill>
                  <a:srgbClr val="0000FF"/>
                </a:solidFill>
              </a:rPr>
              <a:t> </a:t>
            </a:r>
            <a:r>
              <a:rPr lang="nl-NL" altLang="nl-BE" sz="2400" i="1" dirty="0" err="1">
                <a:solidFill>
                  <a:srgbClr val="0000FF"/>
                </a:solidFill>
              </a:rPr>
              <a:t>intended</a:t>
            </a:r>
            <a:r>
              <a:rPr lang="nl-NL" altLang="nl-BE" sz="2400" i="1" dirty="0">
                <a:solidFill>
                  <a:srgbClr val="0000FF"/>
                </a:solidFill>
              </a:rPr>
              <a:t> </a:t>
            </a:r>
            <a:r>
              <a:rPr lang="nl-NL" altLang="nl-BE" sz="2400" i="1" dirty="0" err="1">
                <a:solidFill>
                  <a:srgbClr val="0000FF"/>
                </a:solidFill>
              </a:rPr>
              <a:t>to</a:t>
            </a:r>
            <a:r>
              <a:rPr lang="nl-NL" altLang="nl-BE" sz="2400" i="1" dirty="0">
                <a:solidFill>
                  <a:srgbClr val="0000FF"/>
                </a:solidFill>
              </a:rPr>
              <a:t> </a:t>
            </a:r>
            <a:r>
              <a:rPr lang="nl-NL" altLang="nl-BE" sz="2400" i="1" dirty="0" err="1">
                <a:solidFill>
                  <a:srgbClr val="0000FF"/>
                </a:solidFill>
              </a:rPr>
              <a:t>come</a:t>
            </a:r>
            <a:r>
              <a:rPr lang="nl-NL" altLang="nl-BE" sz="2400" i="1" dirty="0">
                <a:solidFill>
                  <a:srgbClr val="0000FF"/>
                </a:solidFill>
              </a:rPr>
              <a:t> </a:t>
            </a:r>
            <a:r>
              <a:rPr lang="nl-NL" altLang="nl-BE" sz="2400" i="1" dirty="0" err="1">
                <a:solidFill>
                  <a:srgbClr val="0000FF"/>
                </a:solidFill>
              </a:rPr>
              <a:t>into</a:t>
            </a:r>
            <a:r>
              <a:rPr lang="nl-NL" altLang="nl-BE" sz="2400" i="1" dirty="0">
                <a:solidFill>
                  <a:srgbClr val="0000FF"/>
                </a:solidFill>
              </a:rPr>
              <a:t> a</a:t>
            </a:r>
          </a:p>
          <a:p>
            <a:pPr defTabSz="1693863">
              <a:lnSpc>
                <a:spcPct val="80000"/>
              </a:lnSpc>
              <a:buFontTx/>
              <a:buNone/>
            </a:pPr>
            <a:r>
              <a:rPr lang="nl-NL" altLang="nl-BE" sz="2400" i="1" dirty="0">
                <a:solidFill>
                  <a:srgbClr val="0000FF"/>
                </a:solidFill>
              </a:rPr>
              <a:t>        direct contact </a:t>
            </a:r>
            <a:r>
              <a:rPr lang="nl-NL" altLang="nl-BE" sz="2400" i="1" dirty="0" err="1">
                <a:solidFill>
                  <a:srgbClr val="0000FF"/>
                </a:solidFill>
              </a:rPr>
              <a:t>with</a:t>
            </a:r>
            <a:r>
              <a:rPr lang="nl-NL" altLang="nl-BE" sz="2400" i="1" dirty="0">
                <a:solidFill>
                  <a:srgbClr val="0000FF"/>
                </a:solidFill>
              </a:rPr>
              <a:t> </a:t>
            </a:r>
            <a:r>
              <a:rPr lang="nl-NL" altLang="nl-BE" sz="2400" i="1" dirty="0" err="1">
                <a:solidFill>
                  <a:srgbClr val="0000FF"/>
                </a:solidFill>
              </a:rPr>
              <a:t>foodstuffs</a:t>
            </a:r>
            <a:endParaRPr lang="nl-NL" altLang="nl-BE" sz="2400" i="1" dirty="0">
              <a:solidFill>
                <a:srgbClr val="0000FF"/>
              </a:solidFill>
            </a:endParaRPr>
          </a:p>
          <a:p>
            <a:pPr defTabSz="1693863">
              <a:lnSpc>
                <a:spcPct val="80000"/>
              </a:lnSpc>
              <a:buFontTx/>
              <a:buNone/>
            </a:pPr>
            <a:endParaRPr lang="nl-NL" altLang="nl-BE" sz="2400" i="1" dirty="0"/>
          </a:p>
          <a:p>
            <a:pPr defTabSz="1693863">
              <a:lnSpc>
                <a:spcPct val="80000"/>
              </a:lnSpc>
              <a:buFontTx/>
              <a:buNone/>
            </a:pPr>
            <a:r>
              <a:rPr lang="nl-NL" altLang="nl-BE" sz="2000" i="1" dirty="0">
                <a:solidFill>
                  <a:schemeClr val="tx1"/>
                </a:solidFill>
              </a:rPr>
              <a:t>IV.3.1. “Active” </a:t>
            </a:r>
            <a:r>
              <a:rPr lang="nl-NL" altLang="nl-BE" sz="2000" i="1" dirty="0" err="1">
                <a:solidFill>
                  <a:schemeClr val="tx1"/>
                </a:solidFill>
              </a:rPr>
              <a:t>and</a:t>
            </a:r>
            <a:r>
              <a:rPr lang="nl-NL" altLang="nl-BE" sz="2000" i="1" dirty="0">
                <a:solidFill>
                  <a:schemeClr val="tx1"/>
                </a:solidFill>
              </a:rPr>
              <a:t> “intelligent” </a:t>
            </a:r>
            <a:r>
              <a:rPr lang="nl-NL" altLang="nl-BE" sz="2000" i="1" dirty="0" err="1">
                <a:solidFill>
                  <a:schemeClr val="tx1"/>
                </a:solidFill>
              </a:rPr>
              <a:t>packaging</a:t>
            </a:r>
            <a:r>
              <a:rPr lang="nl-NL" altLang="nl-BE" sz="2000" i="1" dirty="0">
                <a:solidFill>
                  <a:schemeClr val="tx1"/>
                </a:solidFill>
              </a:rPr>
              <a:t> (</a:t>
            </a:r>
            <a:r>
              <a:rPr lang="nl-NL" altLang="nl-BE" sz="2000" i="1" dirty="0" err="1">
                <a:solidFill>
                  <a:schemeClr val="tx1"/>
                </a:solidFill>
              </a:rPr>
              <a:t>framework</a:t>
            </a:r>
            <a:r>
              <a:rPr lang="nl-NL" altLang="nl-BE" sz="2000" i="1" dirty="0">
                <a:solidFill>
                  <a:schemeClr val="tx1"/>
                </a:solidFill>
              </a:rPr>
              <a:t> </a:t>
            </a:r>
            <a:r>
              <a:rPr lang="nl-NL" altLang="nl-BE" sz="2000" i="1" dirty="0" err="1">
                <a:solidFill>
                  <a:schemeClr val="tx1"/>
                </a:solidFill>
              </a:rPr>
              <a:t>legislation</a:t>
            </a:r>
            <a:r>
              <a:rPr lang="nl-NL" altLang="nl-BE" sz="2000" i="1" dirty="0">
                <a:solidFill>
                  <a:schemeClr val="tx1"/>
                </a:solidFill>
              </a:rPr>
              <a:t>)</a:t>
            </a:r>
          </a:p>
          <a:p>
            <a:pPr defTabSz="1693863">
              <a:lnSpc>
                <a:spcPct val="80000"/>
              </a:lnSpc>
              <a:buFontTx/>
              <a:buNone/>
            </a:pPr>
            <a:r>
              <a:rPr lang="nl-NL" altLang="nl-BE" sz="2000" i="1" dirty="0">
                <a:solidFill>
                  <a:schemeClr val="tx1"/>
                </a:solidFill>
              </a:rPr>
              <a:t>IV.3.2. Plastic </a:t>
            </a:r>
            <a:r>
              <a:rPr lang="nl-NL" altLang="nl-BE" sz="2000" i="1" dirty="0" err="1">
                <a:solidFill>
                  <a:schemeClr val="tx1"/>
                </a:solidFill>
              </a:rPr>
              <a:t>materials</a:t>
            </a:r>
            <a:endParaRPr lang="nl-NL" altLang="nl-BE" sz="2000" i="1" dirty="0">
              <a:solidFill>
                <a:schemeClr val="tx1"/>
              </a:solidFill>
            </a:endParaRPr>
          </a:p>
          <a:p>
            <a:pPr defTabSz="1693863">
              <a:lnSpc>
                <a:spcPct val="80000"/>
              </a:lnSpc>
              <a:buFontTx/>
              <a:buNone/>
            </a:pPr>
            <a:r>
              <a:rPr lang="nl-NL" altLang="nl-BE" sz="2000" i="1" dirty="0">
                <a:solidFill>
                  <a:schemeClr val="tx1"/>
                </a:solidFill>
              </a:rPr>
              <a:t>IV.3.3. </a:t>
            </a:r>
            <a:r>
              <a:rPr lang="nl-NL" altLang="nl-BE" sz="2000" i="1" dirty="0" err="1">
                <a:solidFill>
                  <a:schemeClr val="tx1"/>
                </a:solidFill>
              </a:rPr>
              <a:t>Ceramic</a:t>
            </a:r>
            <a:r>
              <a:rPr lang="nl-NL" altLang="nl-BE" sz="2000" i="1" dirty="0">
                <a:solidFill>
                  <a:schemeClr val="tx1"/>
                </a:solidFill>
              </a:rPr>
              <a:t> </a:t>
            </a:r>
            <a:r>
              <a:rPr lang="nl-NL" altLang="nl-BE" sz="2000" i="1" dirty="0" err="1">
                <a:solidFill>
                  <a:schemeClr val="tx1"/>
                </a:solidFill>
              </a:rPr>
              <a:t>articles</a:t>
            </a:r>
            <a:endParaRPr lang="nl-NL" altLang="nl-BE" sz="2000" i="1" dirty="0">
              <a:solidFill>
                <a:schemeClr val="tx1"/>
              </a:solidFill>
            </a:endParaRPr>
          </a:p>
          <a:p>
            <a:pPr defTabSz="1693863">
              <a:lnSpc>
                <a:spcPct val="80000"/>
              </a:lnSpc>
              <a:buFontTx/>
              <a:buNone/>
            </a:pPr>
            <a:r>
              <a:rPr lang="nl-NL" altLang="nl-BE" sz="2000" i="1" dirty="0">
                <a:solidFill>
                  <a:schemeClr val="tx1"/>
                </a:solidFill>
              </a:rPr>
              <a:t>IV.3.4. </a:t>
            </a:r>
            <a:r>
              <a:rPr lang="nl-NL" altLang="nl-BE" sz="2000" i="1" dirty="0" err="1">
                <a:solidFill>
                  <a:schemeClr val="tx1"/>
                </a:solidFill>
              </a:rPr>
              <a:t>Materials</a:t>
            </a:r>
            <a:r>
              <a:rPr lang="nl-NL" altLang="nl-BE" sz="2000" i="1" dirty="0">
                <a:solidFill>
                  <a:schemeClr val="tx1"/>
                </a:solidFill>
              </a:rPr>
              <a:t> </a:t>
            </a:r>
            <a:r>
              <a:rPr lang="nl-NL" altLang="nl-BE" sz="2000" i="1" dirty="0" err="1">
                <a:solidFill>
                  <a:schemeClr val="tx1"/>
                </a:solidFill>
              </a:rPr>
              <a:t>and</a:t>
            </a:r>
            <a:r>
              <a:rPr lang="nl-NL" altLang="nl-BE" sz="2000" i="1" dirty="0">
                <a:solidFill>
                  <a:schemeClr val="tx1"/>
                </a:solidFill>
              </a:rPr>
              <a:t> </a:t>
            </a:r>
            <a:r>
              <a:rPr lang="nl-NL" altLang="nl-BE" sz="2000" i="1" dirty="0" err="1">
                <a:solidFill>
                  <a:schemeClr val="tx1"/>
                </a:solidFill>
              </a:rPr>
              <a:t>articles</a:t>
            </a:r>
            <a:r>
              <a:rPr lang="nl-NL" altLang="nl-BE" sz="2000" i="1" dirty="0">
                <a:solidFill>
                  <a:schemeClr val="tx1"/>
                </a:solidFill>
              </a:rPr>
              <a:t> made of cellulose film</a:t>
            </a:r>
          </a:p>
          <a:p>
            <a:pPr defTabSz="1693863">
              <a:lnSpc>
                <a:spcPct val="80000"/>
              </a:lnSpc>
              <a:buFontTx/>
              <a:buNone/>
            </a:pPr>
            <a:r>
              <a:rPr lang="nl-NL" altLang="nl-BE" sz="2000" i="1" dirty="0">
                <a:solidFill>
                  <a:schemeClr val="tx1"/>
                </a:solidFill>
              </a:rPr>
              <a:t>IV.3.5. Active </a:t>
            </a:r>
            <a:r>
              <a:rPr lang="nl-NL" altLang="nl-BE" sz="2000" i="1" dirty="0" err="1">
                <a:solidFill>
                  <a:schemeClr val="tx1"/>
                </a:solidFill>
              </a:rPr>
              <a:t>and</a:t>
            </a:r>
            <a:r>
              <a:rPr lang="nl-NL" altLang="nl-BE" sz="2000" i="1" dirty="0">
                <a:solidFill>
                  <a:schemeClr val="tx1"/>
                </a:solidFill>
              </a:rPr>
              <a:t> intelligent </a:t>
            </a:r>
            <a:r>
              <a:rPr lang="nl-NL" altLang="nl-BE" sz="2000" i="1" dirty="0" err="1">
                <a:solidFill>
                  <a:schemeClr val="tx1"/>
                </a:solidFill>
              </a:rPr>
              <a:t>materials</a:t>
            </a:r>
            <a:r>
              <a:rPr lang="nl-NL" altLang="nl-BE" sz="2000" i="1" dirty="0">
                <a:solidFill>
                  <a:schemeClr val="tx1"/>
                </a:solidFill>
              </a:rPr>
              <a:t> </a:t>
            </a:r>
            <a:r>
              <a:rPr lang="nl-NL" altLang="nl-BE" sz="2000" i="1" dirty="0" err="1">
                <a:solidFill>
                  <a:schemeClr val="tx1"/>
                </a:solidFill>
              </a:rPr>
              <a:t>and</a:t>
            </a:r>
            <a:r>
              <a:rPr lang="nl-NL" altLang="nl-BE" sz="2000" i="1" dirty="0">
                <a:solidFill>
                  <a:schemeClr val="tx1"/>
                </a:solidFill>
              </a:rPr>
              <a:t> </a:t>
            </a:r>
            <a:r>
              <a:rPr lang="nl-NL" altLang="nl-BE" sz="2000" i="1" dirty="0" err="1">
                <a:solidFill>
                  <a:schemeClr val="tx1"/>
                </a:solidFill>
              </a:rPr>
              <a:t>articles</a:t>
            </a:r>
            <a:endParaRPr lang="nl-NL" altLang="nl-BE" sz="2000" i="1" dirty="0">
              <a:solidFill>
                <a:schemeClr val="tx1"/>
              </a:solidFill>
            </a:endParaRPr>
          </a:p>
          <a:p>
            <a:pPr defTabSz="1693863">
              <a:lnSpc>
                <a:spcPct val="80000"/>
              </a:lnSpc>
              <a:buFontTx/>
              <a:buNone/>
            </a:pPr>
            <a:endParaRPr lang="nl-NL" altLang="nl-BE" sz="2000" i="1" dirty="0"/>
          </a:p>
          <a:p>
            <a:pPr defTabSz="1693863">
              <a:lnSpc>
                <a:spcPct val="80000"/>
              </a:lnSpc>
              <a:buFontTx/>
              <a:buNone/>
            </a:pPr>
            <a:endParaRPr lang="nl-NL" altLang="nl-BE" sz="2000" i="1" dirty="0"/>
          </a:p>
          <a:p>
            <a:pPr defTabSz="1693863">
              <a:lnSpc>
                <a:spcPct val="80000"/>
              </a:lnSpc>
              <a:buNone/>
            </a:pPr>
            <a:r>
              <a:rPr lang="nl-NL" altLang="nl-BE" sz="2800" i="1" dirty="0"/>
              <a:t> </a:t>
            </a:r>
            <a:r>
              <a:rPr lang="en-GB" sz="2400" b="1" dirty="0">
                <a:solidFill>
                  <a:schemeClr val="bg1"/>
                </a:solidFill>
              </a:rPr>
              <a:t>www.east-invest2.eu</a:t>
            </a:r>
          </a:p>
          <a:p>
            <a:pPr algn="r" defTabSz="1693863">
              <a:lnSpc>
                <a:spcPct val="80000"/>
              </a:lnSpc>
              <a:buNone/>
              <a:tabLst>
                <a:tab pos="6724650" algn="l"/>
              </a:tabLst>
            </a:pPr>
            <a:r>
              <a:rPr lang="en-GB" sz="2400" b="1" dirty="0">
                <a:solidFill>
                  <a:schemeClr val="bg1"/>
                </a:solidFill>
              </a:rPr>
              <a:t> 	</a:t>
            </a:r>
            <a:r>
              <a:rPr lang="en-GB" sz="2000" b="1" dirty="0">
                <a:solidFill>
                  <a:schemeClr val="bg1"/>
                </a:solidFill>
              </a:rPr>
              <a:t>www.east-invest2.eu</a:t>
            </a:r>
          </a:p>
          <a:p>
            <a:pPr defTabSz="1693863">
              <a:lnSpc>
                <a:spcPct val="80000"/>
              </a:lnSpc>
              <a:buFontTx/>
              <a:buNone/>
            </a:pPr>
            <a:endParaRPr lang="nl-NL" altLang="nl-BE" sz="2400" i="1" dirty="0"/>
          </a:p>
          <a:p>
            <a:pPr defTabSz="1693863">
              <a:lnSpc>
                <a:spcPct val="80000"/>
              </a:lnSpc>
              <a:buFontTx/>
              <a:buNone/>
            </a:pPr>
            <a:endParaRPr lang="nl-NL" altLang="nl-BE" sz="2400" i="1" dirty="0"/>
          </a:p>
        </p:txBody>
      </p:sp>
      <p:sp>
        <p:nvSpPr>
          <p:cNvPr id="124930" name="Rectangle 2"/>
          <p:cNvSpPr>
            <a:spLocks noGrp="1" noChangeArrowheads="1"/>
          </p:cNvSpPr>
          <p:nvPr>
            <p:ph type="title"/>
          </p:nvPr>
        </p:nvSpPr>
        <p:spPr>
          <a:xfrm>
            <a:off x="684213" y="1628775"/>
            <a:ext cx="8135937" cy="792163"/>
          </a:xfrm>
        </p:spPr>
        <p:txBody>
          <a:bodyPr/>
          <a:lstStyle/>
          <a:p>
            <a:r>
              <a:rPr lang="nl-NL" altLang="nl-BE" sz="2800" b="1">
                <a:solidFill>
                  <a:srgbClr val="FF0000"/>
                </a:solidFill>
              </a:rPr>
              <a:t>Checklist EU legislation for foodstuffs </a:t>
            </a:r>
            <a:br>
              <a:rPr lang="nl-NL" altLang="nl-BE" sz="2800" b="1">
                <a:solidFill>
                  <a:srgbClr val="FF0000"/>
                </a:solidFill>
              </a:rPr>
            </a:br>
            <a:r>
              <a:rPr lang="nl-NL" altLang="nl-BE" sz="2800">
                <a:solidFill>
                  <a:srgbClr val="FF0000"/>
                </a:solidFill>
              </a:rPr>
              <a:t>IV. Packaging requirements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40352" y="181361"/>
            <a:ext cx="1163609" cy="1086403"/>
          </a:xfrm>
          <a:prstGeom prst="rect">
            <a:avLst/>
          </a:prstGeom>
        </p:spPr>
      </p:pic>
    </p:spTree>
    <p:extLst>
      <p:ext uri="{BB962C8B-B14F-4D97-AF65-F5344CB8AC3E}">
        <p14:creationId xmlns:p14="http://schemas.microsoft.com/office/powerpoint/2010/main" val="1133268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1279" y="139977"/>
            <a:ext cx="8218953" cy="6718023"/>
          </a:xfrm>
          <a:prstGeom prst="rect">
            <a:avLst/>
          </a:prstGeom>
        </p:spPr>
      </p:pic>
      <p:pic>
        <p:nvPicPr>
          <p:cNvPr id="3" name="Afbeelding 2"/>
          <p:cNvPicPr>
            <a:picLocks noChangeAspect="1"/>
          </p:cNvPicPr>
          <p:nvPr/>
        </p:nvPicPr>
        <p:blipFill>
          <a:blip r:embed="rId3"/>
          <a:stretch>
            <a:fillRect/>
          </a:stretch>
        </p:blipFill>
        <p:spPr>
          <a:xfrm>
            <a:off x="5508104" y="908720"/>
            <a:ext cx="3324689" cy="2048161"/>
          </a:xfrm>
          <a:prstGeom prst="rect">
            <a:avLst/>
          </a:prstGeom>
        </p:spPr>
      </p:pic>
      <p:sp>
        <p:nvSpPr>
          <p:cNvPr id="4" name="Rechthoek 3"/>
          <p:cNvSpPr/>
          <p:nvPr/>
        </p:nvSpPr>
        <p:spPr>
          <a:xfrm>
            <a:off x="5148064" y="3627707"/>
            <a:ext cx="388843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Click here </a:t>
            </a:r>
            <a:r>
              <a:rPr lang="nl-BE" dirty="0" err="1"/>
              <a:t>and</a:t>
            </a:r>
            <a:r>
              <a:rPr lang="nl-BE" dirty="0"/>
              <a:t> view details of </a:t>
            </a:r>
            <a:r>
              <a:rPr lang="nl-BE" dirty="0" err="1"/>
              <a:t>protected</a:t>
            </a:r>
            <a:r>
              <a:rPr lang="nl-BE" dirty="0"/>
              <a:t> </a:t>
            </a:r>
            <a:r>
              <a:rPr lang="nl-BE" dirty="0" err="1"/>
              <a:t>geographical</a:t>
            </a:r>
            <a:r>
              <a:rPr lang="nl-BE" dirty="0"/>
              <a:t> </a:t>
            </a:r>
            <a:r>
              <a:rPr lang="nl-BE" dirty="0" err="1"/>
              <a:t>indications</a:t>
            </a:r>
            <a:endParaRPr lang="en-US" dirty="0"/>
          </a:p>
        </p:txBody>
      </p:sp>
      <p:cxnSp>
        <p:nvCxnSpPr>
          <p:cNvPr id="6" name="Rechte verbindingslijn met pijl 5"/>
          <p:cNvCxnSpPr>
            <a:stCxn id="4" idx="1"/>
          </p:cNvCxnSpPr>
          <p:nvPr/>
        </p:nvCxnSpPr>
        <p:spPr>
          <a:xfrm flipH="1" flipV="1">
            <a:off x="683569" y="3627708"/>
            <a:ext cx="4464495" cy="457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6876256" y="2893941"/>
            <a:ext cx="0" cy="733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682" y="4267707"/>
            <a:ext cx="1619588" cy="2302783"/>
          </a:xfrm>
          <a:prstGeom prst="rect">
            <a:avLst/>
          </a:prstGeom>
        </p:spPr>
      </p:pic>
      <p:sp>
        <p:nvSpPr>
          <p:cNvPr id="19" name="Tijdelijke aanduiding voor voettekst 18"/>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162662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idx="1"/>
          </p:nvPr>
        </p:nvSpPr>
        <p:spPr>
          <a:xfrm>
            <a:off x="755650" y="1628775"/>
            <a:ext cx="7772400" cy="4394200"/>
          </a:xfrm>
        </p:spPr>
        <p:txBody>
          <a:bodyPr/>
          <a:lstStyle/>
          <a:p>
            <a:pPr marL="625475" indent="-625475" defTabSz="1693863">
              <a:lnSpc>
                <a:spcPct val="80000"/>
              </a:lnSpc>
              <a:buFontTx/>
              <a:buNone/>
              <a:defRPr/>
            </a:pPr>
            <a:r>
              <a:rPr lang="nl-NL" sz="2000" i="1" dirty="0">
                <a:solidFill>
                  <a:srgbClr val="0000FF"/>
                </a:solidFill>
              </a:rPr>
              <a:t>IV.3. </a:t>
            </a:r>
            <a:r>
              <a:rPr lang="nl-NL" sz="2000" i="1" dirty="0" err="1">
                <a:solidFill>
                  <a:srgbClr val="0000FF"/>
                </a:solidFill>
              </a:rPr>
              <a:t>Materials</a:t>
            </a:r>
            <a:r>
              <a:rPr lang="nl-NL" sz="2000" i="1" dirty="0">
                <a:solidFill>
                  <a:srgbClr val="0000FF"/>
                </a:solidFill>
              </a:rPr>
              <a:t> and </a:t>
            </a:r>
            <a:r>
              <a:rPr lang="nl-NL" sz="2000" i="1" dirty="0" err="1">
                <a:solidFill>
                  <a:srgbClr val="0000FF"/>
                </a:solidFill>
              </a:rPr>
              <a:t>articles</a:t>
            </a:r>
            <a:r>
              <a:rPr lang="nl-NL" sz="2000" i="1" dirty="0">
                <a:solidFill>
                  <a:srgbClr val="0000FF"/>
                </a:solidFill>
              </a:rPr>
              <a:t> </a:t>
            </a:r>
            <a:r>
              <a:rPr lang="nl-NL" sz="2000" i="1" dirty="0" err="1">
                <a:solidFill>
                  <a:srgbClr val="0000FF"/>
                </a:solidFill>
              </a:rPr>
              <a:t>intended</a:t>
            </a:r>
            <a:r>
              <a:rPr lang="nl-NL" sz="2000" i="1" dirty="0">
                <a:solidFill>
                  <a:srgbClr val="0000FF"/>
                </a:solidFill>
              </a:rPr>
              <a:t> to </a:t>
            </a:r>
            <a:r>
              <a:rPr lang="nl-NL" sz="2000" i="1" dirty="0" err="1">
                <a:solidFill>
                  <a:srgbClr val="0000FF"/>
                </a:solidFill>
              </a:rPr>
              <a:t>come</a:t>
            </a:r>
            <a:r>
              <a:rPr lang="nl-NL" sz="2000" i="1" dirty="0">
                <a:solidFill>
                  <a:srgbClr val="0000FF"/>
                </a:solidFill>
              </a:rPr>
              <a:t> </a:t>
            </a:r>
            <a:r>
              <a:rPr lang="nl-NL" sz="2000" i="1" dirty="0" err="1">
                <a:solidFill>
                  <a:srgbClr val="0000FF"/>
                </a:solidFill>
              </a:rPr>
              <a:t>into</a:t>
            </a:r>
            <a:r>
              <a:rPr lang="nl-NL" sz="2000" i="1" dirty="0">
                <a:solidFill>
                  <a:srgbClr val="0000FF"/>
                </a:solidFill>
              </a:rPr>
              <a:t> a direct contact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foodstuffs</a:t>
            </a:r>
            <a:endParaRPr lang="nl-NL" sz="2000" i="1" dirty="0">
              <a:solidFill>
                <a:srgbClr val="0000FF"/>
              </a:solidFill>
            </a:endParaRPr>
          </a:p>
          <a:p>
            <a:pPr marL="0" indent="0" defTabSz="1693863">
              <a:lnSpc>
                <a:spcPct val="80000"/>
              </a:lnSpc>
              <a:buFontTx/>
              <a:buNone/>
              <a:defRPr/>
            </a:pPr>
            <a:endParaRPr lang="nl-NL" sz="800" i="1" dirty="0"/>
          </a:p>
          <a:p>
            <a:pPr marL="0" indent="0" defTabSz="1693863">
              <a:lnSpc>
                <a:spcPct val="80000"/>
              </a:lnSpc>
              <a:buFontTx/>
              <a:buNone/>
              <a:defRPr/>
            </a:pPr>
            <a:r>
              <a:rPr lang="nl-NL" sz="1800" i="1" dirty="0">
                <a:solidFill>
                  <a:srgbClr val="0000FF"/>
                </a:solidFill>
              </a:rPr>
              <a:t>IV.3.1. </a:t>
            </a:r>
            <a:r>
              <a:rPr lang="nl-NL" sz="1800" i="1" dirty="0" err="1">
                <a:solidFill>
                  <a:srgbClr val="0000FF"/>
                </a:solidFill>
              </a:rPr>
              <a:t>Food</a:t>
            </a:r>
            <a:r>
              <a:rPr lang="nl-NL" sz="1800" i="1" dirty="0">
                <a:solidFill>
                  <a:srgbClr val="0000FF"/>
                </a:solidFill>
              </a:rPr>
              <a:t> contact </a:t>
            </a:r>
            <a:r>
              <a:rPr lang="nl-NL" sz="1800" i="1" dirty="0" err="1">
                <a:solidFill>
                  <a:srgbClr val="0000FF"/>
                </a:solidFill>
              </a:rPr>
              <a:t>materials</a:t>
            </a:r>
            <a:r>
              <a:rPr lang="nl-NL" sz="1800" i="1" dirty="0">
                <a:solidFill>
                  <a:srgbClr val="0000FF"/>
                </a:solidFill>
              </a:rPr>
              <a:t> – </a:t>
            </a:r>
            <a:r>
              <a:rPr lang="nl-NL" sz="1800" i="1" dirty="0" err="1">
                <a:solidFill>
                  <a:srgbClr val="0000FF"/>
                </a:solidFill>
              </a:rPr>
              <a:t>framework</a:t>
            </a:r>
            <a:r>
              <a:rPr lang="nl-NL" sz="1800" i="1" dirty="0">
                <a:solidFill>
                  <a:srgbClr val="0000FF"/>
                </a:solidFill>
              </a:rPr>
              <a:t> </a:t>
            </a:r>
            <a:r>
              <a:rPr lang="nl-NL" sz="1800" i="1" dirty="0" err="1">
                <a:solidFill>
                  <a:srgbClr val="0000FF"/>
                </a:solidFill>
              </a:rPr>
              <a:t>legislation</a:t>
            </a:r>
            <a:r>
              <a:rPr lang="nl-NL" sz="1800" i="1" dirty="0">
                <a:solidFill>
                  <a:srgbClr val="0000FF"/>
                </a:solidFill>
              </a:rPr>
              <a:t> + GMP    </a:t>
            </a:r>
          </a:p>
          <a:p>
            <a:pPr marL="717550" indent="-717550" defTabSz="1693863">
              <a:lnSpc>
                <a:spcPct val="80000"/>
              </a:lnSpc>
              <a:buFontTx/>
              <a:buNone/>
              <a:defRPr/>
            </a:pPr>
            <a:r>
              <a:rPr lang="nl-NL" sz="1800" i="1" dirty="0">
                <a:solidFill>
                  <a:srgbClr val="0000FF"/>
                </a:solidFill>
              </a:rPr>
              <a:t>	</a:t>
            </a:r>
            <a:r>
              <a:rPr lang="nl-NL" sz="1600" i="1" dirty="0">
                <a:solidFill>
                  <a:srgbClr val="0000FF"/>
                </a:solidFill>
              </a:rPr>
              <a:t>(Reg. (EC) 1935/2004, Reg. (EC) 2023/2006)</a:t>
            </a:r>
          </a:p>
          <a:p>
            <a:pPr marL="0" indent="0" defTabSz="1693863">
              <a:lnSpc>
                <a:spcPct val="80000"/>
              </a:lnSpc>
              <a:buFontTx/>
              <a:buNone/>
              <a:defRPr/>
            </a:pPr>
            <a:endParaRPr lang="nl-BE" sz="800" i="1" dirty="0">
              <a:solidFill>
                <a:srgbClr val="0000FF"/>
              </a:solidFill>
            </a:endParaRPr>
          </a:p>
          <a:p>
            <a:pPr marL="0" indent="0" defTabSz="1693863">
              <a:lnSpc>
                <a:spcPct val="80000"/>
              </a:lnSpc>
              <a:buFontTx/>
              <a:buNone/>
              <a:defRPr/>
            </a:pPr>
            <a:r>
              <a:rPr lang="nl-BE" sz="1600" i="1" dirty="0">
                <a:solidFill>
                  <a:srgbClr val="FF0000"/>
                </a:solidFill>
              </a:rPr>
              <a:t>17 </a:t>
            </a:r>
            <a:r>
              <a:rPr lang="nl-BE" sz="1600" i="1" dirty="0" err="1">
                <a:solidFill>
                  <a:srgbClr val="FF0000"/>
                </a:solidFill>
              </a:rPr>
              <a:t>groups</a:t>
            </a:r>
            <a:r>
              <a:rPr lang="nl-BE" sz="1600" i="1" dirty="0">
                <a:solidFill>
                  <a:srgbClr val="FF0000"/>
                </a:solidFill>
              </a:rPr>
              <a:t> of </a:t>
            </a:r>
            <a:r>
              <a:rPr lang="nl-BE" sz="1600" i="1" dirty="0" err="1">
                <a:solidFill>
                  <a:srgbClr val="FF0000"/>
                </a:solidFill>
              </a:rPr>
              <a:t>materials</a:t>
            </a:r>
            <a:r>
              <a:rPr lang="nl-BE" sz="1600" i="1" dirty="0">
                <a:solidFill>
                  <a:srgbClr val="FF0000"/>
                </a:solidFill>
              </a:rPr>
              <a:t> </a:t>
            </a:r>
            <a:r>
              <a:rPr lang="nl-BE" sz="1600" i="1" dirty="0" err="1">
                <a:solidFill>
                  <a:srgbClr val="FF0000"/>
                </a:solidFill>
              </a:rPr>
              <a:t>and</a:t>
            </a:r>
            <a:r>
              <a:rPr lang="nl-BE" sz="1600" i="1" dirty="0">
                <a:solidFill>
                  <a:srgbClr val="FF0000"/>
                </a:solidFill>
              </a:rPr>
              <a:t> </a:t>
            </a:r>
            <a:r>
              <a:rPr lang="nl-BE" sz="1600" i="1" dirty="0" err="1">
                <a:solidFill>
                  <a:srgbClr val="FF0000"/>
                </a:solidFill>
              </a:rPr>
              <a:t>articles</a:t>
            </a:r>
            <a:r>
              <a:rPr lang="nl-BE" sz="1600" i="1" dirty="0">
                <a:solidFill>
                  <a:srgbClr val="FF0000"/>
                </a:solidFill>
              </a:rPr>
              <a:t> </a:t>
            </a:r>
            <a:r>
              <a:rPr lang="nl-BE" sz="1600" i="1" dirty="0" err="1">
                <a:solidFill>
                  <a:srgbClr val="FF0000"/>
                </a:solidFill>
              </a:rPr>
              <a:t>where</a:t>
            </a:r>
            <a:r>
              <a:rPr lang="nl-BE" sz="1600" i="1" dirty="0">
                <a:solidFill>
                  <a:srgbClr val="FF0000"/>
                </a:solidFill>
              </a:rPr>
              <a:t> </a:t>
            </a:r>
            <a:r>
              <a:rPr lang="nl-BE" sz="1600" i="1" dirty="0" err="1">
                <a:solidFill>
                  <a:srgbClr val="FF0000"/>
                </a:solidFill>
              </a:rPr>
              <a:t>specific</a:t>
            </a:r>
            <a:r>
              <a:rPr lang="nl-BE" sz="1600" i="1" dirty="0">
                <a:solidFill>
                  <a:srgbClr val="FF0000"/>
                </a:solidFill>
              </a:rPr>
              <a:t> </a:t>
            </a:r>
            <a:r>
              <a:rPr lang="nl-BE" sz="1600" i="1" dirty="0" err="1">
                <a:solidFill>
                  <a:srgbClr val="FF0000"/>
                </a:solidFill>
              </a:rPr>
              <a:t>measures</a:t>
            </a:r>
            <a:r>
              <a:rPr lang="nl-BE" sz="1600" i="1" dirty="0">
                <a:solidFill>
                  <a:srgbClr val="FF0000"/>
                </a:solidFill>
              </a:rPr>
              <a:t> </a:t>
            </a:r>
            <a:r>
              <a:rPr lang="nl-BE" sz="1600" i="1" dirty="0" err="1">
                <a:solidFill>
                  <a:srgbClr val="FF0000"/>
                </a:solidFill>
              </a:rPr>
              <a:t>may</a:t>
            </a:r>
            <a:r>
              <a:rPr lang="nl-BE" sz="1600" i="1" dirty="0">
                <a:solidFill>
                  <a:srgbClr val="FF0000"/>
                </a:solidFill>
              </a:rPr>
              <a:t> </a:t>
            </a:r>
            <a:r>
              <a:rPr lang="nl-BE" sz="1600" i="1" dirty="0" err="1">
                <a:solidFill>
                  <a:srgbClr val="FF0000"/>
                </a:solidFill>
              </a:rPr>
              <a:t>be</a:t>
            </a:r>
            <a:r>
              <a:rPr lang="nl-BE" sz="1600" i="1" dirty="0">
                <a:solidFill>
                  <a:srgbClr val="FF0000"/>
                </a:solidFill>
              </a:rPr>
              <a:t> </a:t>
            </a:r>
            <a:r>
              <a:rPr lang="nl-BE" sz="1600" i="1" dirty="0" err="1">
                <a:solidFill>
                  <a:srgbClr val="FF0000"/>
                </a:solidFill>
              </a:rPr>
              <a:t>adopted</a:t>
            </a:r>
            <a:r>
              <a:rPr lang="nl-BE" sz="1600" i="1" dirty="0">
                <a:solidFill>
                  <a:srgbClr val="006666"/>
                </a:solidFill>
              </a:rPr>
              <a:t> </a:t>
            </a:r>
          </a:p>
          <a:p>
            <a:pPr marL="0" indent="0" defTabSz="1693863">
              <a:lnSpc>
                <a:spcPct val="80000"/>
              </a:lnSpc>
              <a:buFontTx/>
              <a:buNone/>
              <a:defRPr/>
            </a:pPr>
            <a:r>
              <a:rPr lang="nl-BE" sz="1600" i="1" dirty="0">
                <a:solidFill>
                  <a:srgbClr val="006666"/>
                </a:solidFill>
              </a:rPr>
              <a:t>(</a:t>
            </a:r>
            <a:r>
              <a:rPr lang="nl-BE" sz="1600" i="1" dirty="0" err="1">
                <a:solidFill>
                  <a:srgbClr val="006666"/>
                </a:solidFill>
              </a:rPr>
              <a:t>cork</a:t>
            </a:r>
            <a:r>
              <a:rPr lang="nl-BE" sz="1600" i="1" dirty="0">
                <a:solidFill>
                  <a:srgbClr val="006666"/>
                </a:solidFill>
              </a:rPr>
              <a:t>, </a:t>
            </a:r>
            <a:r>
              <a:rPr lang="nl-BE" sz="1600" i="1" dirty="0" err="1">
                <a:solidFill>
                  <a:srgbClr val="006666"/>
                </a:solidFill>
              </a:rPr>
              <a:t>glass</a:t>
            </a:r>
            <a:r>
              <a:rPr lang="nl-BE" sz="1600" i="1" dirty="0">
                <a:solidFill>
                  <a:srgbClr val="006666"/>
                </a:solidFill>
              </a:rPr>
              <a:t>, plastic, </a:t>
            </a:r>
            <a:r>
              <a:rPr lang="nl-BE" sz="1600" i="1" dirty="0" err="1">
                <a:solidFill>
                  <a:srgbClr val="006666"/>
                </a:solidFill>
              </a:rPr>
              <a:t>textiles</a:t>
            </a:r>
            <a:r>
              <a:rPr lang="nl-BE" sz="1600" i="1" dirty="0">
                <a:solidFill>
                  <a:srgbClr val="006666"/>
                </a:solidFill>
              </a:rPr>
              <a:t>,…), incl. </a:t>
            </a:r>
            <a:r>
              <a:rPr lang="nl-BE" sz="1600" i="1" dirty="0" err="1">
                <a:solidFill>
                  <a:srgbClr val="006666"/>
                </a:solidFill>
              </a:rPr>
              <a:t>purity</a:t>
            </a:r>
            <a:r>
              <a:rPr lang="nl-BE" sz="1600" i="1" dirty="0">
                <a:solidFill>
                  <a:srgbClr val="006666"/>
                </a:solidFill>
              </a:rPr>
              <a:t> </a:t>
            </a:r>
            <a:r>
              <a:rPr lang="nl-BE" sz="1600" i="1" dirty="0" err="1">
                <a:solidFill>
                  <a:srgbClr val="006666"/>
                </a:solidFill>
              </a:rPr>
              <a:t>standards</a:t>
            </a:r>
            <a:r>
              <a:rPr lang="nl-BE" sz="1600" i="1" dirty="0">
                <a:solidFill>
                  <a:srgbClr val="006666"/>
                </a:solidFill>
              </a:rPr>
              <a:t>, list of </a:t>
            </a:r>
            <a:r>
              <a:rPr lang="nl-BE" sz="1600" i="1" dirty="0" err="1">
                <a:solidFill>
                  <a:srgbClr val="006666"/>
                </a:solidFill>
              </a:rPr>
              <a:t>substances</a:t>
            </a:r>
            <a:r>
              <a:rPr lang="nl-BE" sz="1600" i="1" dirty="0">
                <a:solidFill>
                  <a:srgbClr val="006666"/>
                </a:solidFill>
              </a:rPr>
              <a:t> </a:t>
            </a:r>
            <a:r>
              <a:rPr lang="nl-BE" sz="1600" i="1" dirty="0" err="1">
                <a:solidFill>
                  <a:srgbClr val="006666"/>
                </a:solidFill>
              </a:rPr>
              <a:t>used</a:t>
            </a:r>
            <a:endParaRPr lang="nl-BE" sz="1600" i="1" dirty="0">
              <a:solidFill>
                <a:srgbClr val="FF0000"/>
              </a:solidFill>
            </a:endParaRPr>
          </a:p>
          <a:p>
            <a:pPr marL="0" indent="0" defTabSz="1693863">
              <a:lnSpc>
                <a:spcPct val="80000"/>
              </a:lnSpc>
              <a:buFontTx/>
              <a:buNone/>
              <a:defRPr/>
            </a:pPr>
            <a:endParaRPr lang="nl-BE" sz="1600" i="1" dirty="0">
              <a:solidFill>
                <a:srgbClr val="FF0000"/>
              </a:solidFill>
            </a:endParaRPr>
          </a:p>
          <a:p>
            <a:pPr marL="0" indent="0" defTabSz="1693863">
              <a:lnSpc>
                <a:spcPct val="80000"/>
              </a:lnSpc>
              <a:buFontTx/>
              <a:buNone/>
              <a:defRPr/>
            </a:pPr>
            <a:r>
              <a:rPr lang="nl-BE" sz="1600" i="1" dirty="0">
                <a:solidFill>
                  <a:srgbClr val="FF0000"/>
                </a:solidFill>
              </a:rPr>
              <a:t>“Empty” </a:t>
            </a:r>
            <a:r>
              <a:rPr lang="nl-BE" sz="1600" i="1" dirty="0" err="1">
                <a:solidFill>
                  <a:srgbClr val="FF0000"/>
                </a:solidFill>
              </a:rPr>
              <a:t>packaging</a:t>
            </a:r>
            <a:r>
              <a:rPr lang="nl-BE" sz="1600" i="1" dirty="0"/>
              <a:t>, to </a:t>
            </a:r>
            <a:r>
              <a:rPr lang="nl-BE" sz="1600" i="1" dirty="0" err="1"/>
              <a:t>be</a:t>
            </a:r>
            <a:r>
              <a:rPr lang="nl-BE" sz="1600" i="1" dirty="0"/>
              <a:t> </a:t>
            </a:r>
            <a:r>
              <a:rPr lang="nl-BE" sz="1600" i="1" dirty="0" err="1"/>
              <a:t>used</a:t>
            </a:r>
            <a:r>
              <a:rPr lang="nl-BE" sz="1600" i="1" dirty="0"/>
              <a:t> </a:t>
            </a:r>
            <a:r>
              <a:rPr lang="nl-BE" sz="1600" i="1" dirty="0" err="1"/>
              <a:t>by</a:t>
            </a:r>
            <a:r>
              <a:rPr lang="nl-BE" sz="1600" i="1" dirty="0"/>
              <a:t> </a:t>
            </a:r>
            <a:r>
              <a:rPr lang="nl-BE" sz="1600" i="1" dirty="0" err="1"/>
              <a:t>consumers</a:t>
            </a:r>
            <a:r>
              <a:rPr lang="nl-BE" sz="1600" i="1" dirty="0"/>
              <a:t> </a:t>
            </a:r>
            <a:r>
              <a:rPr lang="nl-BE" sz="1600" i="1" dirty="0" err="1"/>
              <a:t>for</a:t>
            </a:r>
            <a:r>
              <a:rPr lang="nl-BE" sz="1600" i="1" dirty="0"/>
              <a:t> storing food, must </a:t>
            </a:r>
            <a:r>
              <a:rPr lang="nl-BE" sz="1600" i="1" dirty="0" err="1"/>
              <a:t>be</a:t>
            </a:r>
            <a:r>
              <a:rPr lang="nl-BE" sz="1600" i="1" dirty="0"/>
              <a:t> </a:t>
            </a:r>
            <a:r>
              <a:rPr lang="nl-BE" sz="1600" i="1" dirty="0" err="1"/>
              <a:t>marked</a:t>
            </a:r>
            <a:r>
              <a:rPr lang="nl-BE" sz="1600" i="1" dirty="0"/>
              <a:t> </a:t>
            </a:r>
            <a:r>
              <a:rPr lang="nl-BE" sz="1600" i="1" dirty="0" err="1"/>
              <a:t>with</a:t>
            </a:r>
            <a:r>
              <a:rPr lang="nl-BE" sz="1600" i="1" dirty="0"/>
              <a:t> the </a:t>
            </a:r>
            <a:r>
              <a:rPr lang="nl-BE" sz="1600" i="1" dirty="0" err="1"/>
              <a:t>words</a:t>
            </a:r>
            <a:r>
              <a:rPr lang="nl-BE" sz="1600" i="1" dirty="0"/>
              <a:t> </a:t>
            </a:r>
            <a:r>
              <a:rPr lang="nl-BE" sz="1600" i="1" dirty="0">
                <a:solidFill>
                  <a:srgbClr val="FF0000"/>
                </a:solidFill>
              </a:rPr>
              <a:t>“</a:t>
            </a:r>
            <a:r>
              <a:rPr lang="nl-BE" sz="1600" i="1" dirty="0" err="1">
                <a:solidFill>
                  <a:srgbClr val="FF0000"/>
                </a:solidFill>
              </a:rPr>
              <a:t>for</a:t>
            </a:r>
            <a:r>
              <a:rPr lang="nl-BE" sz="1600" i="1" dirty="0">
                <a:solidFill>
                  <a:srgbClr val="FF0000"/>
                </a:solidFill>
              </a:rPr>
              <a:t> food </a:t>
            </a:r>
            <a:r>
              <a:rPr lang="nl-BE" sz="1600" i="1" dirty="0" err="1">
                <a:solidFill>
                  <a:srgbClr val="FF0000"/>
                </a:solidFill>
              </a:rPr>
              <a:t>use</a:t>
            </a:r>
            <a:r>
              <a:rPr lang="nl-BE" sz="1600" i="1" dirty="0">
                <a:solidFill>
                  <a:srgbClr val="FF0000"/>
                </a:solidFill>
              </a:rPr>
              <a:t>” </a:t>
            </a:r>
            <a:r>
              <a:rPr lang="nl-BE" sz="1600" i="1" dirty="0"/>
              <a:t>or </a:t>
            </a:r>
            <a:r>
              <a:rPr lang="nl-BE" sz="1600" i="1" dirty="0" err="1"/>
              <a:t>bear</a:t>
            </a:r>
            <a:r>
              <a:rPr lang="nl-BE" sz="1600" i="1" dirty="0"/>
              <a:t> </a:t>
            </a:r>
            <a:r>
              <a:rPr lang="nl-BE" sz="1600" i="1" dirty="0" err="1"/>
              <a:t>an</a:t>
            </a:r>
            <a:r>
              <a:rPr lang="nl-BE" sz="1600" i="1" dirty="0"/>
              <a:t> </a:t>
            </a:r>
            <a:r>
              <a:rPr lang="nl-BE" sz="1600" i="1" dirty="0" err="1"/>
              <a:t>associated</a:t>
            </a:r>
            <a:r>
              <a:rPr lang="nl-BE" sz="1600" i="1" dirty="0"/>
              <a:t> </a:t>
            </a:r>
            <a:r>
              <a:rPr lang="nl-BE" sz="1600" i="1" dirty="0" err="1">
                <a:solidFill>
                  <a:srgbClr val="FF0000"/>
                </a:solidFill>
              </a:rPr>
              <a:t>symbol</a:t>
            </a:r>
            <a:r>
              <a:rPr lang="nl-BE" sz="1600" i="1" dirty="0">
                <a:solidFill>
                  <a:srgbClr val="FF0000"/>
                </a:solidFill>
              </a:rPr>
              <a:t> (</a:t>
            </a:r>
            <a:r>
              <a:rPr lang="nl-BE" sz="1600" i="1" dirty="0" err="1">
                <a:solidFill>
                  <a:srgbClr val="FF0000"/>
                </a:solidFill>
              </a:rPr>
              <a:t>glass</a:t>
            </a:r>
            <a:r>
              <a:rPr lang="nl-BE" sz="1600" i="1" dirty="0">
                <a:solidFill>
                  <a:srgbClr val="FF0000"/>
                </a:solidFill>
              </a:rPr>
              <a:t> and </a:t>
            </a:r>
            <a:r>
              <a:rPr lang="nl-BE" sz="1600" i="1" dirty="0" err="1">
                <a:solidFill>
                  <a:srgbClr val="FF0000"/>
                </a:solidFill>
              </a:rPr>
              <a:t>fork</a:t>
            </a:r>
            <a:r>
              <a:rPr lang="nl-BE" sz="1600" i="1" dirty="0">
                <a:solidFill>
                  <a:srgbClr val="FF0000"/>
                </a:solidFill>
              </a:rPr>
              <a:t> </a:t>
            </a:r>
            <a:r>
              <a:rPr lang="nl-BE" sz="1600" i="1" dirty="0" err="1">
                <a:solidFill>
                  <a:srgbClr val="FF0000"/>
                </a:solidFill>
              </a:rPr>
              <a:t>symbol</a:t>
            </a:r>
            <a:r>
              <a:rPr lang="nl-BE" sz="1600" i="1" dirty="0">
                <a:solidFill>
                  <a:srgbClr val="FF0000"/>
                </a:solidFill>
              </a:rPr>
              <a:t>)</a:t>
            </a:r>
          </a:p>
          <a:p>
            <a:pPr marL="0" indent="0" defTabSz="1693863">
              <a:lnSpc>
                <a:spcPct val="80000"/>
              </a:lnSpc>
              <a:buFontTx/>
              <a:buNone/>
              <a:defRPr/>
            </a:pPr>
            <a:endParaRPr lang="nl-BE" sz="1600" i="1" dirty="0"/>
          </a:p>
          <a:p>
            <a:pPr marL="0" indent="0" defTabSz="1693863">
              <a:lnSpc>
                <a:spcPct val="80000"/>
              </a:lnSpc>
              <a:buFont typeface="Monotype Sorts" pitchFamily="2" charset="2"/>
              <a:buNone/>
              <a:defRPr/>
            </a:pPr>
            <a:r>
              <a:rPr lang="nl-BE" sz="1600" i="1" u="sng" dirty="0" err="1">
                <a:solidFill>
                  <a:srgbClr val="FF0000"/>
                </a:solidFill>
              </a:rPr>
              <a:t>Labelling</a:t>
            </a:r>
            <a:r>
              <a:rPr lang="nl-BE" sz="1600" i="1" u="sng" dirty="0">
                <a:solidFill>
                  <a:srgbClr val="FF0000"/>
                </a:solidFill>
              </a:rPr>
              <a:t> </a:t>
            </a:r>
            <a:r>
              <a:rPr lang="nl-BE" sz="1600" i="1" u="sng" dirty="0" err="1">
                <a:solidFill>
                  <a:srgbClr val="FF0000"/>
                </a:solidFill>
              </a:rPr>
              <a:t>rules</a:t>
            </a:r>
            <a:r>
              <a:rPr lang="nl-BE" sz="1600" i="1" dirty="0">
                <a:solidFill>
                  <a:srgbClr val="FF0000"/>
                </a:solidFill>
              </a:rPr>
              <a:t> </a:t>
            </a:r>
            <a:r>
              <a:rPr lang="nl-BE" sz="1600" i="1" dirty="0" err="1"/>
              <a:t>for</a:t>
            </a:r>
            <a:r>
              <a:rPr lang="nl-BE" sz="1600" i="1" dirty="0"/>
              <a:t> </a:t>
            </a:r>
            <a:r>
              <a:rPr lang="nl-BE" sz="1600" i="1" dirty="0">
                <a:solidFill>
                  <a:srgbClr val="FF0000"/>
                </a:solidFill>
              </a:rPr>
              <a:t>“</a:t>
            </a:r>
            <a:r>
              <a:rPr lang="nl-BE" sz="1600" i="1" dirty="0" err="1">
                <a:solidFill>
                  <a:srgbClr val="FF0000"/>
                </a:solidFill>
              </a:rPr>
              <a:t>active</a:t>
            </a:r>
            <a:r>
              <a:rPr lang="nl-BE" sz="1600" i="1" dirty="0">
                <a:solidFill>
                  <a:srgbClr val="FF0000"/>
                </a:solidFill>
              </a:rPr>
              <a:t>” </a:t>
            </a:r>
            <a:r>
              <a:rPr lang="nl-BE" sz="1600" i="1" dirty="0" err="1">
                <a:solidFill>
                  <a:srgbClr val="FF0000"/>
                </a:solidFill>
              </a:rPr>
              <a:t>food</a:t>
            </a:r>
            <a:r>
              <a:rPr lang="nl-BE" sz="1600" i="1" dirty="0">
                <a:solidFill>
                  <a:srgbClr val="FF0000"/>
                </a:solidFill>
              </a:rPr>
              <a:t> contact </a:t>
            </a:r>
            <a:r>
              <a:rPr lang="nl-BE" sz="1600" i="1" dirty="0" err="1">
                <a:solidFill>
                  <a:srgbClr val="FF0000"/>
                </a:solidFill>
              </a:rPr>
              <a:t>materials</a:t>
            </a:r>
            <a:endParaRPr lang="nl-BE" sz="1600" i="1" dirty="0">
              <a:solidFill>
                <a:srgbClr val="FF0000"/>
              </a:solidFill>
            </a:endParaRPr>
          </a:p>
          <a:p>
            <a:pPr marL="0" indent="0" defTabSz="1693863">
              <a:lnSpc>
                <a:spcPct val="80000"/>
              </a:lnSpc>
              <a:buFontTx/>
              <a:buNone/>
              <a:defRPr/>
            </a:pPr>
            <a:endParaRPr lang="nl-BE" sz="1600" i="1" dirty="0"/>
          </a:p>
          <a:p>
            <a:pPr marL="0" indent="0" defTabSz="1693863">
              <a:lnSpc>
                <a:spcPct val="80000"/>
              </a:lnSpc>
              <a:buFontTx/>
              <a:buNone/>
              <a:defRPr/>
            </a:pPr>
            <a:r>
              <a:rPr lang="nl-BE" sz="1600" i="1" u="sng" dirty="0" err="1">
                <a:solidFill>
                  <a:srgbClr val="FF0000"/>
                </a:solidFill>
              </a:rPr>
              <a:t>Authorisation</a:t>
            </a:r>
            <a:r>
              <a:rPr lang="nl-BE" sz="1600" i="1" dirty="0">
                <a:solidFill>
                  <a:srgbClr val="FF0000"/>
                </a:solidFill>
              </a:rPr>
              <a:t> </a:t>
            </a:r>
            <a:r>
              <a:rPr lang="nl-BE" sz="1600" i="1" dirty="0" err="1">
                <a:solidFill>
                  <a:srgbClr val="FF0000"/>
                </a:solidFill>
              </a:rPr>
              <a:t>for</a:t>
            </a:r>
            <a:r>
              <a:rPr lang="nl-BE" sz="1600" i="1" dirty="0">
                <a:solidFill>
                  <a:srgbClr val="FF0000"/>
                </a:solidFill>
              </a:rPr>
              <a:t> </a:t>
            </a:r>
            <a:r>
              <a:rPr lang="nl-BE" sz="1600" i="1" u="sng" dirty="0">
                <a:solidFill>
                  <a:srgbClr val="FF0000"/>
                </a:solidFill>
              </a:rPr>
              <a:t>“intelligent”</a:t>
            </a:r>
            <a:r>
              <a:rPr lang="nl-BE" sz="1600" i="1" dirty="0">
                <a:solidFill>
                  <a:srgbClr val="FF0000"/>
                </a:solidFill>
              </a:rPr>
              <a:t>  </a:t>
            </a:r>
            <a:r>
              <a:rPr lang="nl-BE" sz="1600" i="1" dirty="0" err="1">
                <a:solidFill>
                  <a:srgbClr val="FF0000"/>
                </a:solidFill>
              </a:rPr>
              <a:t>packaging</a:t>
            </a:r>
            <a:r>
              <a:rPr lang="nl-BE" sz="1600" i="1" dirty="0">
                <a:solidFill>
                  <a:srgbClr val="FF0000"/>
                </a:solidFill>
              </a:rPr>
              <a:t> </a:t>
            </a:r>
            <a:r>
              <a:rPr lang="nl-BE" sz="1600" i="1" dirty="0"/>
              <a:t>(e.g. provides info </a:t>
            </a:r>
            <a:r>
              <a:rPr lang="nl-BE" sz="1600" i="1" dirty="0" err="1"/>
              <a:t>on</a:t>
            </a:r>
            <a:r>
              <a:rPr lang="nl-BE" sz="1600" i="1" dirty="0"/>
              <a:t> the </a:t>
            </a:r>
            <a:r>
              <a:rPr lang="nl-BE" sz="1600" i="1" dirty="0" err="1"/>
              <a:t>quality</a:t>
            </a:r>
            <a:r>
              <a:rPr lang="nl-BE" sz="1600" i="1" dirty="0"/>
              <a:t> / </a:t>
            </a:r>
            <a:r>
              <a:rPr lang="nl-BE" sz="1600" i="1" dirty="0" err="1"/>
              <a:t>freshness</a:t>
            </a:r>
            <a:r>
              <a:rPr lang="nl-BE" sz="1600" i="1" dirty="0"/>
              <a:t> of the product) </a:t>
            </a:r>
            <a:r>
              <a:rPr lang="nl-BE" sz="1600" i="1" dirty="0">
                <a:solidFill>
                  <a:srgbClr val="FF0000"/>
                </a:solidFill>
              </a:rPr>
              <a:t>and </a:t>
            </a:r>
            <a:r>
              <a:rPr lang="nl-BE" sz="1600" i="1" u="sng" dirty="0">
                <a:solidFill>
                  <a:srgbClr val="FF0000"/>
                </a:solidFill>
              </a:rPr>
              <a:t>“</a:t>
            </a:r>
            <a:r>
              <a:rPr lang="nl-BE" sz="1600" i="1" u="sng" dirty="0" err="1">
                <a:solidFill>
                  <a:srgbClr val="FF0000"/>
                </a:solidFill>
              </a:rPr>
              <a:t>active</a:t>
            </a:r>
            <a:r>
              <a:rPr lang="nl-BE" sz="1600" i="1" u="sng" dirty="0">
                <a:solidFill>
                  <a:srgbClr val="FF0000"/>
                </a:solidFill>
              </a:rPr>
              <a:t>”</a:t>
            </a:r>
            <a:r>
              <a:rPr lang="nl-BE" sz="1600" i="1" dirty="0">
                <a:solidFill>
                  <a:srgbClr val="FF0000"/>
                </a:solidFill>
              </a:rPr>
              <a:t>  </a:t>
            </a:r>
            <a:r>
              <a:rPr lang="nl-BE" sz="1600" i="1" dirty="0" err="1">
                <a:solidFill>
                  <a:srgbClr val="FF0000"/>
                </a:solidFill>
              </a:rPr>
              <a:t>packaging</a:t>
            </a:r>
            <a:r>
              <a:rPr lang="nl-BE" sz="1600" i="1" dirty="0">
                <a:solidFill>
                  <a:srgbClr val="FF0000"/>
                </a:solidFill>
              </a:rPr>
              <a:t> </a:t>
            </a:r>
            <a:r>
              <a:rPr lang="nl-BE" sz="1600" i="1" dirty="0"/>
              <a:t>(e.g. preserves </a:t>
            </a:r>
            <a:r>
              <a:rPr lang="nl-BE" sz="1600" i="1" dirty="0" err="1"/>
              <a:t>it</a:t>
            </a:r>
            <a:r>
              <a:rPr lang="nl-BE" sz="1600" i="1" dirty="0"/>
              <a:t> </a:t>
            </a:r>
            <a:r>
              <a:rPr lang="nl-BE" sz="1600" i="1" dirty="0" err="1"/>
              <a:t>for</a:t>
            </a:r>
            <a:r>
              <a:rPr lang="nl-BE" sz="1600" i="1" dirty="0"/>
              <a:t> </a:t>
            </a:r>
            <a:r>
              <a:rPr lang="nl-BE" sz="1600" i="1" dirty="0" err="1"/>
              <a:t>longer</a:t>
            </a:r>
            <a:r>
              <a:rPr lang="nl-BE" sz="1600" i="1" dirty="0"/>
              <a:t> </a:t>
            </a:r>
            <a:r>
              <a:rPr lang="nl-BE" sz="1600" i="1" dirty="0" err="1"/>
              <a:t>by</a:t>
            </a:r>
            <a:r>
              <a:rPr lang="nl-BE" sz="1600" i="1" dirty="0"/>
              <a:t> </a:t>
            </a:r>
            <a:r>
              <a:rPr lang="nl-BE" sz="1600" i="1" dirty="0" err="1"/>
              <a:t>introducing</a:t>
            </a:r>
            <a:r>
              <a:rPr lang="nl-BE" sz="1600" i="1" dirty="0"/>
              <a:t> </a:t>
            </a:r>
            <a:r>
              <a:rPr lang="nl-BE" sz="1600" i="1" dirty="0" err="1"/>
              <a:t>favourable</a:t>
            </a:r>
            <a:r>
              <a:rPr lang="nl-BE" sz="1600" i="1" dirty="0"/>
              <a:t> </a:t>
            </a:r>
            <a:r>
              <a:rPr lang="nl-BE" sz="1600" i="1" dirty="0" err="1"/>
              <a:t>chemical</a:t>
            </a:r>
            <a:r>
              <a:rPr lang="nl-BE" sz="1600" i="1" dirty="0"/>
              <a:t> </a:t>
            </a:r>
            <a:r>
              <a:rPr lang="nl-BE" sz="1600" i="1" dirty="0" err="1"/>
              <a:t>modifications</a:t>
            </a:r>
            <a:r>
              <a:rPr lang="nl-BE" sz="1600" i="1" dirty="0"/>
              <a:t>.</a:t>
            </a:r>
          </a:p>
          <a:p>
            <a:pPr marL="0" indent="0" defTabSz="1693863">
              <a:lnSpc>
                <a:spcPct val="80000"/>
              </a:lnSpc>
              <a:buFontTx/>
              <a:buNone/>
              <a:defRPr/>
            </a:pPr>
            <a:endParaRPr lang="nl-BE" sz="1600" i="1" dirty="0"/>
          </a:p>
          <a:p>
            <a:pPr marL="0" indent="0" defTabSz="1693863">
              <a:lnSpc>
                <a:spcPct val="80000"/>
              </a:lnSpc>
              <a:buFontTx/>
              <a:buNone/>
              <a:defRPr/>
            </a:pPr>
            <a:r>
              <a:rPr lang="nl-BE" sz="1600" i="1" u="sng" dirty="0" err="1">
                <a:solidFill>
                  <a:srgbClr val="FF0000"/>
                </a:solidFill>
              </a:rPr>
              <a:t>Traceability</a:t>
            </a:r>
            <a:r>
              <a:rPr lang="nl-BE" sz="1600" i="1" dirty="0">
                <a:solidFill>
                  <a:srgbClr val="FF0000"/>
                </a:solidFill>
              </a:rPr>
              <a:t> </a:t>
            </a:r>
            <a:r>
              <a:rPr lang="nl-BE" sz="1600" i="1" dirty="0" err="1"/>
              <a:t>requirements</a:t>
            </a:r>
            <a:r>
              <a:rPr lang="nl-BE" sz="1600" i="1" dirty="0"/>
              <a:t> </a:t>
            </a:r>
            <a:r>
              <a:rPr lang="nl-BE" sz="1600" i="1" dirty="0" err="1"/>
              <a:t>from</a:t>
            </a:r>
            <a:r>
              <a:rPr lang="nl-BE" sz="1600" i="1" dirty="0"/>
              <a:t> </a:t>
            </a:r>
            <a:r>
              <a:rPr lang="nl-BE" sz="1600" i="1" dirty="0" err="1"/>
              <a:t>production</a:t>
            </a:r>
            <a:r>
              <a:rPr lang="nl-BE" sz="1600" i="1" dirty="0"/>
              <a:t> to </a:t>
            </a:r>
            <a:r>
              <a:rPr lang="nl-BE" sz="1600" i="1" dirty="0" err="1"/>
              <a:t>sale</a:t>
            </a:r>
            <a:r>
              <a:rPr lang="nl-BE" sz="1600" i="1" dirty="0"/>
              <a:t>  (</a:t>
            </a:r>
            <a:r>
              <a:rPr lang="nl-BE" sz="1600" i="1" dirty="0" err="1"/>
              <a:t>comparable</a:t>
            </a:r>
            <a:r>
              <a:rPr lang="nl-BE" sz="1600" i="1" dirty="0"/>
              <a:t> </a:t>
            </a:r>
            <a:r>
              <a:rPr lang="nl-BE" sz="1600" i="1" dirty="0" err="1"/>
              <a:t>with</a:t>
            </a:r>
            <a:r>
              <a:rPr lang="nl-BE" sz="1600" i="1" dirty="0"/>
              <a:t> </a:t>
            </a:r>
            <a:r>
              <a:rPr lang="nl-BE" sz="1600" i="1" dirty="0" err="1"/>
              <a:t>similar</a:t>
            </a:r>
            <a:r>
              <a:rPr lang="nl-BE" sz="1600" i="1" dirty="0"/>
              <a:t> </a:t>
            </a:r>
            <a:r>
              <a:rPr lang="nl-BE" sz="1600" i="1" dirty="0" err="1"/>
              <a:t>rules</a:t>
            </a:r>
            <a:r>
              <a:rPr lang="nl-BE" sz="1600" i="1" dirty="0"/>
              <a:t> </a:t>
            </a:r>
            <a:r>
              <a:rPr lang="nl-BE" sz="1600" i="1" dirty="0" err="1"/>
              <a:t>for</a:t>
            </a:r>
            <a:r>
              <a:rPr lang="nl-BE" sz="1600" i="1" dirty="0"/>
              <a:t> the </a:t>
            </a:r>
            <a:r>
              <a:rPr lang="nl-BE" sz="1600" i="1" dirty="0" err="1"/>
              <a:t>foodstuffs</a:t>
            </a:r>
            <a:r>
              <a:rPr lang="nl-BE" sz="1600" i="1" dirty="0"/>
              <a:t> </a:t>
            </a:r>
            <a:r>
              <a:rPr lang="nl-BE" sz="1600" i="1" dirty="0" err="1"/>
              <a:t>themselves</a:t>
            </a:r>
            <a:r>
              <a:rPr lang="nl-BE" sz="1600" i="1" dirty="0"/>
              <a:t>).</a:t>
            </a:r>
            <a:r>
              <a:rPr lang="nl-NL" sz="1600" i="1" dirty="0"/>
              <a:t> </a:t>
            </a:r>
          </a:p>
        </p:txBody>
      </p:sp>
      <p:pic>
        <p:nvPicPr>
          <p:cNvPr id="125955" name="Afbeelding 6" descr="http://www.devlijtigebie.be/beelden/voor_levensmidde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4005064"/>
            <a:ext cx="7810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hthoek 5"/>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IV. Packaging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Rechthoek 1"/>
          <p:cNvSpPr/>
          <p:nvPr/>
        </p:nvSpPr>
        <p:spPr>
          <a:xfrm>
            <a:off x="6250828" y="6338857"/>
            <a:ext cx="2693494" cy="400110"/>
          </a:xfrm>
          <a:prstGeom prst="rect">
            <a:avLst/>
          </a:prstGeom>
        </p:spPr>
        <p:txBody>
          <a:bodyPr wrap="none">
            <a:spAutoFit/>
          </a:bodyPr>
          <a:lstStyle/>
          <a:p>
            <a:pPr>
              <a:defRPr/>
            </a:pPr>
            <a:r>
              <a:rPr lang="en-GB" sz="2000" b="1" dirty="0">
                <a:solidFill>
                  <a:schemeClr val="bg1"/>
                </a:solidFill>
              </a:rPr>
              <a:t>www.east-invest2.eu</a:t>
            </a:r>
          </a:p>
        </p:txBody>
      </p:sp>
      <p:sp>
        <p:nvSpPr>
          <p:cNvPr id="3" name="Rechthoek 2"/>
          <p:cNvSpPr/>
          <p:nvPr/>
        </p:nvSpPr>
        <p:spPr>
          <a:xfrm>
            <a:off x="251520" y="6237312"/>
            <a:ext cx="8568952" cy="565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hlinkClick r:id="rId5"/>
              </a:rPr>
              <a:t>https://ec.europa.eu/food/safety/chemical_safety/food_contact_materials_en</a:t>
            </a:r>
            <a:endParaRPr lang="nl-BE" sz="1400" dirty="0"/>
          </a:p>
          <a:p>
            <a:pPr algn="ctr"/>
            <a:r>
              <a:rPr lang="nl-BE" sz="1400" dirty="0">
                <a:hlinkClick r:id="rId6"/>
              </a:rPr>
              <a:t>https://webgate.ec.europa.eu/foods_system/main/?sector=FCM&amp;auth=SANCAS</a:t>
            </a:r>
            <a:endParaRPr lang="nl-BE" sz="1400" dirty="0"/>
          </a:p>
        </p:txBody>
      </p:sp>
    </p:spTree>
    <p:extLst>
      <p:ext uri="{BB962C8B-B14F-4D97-AF65-F5344CB8AC3E}">
        <p14:creationId xmlns:p14="http://schemas.microsoft.com/office/powerpoint/2010/main" val="14700693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idx="1"/>
          </p:nvPr>
        </p:nvSpPr>
        <p:spPr>
          <a:xfrm>
            <a:off x="611188" y="1557338"/>
            <a:ext cx="7772400" cy="4538662"/>
          </a:xfrm>
        </p:spPr>
        <p:txBody>
          <a:bodyPr/>
          <a:lstStyle/>
          <a:p>
            <a:pPr marL="625475" indent="-625475" defTabSz="1693863">
              <a:buFontTx/>
              <a:buNone/>
              <a:defRPr/>
            </a:pPr>
            <a:r>
              <a:rPr lang="nl-NL" sz="2000" i="1" dirty="0">
                <a:solidFill>
                  <a:srgbClr val="0000FF"/>
                </a:solidFill>
              </a:rPr>
              <a:t>IV.3. </a:t>
            </a:r>
            <a:r>
              <a:rPr lang="nl-NL" sz="2000" i="1" dirty="0" err="1">
                <a:solidFill>
                  <a:srgbClr val="0000FF"/>
                </a:solidFill>
              </a:rPr>
              <a:t>Materials</a:t>
            </a:r>
            <a:r>
              <a:rPr lang="nl-NL" sz="2000" i="1" dirty="0">
                <a:solidFill>
                  <a:srgbClr val="0000FF"/>
                </a:solidFill>
              </a:rPr>
              <a:t> and </a:t>
            </a:r>
            <a:r>
              <a:rPr lang="nl-NL" sz="2000" i="1" dirty="0" err="1">
                <a:solidFill>
                  <a:srgbClr val="0000FF"/>
                </a:solidFill>
              </a:rPr>
              <a:t>articles</a:t>
            </a:r>
            <a:r>
              <a:rPr lang="nl-NL" sz="2000" i="1" dirty="0">
                <a:solidFill>
                  <a:srgbClr val="0000FF"/>
                </a:solidFill>
              </a:rPr>
              <a:t> </a:t>
            </a:r>
            <a:r>
              <a:rPr lang="nl-NL" sz="2000" i="1" dirty="0" err="1">
                <a:solidFill>
                  <a:srgbClr val="0000FF"/>
                </a:solidFill>
              </a:rPr>
              <a:t>intended</a:t>
            </a:r>
            <a:r>
              <a:rPr lang="nl-NL" sz="2000" i="1" dirty="0">
                <a:solidFill>
                  <a:srgbClr val="0000FF"/>
                </a:solidFill>
              </a:rPr>
              <a:t> to </a:t>
            </a:r>
            <a:r>
              <a:rPr lang="nl-NL" sz="2000" i="1" dirty="0" err="1">
                <a:solidFill>
                  <a:srgbClr val="0000FF"/>
                </a:solidFill>
              </a:rPr>
              <a:t>come</a:t>
            </a:r>
            <a:r>
              <a:rPr lang="nl-NL" sz="2000" i="1" dirty="0">
                <a:solidFill>
                  <a:srgbClr val="0000FF"/>
                </a:solidFill>
              </a:rPr>
              <a:t> </a:t>
            </a:r>
            <a:r>
              <a:rPr lang="nl-NL" sz="2000" i="1" dirty="0" err="1">
                <a:solidFill>
                  <a:srgbClr val="0000FF"/>
                </a:solidFill>
              </a:rPr>
              <a:t>into</a:t>
            </a:r>
            <a:r>
              <a:rPr lang="nl-NL" sz="2000" i="1" dirty="0">
                <a:solidFill>
                  <a:srgbClr val="0000FF"/>
                </a:solidFill>
              </a:rPr>
              <a:t> a direct contact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foodstuffs</a:t>
            </a:r>
            <a:endParaRPr lang="nl-NL" sz="2000" i="1" dirty="0">
              <a:solidFill>
                <a:srgbClr val="0000FF"/>
              </a:solidFill>
            </a:endParaRPr>
          </a:p>
          <a:p>
            <a:pPr marL="625475" indent="-625475" defTabSz="1693863">
              <a:buFontTx/>
              <a:buNone/>
              <a:defRPr/>
            </a:pPr>
            <a:endParaRPr lang="nl-NL" sz="800" i="1" dirty="0">
              <a:solidFill>
                <a:srgbClr val="0000FF"/>
              </a:solidFill>
            </a:endParaRPr>
          </a:p>
          <a:p>
            <a:pPr marL="717550" indent="-717550" defTabSz="1693863">
              <a:buFontTx/>
              <a:buNone/>
              <a:defRPr/>
            </a:pPr>
            <a:r>
              <a:rPr lang="nl-NL" sz="1800" i="1" dirty="0">
                <a:solidFill>
                  <a:srgbClr val="0000FF"/>
                </a:solidFill>
              </a:rPr>
              <a:t>IV.3.2. Plastic </a:t>
            </a:r>
            <a:r>
              <a:rPr lang="nl-NL" sz="1800" i="1" dirty="0" err="1">
                <a:solidFill>
                  <a:srgbClr val="0000FF"/>
                </a:solidFill>
              </a:rPr>
              <a:t>materials</a:t>
            </a:r>
            <a:r>
              <a:rPr lang="nl-NL" sz="1800" i="1" dirty="0">
                <a:solidFill>
                  <a:srgbClr val="0000FF"/>
                </a:solidFill>
              </a:rPr>
              <a:t> and </a:t>
            </a:r>
            <a:r>
              <a:rPr lang="nl-NL" sz="1800" i="1" dirty="0" err="1">
                <a:solidFill>
                  <a:srgbClr val="0000FF"/>
                </a:solidFill>
              </a:rPr>
              <a:t>articles</a:t>
            </a:r>
            <a:r>
              <a:rPr lang="nl-NL" sz="1800" i="1" dirty="0">
                <a:solidFill>
                  <a:srgbClr val="0000FF"/>
                </a:solidFill>
              </a:rPr>
              <a:t> + </a:t>
            </a:r>
            <a:r>
              <a:rPr lang="nl-NL" sz="1800" i="1" dirty="0" err="1">
                <a:solidFill>
                  <a:srgbClr val="0000FF"/>
                </a:solidFill>
              </a:rPr>
              <a:t>coatings</a:t>
            </a:r>
            <a:endParaRPr lang="nl-NL" sz="1800" i="1" dirty="0">
              <a:solidFill>
                <a:srgbClr val="0000FF"/>
              </a:solidFill>
            </a:endParaRPr>
          </a:p>
          <a:p>
            <a:pPr marL="717550" indent="-717550" defTabSz="1693863">
              <a:buFontTx/>
              <a:buNone/>
              <a:defRPr/>
            </a:pPr>
            <a:r>
              <a:rPr lang="nl-NL" sz="1800" i="1" dirty="0">
                <a:solidFill>
                  <a:srgbClr val="0000FF"/>
                </a:solidFill>
              </a:rPr>
              <a:t>	</a:t>
            </a:r>
            <a:r>
              <a:rPr lang="nl-NL" sz="1600" i="1" dirty="0">
                <a:solidFill>
                  <a:srgbClr val="0000FF"/>
                </a:solidFill>
              </a:rPr>
              <a:t>(Reg. (EU) 10/2011, Reg. (EC) 282/2008, Dir. 82/711/EEC, </a:t>
            </a:r>
          </a:p>
          <a:p>
            <a:pPr marL="717550" indent="-717550" defTabSz="1693863">
              <a:buFontTx/>
              <a:buNone/>
              <a:defRPr/>
            </a:pPr>
            <a:r>
              <a:rPr lang="nl-NL" sz="1600" i="1" dirty="0">
                <a:solidFill>
                  <a:srgbClr val="0000FF"/>
                </a:solidFill>
              </a:rPr>
              <a:t>	 Reg. (EC) 1895/2005, Dir. 78/142/EEC, Dir. 93/11/EEC)</a:t>
            </a:r>
          </a:p>
          <a:p>
            <a:pPr marL="0" indent="0" defTabSz="1693863">
              <a:buFontTx/>
              <a:buNone/>
              <a:defRPr/>
            </a:pPr>
            <a:endParaRPr lang="nl-BE" sz="800" i="1" dirty="0">
              <a:solidFill>
                <a:srgbClr val="0000FF"/>
              </a:solidFill>
            </a:endParaRPr>
          </a:p>
          <a:p>
            <a:pPr marL="0" indent="0" defTabSz="1693863">
              <a:buFontTx/>
              <a:buNone/>
              <a:defRPr/>
            </a:pPr>
            <a:r>
              <a:rPr lang="nl-BE" sz="1800" i="1" u="sng" dirty="0" err="1">
                <a:solidFill>
                  <a:srgbClr val="FF0000"/>
                </a:solidFill>
              </a:rPr>
              <a:t>Positive</a:t>
            </a:r>
            <a:r>
              <a:rPr lang="nl-BE" sz="1800" i="1" u="sng" dirty="0">
                <a:solidFill>
                  <a:srgbClr val="FF0000"/>
                </a:solidFill>
              </a:rPr>
              <a:t> list</a:t>
            </a:r>
            <a:r>
              <a:rPr lang="nl-BE" sz="1800" i="1" dirty="0">
                <a:solidFill>
                  <a:srgbClr val="FF0000"/>
                </a:solidFill>
              </a:rPr>
              <a:t> </a:t>
            </a:r>
            <a:r>
              <a:rPr lang="nl-BE" sz="1800" i="1" dirty="0" err="1"/>
              <a:t>with</a:t>
            </a:r>
            <a:r>
              <a:rPr lang="nl-BE" sz="1800" i="1" dirty="0"/>
              <a:t> </a:t>
            </a:r>
            <a:r>
              <a:rPr lang="nl-BE" sz="1800" i="1" u="sng" dirty="0" err="1">
                <a:solidFill>
                  <a:srgbClr val="FF0000"/>
                </a:solidFill>
              </a:rPr>
              <a:t>approved</a:t>
            </a:r>
            <a:r>
              <a:rPr lang="nl-BE" sz="1800" i="1" u="sng" dirty="0">
                <a:solidFill>
                  <a:srgbClr val="FF0000"/>
                </a:solidFill>
              </a:rPr>
              <a:t> </a:t>
            </a:r>
            <a:r>
              <a:rPr lang="nl-BE" sz="1800" i="1" u="sng" dirty="0" err="1">
                <a:solidFill>
                  <a:srgbClr val="FF0000"/>
                </a:solidFill>
              </a:rPr>
              <a:t>substances</a:t>
            </a:r>
            <a:r>
              <a:rPr lang="nl-BE" sz="1800" i="1" dirty="0">
                <a:solidFill>
                  <a:srgbClr val="FF0000"/>
                </a:solidFill>
              </a:rPr>
              <a:t> </a:t>
            </a:r>
            <a:r>
              <a:rPr lang="nl-BE" sz="1800" i="1" dirty="0"/>
              <a:t>(e.g. </a:t>
            </a:r>
            <a:r>
              <a:rPr lang="nl-BE" sz="1800" i="1" dirty="0" err="1"/>
              <a:t>monomers</a:t>
            </a:r>
            <a:r>
              <a:rPr lang="nl-BE" sz="1800" i="1" dirty="0"/>
              <a:t>, </a:t>
            </a:r>
            <a:r>
              <a:rPr lang="nl-BE" sz="1800" i="1" dirty="0" err="1"/>
              <a:t>additives</a:t>
            </a:r>
            <a:r>
              <a:rPr lang="nl-BE" sz="1800" i="1" dirty="0"/>
              <a:t>) </a:t>
            </a:r>
            <a:r>
              <a:rPr lang="nl-BE" sz="1800" i="1" dirty="0" err="1"/>
              <a:t>with</a:t>
            </a:r>
            <a:r>
              <a:rPr lang="nl-BE" sz="1800" i="1" dirty="0"/>
              <a:t> </a:t>
            </a:r>
            <a:r>
              <a:rPr lang="nl-BE" sz="1800" i="1" dirty="0" err="1"/>
              <a:t>specific</a:t>
            </a:r>
            <a:r>
              <a:rPr lang="nl-BE" sz="1800" i="1" dirty="0"/>
              <a:t> </a:t>
            </a:r>
            <a:r>
              <a:rPr lang="nl-BE" sz="1800" i="1" dirty="0" err="1"/>
              <a:t>conditions</a:t>
            </a:r>
            <a:r>
              <a:rPr lang="nl-BE" sz="1800" i="1" dirty="0"/>
              <a:t> of </a:t>
            </a:r>
            <a:r>
              <a:rPr lang="nl-BE" sz="1800" i="1" dirty="0" err="1"/>
              <a:t>use</a:t>
            </a:r>
            <a:r>
              <a:rPr lang="nl-BE" sz="1800" i="1" dirty="0"/>
              <a:t> and maximum </a:t>
            </a:r>
            <a:r>
              <a:rPr lang="nl-BE" sz="1800" i="1" dirty="0" err="1"/>
              <a:t>limits</a:t>
            </a:r>
            <a:r>
              <a:rPr lang="nl-BE" sz="1800" i="1" dirty="0"/>
              <a:t> of </a:t>
            </a:r>
            <a:r>
              <a:rPr lang="nl-BE" sz="1800" i="1" dirty="0" err="1"/>
              <a:t>migration</a:t>
            </a:r>
            <a:r>
              <a:rPr lang="nl-BE" sz="1800" i="1" dirty="0"/>
              <a:t> </a:t>
            </a:r>
            <a:r>
              <a:rPr lang="nl-BE" sz="1800" i="1" dirty="0" err="1"/>
              <a:t>to</a:t>
            </a:r>
            <a:r>
              <a:rPr lang="nl-BE" sz="1800" i="1" dirty="0"/>
              <a:t> </a:t>
            </a:r>
            <a:r>
              <a:rPr lang="nl-BE" sz="1800" i="1" dirty="0" err="1"/>
              <a:t>foodstuffs</a:t>
            </a:r>
            <a:endParaRPr lang="nl-BE" sz="1800" i="1" dirty="0"/>
          </a:p>
          <a:p>
            <a:pPr marL="0" indent="0" defTabSz="1693863">
              <a:buFontTx/>
              <a:buNone/>
              <a:defRPr/>
            </a:pPr>
            <a:r>
              <a:rPr lang="nl-BE" sz="1800" i="1" dirty="0"/>
              <a:t>(in mg/kg or mg/dm2)</a:t>
            </a:r>
          </a:p>
          <a:p>
            <a:pPr marL="0" indent="0" defTabSz="1693863">
              <a:buFontTx/>
              <a:buNone/>
              <a:defRPr/>
            </a:pPr>
            <a:r>
              <a:rPr lang="nl-BE" sz="1800" i="1" u="sng" dirty="0">
                <a:solidFill>
                  <a:srgbClr val="FF0000"/>
                </a:solidFill>
              </a:rPr>
              <a:t>Overall Migration </a:t>
            </a:r>
            <a:r>
              <a:rPr lang="nl-BE" sz="1800" i="1" u="sng" dirty="0" err="1">
                <a:solidFill>
                  <a:srgbClr val="FF0000"/>
                </a:solidFill>
              </a:rPr>
              <a:t>Limits</a:t>
            </a:r>
            <a:r>
              <a:rPr lang="nl-BE" sz="1800" i="1" u="sng" dirty="0">
                <a:solidFill>
                  <a:srgbClr val="FF0000"/>
                </a:solidFill>
              </a:rPr>
              <a:t> </a:t>
            </a:r>
            <a:r>
              <a:rPr lang="nl-BE" sz="1800" i="1" u="sng" dirty="0" err="1">
                <a:solidFill>
                  <a:srgbClr val="FF0000"/>
                </a:solidFill>
              </a:rPr>
              <a:t>and</a:t>
            </a:r>
            <a:r>
              <a:rPr lang="nl-BE" sz="1800" i="1" u="sng" dirty="0">
                <a:solidFill>
                  <a:srgbClr val="FF0000"/>
                </a:solidFill>
              </a:rPr>
              <a:t> </a:t>
            </a:r>
            <a:r>
              <a:rPr lang="nl-BE" sz="1800" i="1" u="sng" dirty="0" err="1">
                <a:solidFill>
                  <a:srgbClr val="FF0000"/>
                </a:solidFill>
              </a:rPr>
              <a:t>Specific</a:t>
            </a:r>
            <a:r>
              <a:rPr lang="nl-BE" sz="1800" i="1" u="sng" dirty="0">
                <a:solidFill>
                  <a:srgbClr val="FF0000"/>
                </a:solidFill>
              </a:rPr>
              <a:t> Migration </a:t>
            </a:r>
            <a:r>
              <a:rPr lang="nl-BE" sz="1800" i="1" u="sng" dirty="0" err="1">
                <a:solidFill>
                  <a:srgbClr val="FF0000"/>
                </a:solidFill>
              </a:rPr>
              <a:t>Limits</a:t>
            </a:r>
            <a:r>
              <a:rPr lang="nl-BE" sz="1800" i="1" dirty="0">
                <a:solidFill>
                  <a:srgbClr val="FF0000"/>
                </a:solidFill>
              </a:rPr>
              <a:t> (</a:t>
            </a:r>
            <a:r>
              <a:rPr lang="nl-BE" sz="1800" i="1" dirty="0" err="1">
                <a:solidFill>
                  <a:srgbClr val="FF0000"/>
                </a:solidFill>
              </a:rPr>
              <a:t>SMLs</a:t>
            </a:r>
            <a:r>
              <a:rPr lang="nl-BE" sz="1800" i="1" dirty="0">
                <a:solidFill>
                  <a:srgbClr val="FF0000"/>
                </a:solidFill>
              </a:rPr>
              <a:t>)</a:t>
            </a:r>
          </a:p>
          <a:p>
            <a:pPr marL="0" indent="0" defTabSz="1693863">
              <a:buFontTx/>
              <a:buNone/>
              <a:defRPr/>
            </a:pPr>
            <a:endParaRPr lang="nl-BE" sz="1800" i="1" dirty="0">
              <a:solidFill>
                <a:srgbClr val="FF0000"/>
              </a:solidFill>
            </a:endParaRPr>
          </a:p>
          <a:p>
            <a:pPr marL="0" indent="0" defTabSz="1693863">
              <a:buFontTx/>
              <a:buNone/>
              <a:defRPr/>
            </a:pPr>
            <a:r>
              <a:rPr lang="nl-BE" sz="1800" i="1" dirty="0" err="1">
                <a:solidFill>
                  <a:srgbClr val="FF0000"/>
                </a:solidFill>
              </a:rPr>
              <a:t>Declaration</a:t>
            </a:r>
            <a:r>
              <a:rPr lang="nl-BE" sz="1800" i="1" dirty="0">
                <a:solidFill>
                  <a:srgbClr val="FF0000"/>
                </a:solidFill>
              </a:rPr>
              <a:t> of compliance (</a:t>
            </a:r>
            <a:r>
              <a:rPr lang="nl-BE" sz="1800" i="1" dirty="0" err="1">
                <a:solidFill>
                  <a:srgbClr val="FF0000"/>
                </a:solidFill>
              </a:rPr>
              <a:t>by</a:t>
            </a:r>
            <a:r>
              <a:rPr lang="nl-BE" sz="1800" i="1" dirty="0">
                <a:solidFill>
                  <a:srgbClr val="FF0000"/>
                </a:solidFill>
              </a:rPr>
              <a:t> </a:t>
            </a:r>
            <a:r>
              <a:rPr lang="nl-BE" sz="1800" i="1" dirty="0" err="1">
                <a:solidFill>
                  <a:srgbClr val="FF0000"/>
                </a:solidFill>
              </a:rPr>
              <a:t>manufacturer</a:t>
            </a:r>
            <a:r>
              <a:rPr lang="nl-BE" sz="1800" i="1" dirty="0">
                <a:solidFill>
                  <a:srgbClr val="FF0000"/>
                </a:solidFill>
              </a:rPr>
              <a:t>)</a:t>
            </a:r>
          </a:p>
          <a:p>
            <a:pPr>
              <a:buFont typeface="Monotype Sorts" pitchFamily="2" charset="2"/>
              <a:buNone/>
              <a:defRPr/>
            </a:pPr>
            <a:endParaRPr lang="nl-BE" sz="800" dirty="0"/>
          </a:p>
          <a:p>
            <a:pPr marL="0" indent="0">
              <a:buFont typeface="Monotype Sorts" pitchFamily="2" charset="2"/>
              <a:buNone/>
              <a:defRPr/>
            </a:pPr>
            <a:r>
              <a:rPr lang="nl-BE" sz="1600" i="1" dirty="0" err="1">
                <a:solidFill>
                  <a:srgbClr val="00B050"/>
                </a:solidFill>
              </a:rPr>
              <a:t>Additional</a:t>
            </a:r>
            <a:r>
              <a:rPr lang="nl-BE" sz="1600" i="1" dirty="0">
                <a:solidFill>
                  <a:srgbClr val="00B050"/>
                </a:solidFill>
              </a:rPr>
              <a:t> </a:t>
            </a:r>
            <a:r>
              <a:rPr lang="nl-BE" sz="1600" i="1" dirty="0" err="1">
                <a:solidFill>
                  <a:srgbClr val="00B050"/>
                </a:solidFill>
              </a:rPr>
              <a:t>rules</a:t>
            </a:r>
            <a:r>
              <a:rPr lang="nl-BE" sz="1600" i="1" dirty="0">
                <a:solidFill>
                  <a:srgbClr val="00B050"/>
                </a:solidFill>
              </a:rPr>
              <a:t> </a:t>
            </a:r>
            <a:r>
              <a:rPr lang="nl-BE" sz="1600" i="1" dirty="0" err="1">
                <a:solidFill>
                  <a:srgbClr val="00B050"/>
                </a:solidFill>
              </a:rPr>
              <a:t>for</a:t>
            </a:r>
            <a:r>
              <a:rPr lang="nl-BE" sz="1600" i="1" dirty="0">
                <a:solidFill>
                  <a:srgbClr val="00B050"/>
                </a:solidFill>
              </a:rPr>
              <a:t> </a:t>
            </a:r>
            <a:r>
              <a:rPr lang="nl-BE" sz="1600" i="1" dirty="0" err="1">
                <a:solidFill>
                  <a:srgbClr val="00B050"/>
                </a:solidFill>
              </a:rPr>
              <a:t>recycled</a:t>
            </a:r>
            <a:r>
              <a:rPr lang="nl-BE" sz="1600" i="1" dirty="0">
                <a:solidFill>
                  <a:srgbClr val="00B050"/>
                </a:solidFill>
              </a:rPr>
              <a:t> plastic </a:t>
            </a:r>
            <a:r>
              <a:rPr lang="nl-BE" sz="1600" i="1" dirty="0" err="1">
                <a:solidFill>
                  <a:srgbClr val="00B050"/>
                </a:solidFill>
              </a:rPr>
              <a:t>materials</a:t>
            </a:r>
            <a:r>
              <a:rPr lang="nl-BE" sz="1600" i="1" dirty="0">
                <a:solidFill>
                  <a:srgbClr val="00B050"/>
                </a:solidFill>
              </a:rPr>
              <a:t> and </a:t>
            </a:r>
            <a:r>
              <a:rPr lang="nl-BE" sz="1600" i="1" dirty="0" err="1">
                <a:solidFill>
                  <a:srgbClr val="00B050"/>
                </a:solidFill>
              </a:rPr>
              <a:t>articles</a:t>
            </a:r>
            <a:r>
              <a:rPr lang="nl-BE" sz="1600" i="1" dirty="0">
                <a:solidFill>
                  <a:srgbClr val="00B050"/>
                </a:solidFill>
              </a:rPr>
              <a:t> + vinyl chloride </a:t>
            </a:r>
            <a:r>
              <a:rPr lang="nl-BE" sz="1600" i="1" dirty="0" err="1">
                <a:solidFill>
                  <a:srgbClr val="00B050"/>
                </a:solidFill>
              </a:rPr>
              <a:t>monomer</a:t>
            </a:r>
            <a:r>
              <a:rPr lang="nl-BE" sz="1600" i="1" dirty="0">
                <a:solidFill>
                  <a:srgbClr val="00B050"/>
                </a:solidFill>
              </a:rPr>
              <a:t> + epoxy </a:t>
            </a:r>
            <a:r>
              <a:rPr lang="nl-BE" sz="1600" i="1" dirty="0" err="1">
                <a:solidFill>
                  <a:srgbClr val="00B050"/>
                </a:solidFill>
              </a:rPr>
              <a:t>derivatives</a:t>
            </a:r>
            <a:r>
              <a:rPr lang="nl-BE" sz="1600" i="1" dirty="0">
                <a:solidFill>
                  <a:srgbClr val="00B050"/>
                </a:solidFill>
              </a:rPr>
              <a:t> + </a:t>
            </a:r>
            <a:r>
              <a:rPr lang="nl-BE" sz="1600" i="1" dirty="0" err="1">
                <a:solidFill>
                  <a:srgbClr val="00B050"/>
                </a:solidFill>
              </a:rPr>
              <a:t>elastomer</a:t>
            </a:r>
            <a:r>
              <a:rPr lang="nl-BE" sz="1600" i="1" dirty="0">
                <a:solidFill>
                  <a:srgbClr val="00B050"/>
                </a:solidFill>
              </a:rPr>
              <a:t> or rubber (</a:t>
            </a:r>
            <a:r>
              <a:rPr lang="nl-BE" sz="1600" i="1" dirty="0" err="1">
                <a:solidFill>
                  <a:srgbClr val="00B050"/>
                </a:solidFill>
              </a:rPr>
              <a:t>teats</a:t>
            </a:r>
            <a:r>
              <a:rPr lang="nl-BE" sz="1600" i="1" dirty="0">
                <a:solidFill>
                  <a:srgbClr val="00B050"/>
                </a:solidFill>
              </a:rPr>
              <a:t> </a:t>
            </a:r>
            <a:r>
              <a:rPr lang="nl-BE" sz="1600" i="1" dirty="0" err="1">
                <a:solidFill>
                  <a:srgbClr val="00B050"/>
                </a:solidFill>
              </a:rPr>
              <a:t>and</a:t>
            </a:r>
            <a:r>
              <a:rPr lang="nl-BE" sz="1600" i="1" dirty="0">
                <a:solidFill>
                  <a:srgbClr val="00B050"/>
                </a:solidFill>
              </a:rPr>
              <a:t> </a:t>
            </a:r>
            <a:r>
              <a:rPr lang="nl-BE" sz="1600" i="1" dirty="0" err="1">
                <a:solidFill>
                  <a:srgbClr val="00B050"/>
                </a:solidFill>
              </a:rPr>
              <a:t>soothers</a:t>
            </a:r>
            <a:r>
              <a:rPr lang="nl-BE" sz="1600" i="1" dirty="0">
                <a:solidFill>
                  <a:srgbClr val="00B050"/>
                </a:solidFill>
              </a:rPr>
              <a:t>)</a:t>
            </a:r>
          </a:p>
          <a:p>
            <a:pPr marL="0" indent="0" defTabSz="1693863">
              <a:buFontTx/>
              <a:buNone/>
              <a:defRPr/>
            </a:pPr>
            <a:endParaRPr lang="nl-BE" sz="1600" i="1" dirty="0"/>
          </a:p>
          <a:p>
            <a:pPr marL="0" indent="0" defTabSz="1693863">
              <a:buFontTx/>
              <a:buNone/>
              <a:defRPr/>
            </a:pPr>
            <a:endParaRPr lang="nl-BE" sz="1800" i="1" dirty="0"/>
          </a:p>
          <a:p>
            <a:pPr marL="0" indent="0" defTabSz="1693863">
              <a:buFontTx/>
              <a:buNone/>
              <a:defRPr/>
            </a:pPr>
            <a:endParaRPr lang="nl-BE" sz="2400" i="1" dirty="0"/>
          </a:p>
          <a:p>
            <a:pPr marL="0" indent="0" defTabSz="1693863">
              <a:buFontTx/>
              <a:buNone/>
              <a:defRPr/>
            </a:pPr>
            <a:endParaRPr lang="nl-BE" sz="2400" i="1" dirty="0"/>
          </a:p>
          <a:p>
            <a:pPr marL="0" indent="0" defTabSz="1693863">
              <a:buFontTx/>
              <a:buNone/>
              <a:defRPr/>
            </a:pPr>
            <a:endParaRPr lang="nl-BE" sz="2400" i="1" dirty="0"/>
          </a:p>
          <a:p>
            <a:pPr marL="0" indent="0" defTabSz="1693863">
              <a:buFontTx/>
              <a:buNone/>
              <a:defRPr/>
            </a:pPr>
            <a:endParaRPr lang="nl-BE" sz="24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NL" sz="2800" i="1" dirty="0"/>
          </a:p>
        </p:txBody>
      </p:sp>
      <p:pic>
        <p:nvPicPr>
          <p:cNvPr id="126979" name="Afbeelding 4" descr="Plastic pot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2133600"/>
            <a:ext cx="11525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hthoek 5"/>
          <p:cNvSpPr>
            <a:spLocks noChangeArrowheads="1"/>
          </p:cNvSpPr>
          <p:nvPr/>
        </p:nvSpPr>
        <p:spPr bwMode="auto">
          <a:xfrm>
            <a:off x="3492500" y="404813"/>
            <a:ext cx="518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IV. Packaging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2" name="Rechthoek 1"/>
          <p:cNvSpPr/>
          <p:nvPr/>
        </p:nvSpPr>
        <p:spPr>
          <a:xfrm>
            <a:off x="6255286" y="6355834"/>
            <a:ext cx="2693494" cy="400110"/>
          </a:xfrm>
          <a:prstGeom prst="rect">
            <a:avLst/>
          </a:prstGeom>
        </p:spPr>
        <p:txBody>
          <a:bodyPr wrap="none">
            <a:spAutoFit/>
          </a:bodyPr>
          <a:lstStyle/>
          <a:p>
            <a:pPr>
              <a:defRPr/>
            </a:pPr>
            <a:r>
              <a:rPr lang="en-GB" sz="2000" b="1" dirty="0">
                <a:solidFill>
                  <a:schemeClr val="bg1"/>
                </a:solidFill>
              </a:rPr>
              <a:t>www.east-invest2.eu</a:t>
            </a:r>
          </a:p>
        </p:txBody>
      </p:sp>
    </p:spTree>
    <p:extLst>
      <p:ext uri="{BB962C8B-B14F-4D97-AF65-F5344CB8AC3E}">
        <p14:creationId xmlns:p14="http://schemas.microsoft.com/office/powerpoint/2010/main" val="23111091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idx="1"/>
          </p:nvPr>
        </p:nvSpPr>
        <p:spPr>
          <a:xfrm>
            <a:off x="684213" y="1844675"/>
            <a:ext cx="7772400" cy="4251325"/>
          </a:xfrm>
        </p:spPr>
        <p:txBody>
          <a:bodyPr/>
          <a:lstStyle/>
          <a:p>
            <a:pPr marL="625475" indent="-625475" defTabSz="1693863">
              <a:buFontTx/>
              <a:buNone/>
              <a:defRPr/>
            </a:pPr>
            <a:r>
              <a:rPr lang="nl-NL" sz="2000" i="1" dirty="0">
                <a:solidFill>
                  <a:srgbClr val="0000FF"/>
                </a:solidFill>
              </a:rPr>
              <a:t>IV.3. </a:t>
            </a:r>
            <a:r>
              <a:rPr lang="nl-NL" sz="2000" i="1" dirty="0" err="1">
                <a:solidFill>
                  <a:srgbClr val="0000FF"/>
                </a:solidFill>
              </a:rPr>
              <a:t>Materials</a:t>
            </a:r>
            <a:r>
              <a:rPr lang="nl-NL" sz="2000" i="1" dirty="0">
                <a:solidFill>
                  <a:srgbClr val="0000FF"/>
                </a:solidFill>
              </a:rPr>
              <a:t> and </a:t>
            </a:r>
            <a:r>
              <a:rPr lang="nl-NL" sz="2000" i="1" dirty="0" err="1">
                <a:solidFill>
                  <a:srgbClr val="0000FF"/>
                </a:solidFill>
              </a:rPr>
              <a:t>articles</a:t>
            </a:r>
            <a:r>
              <a:rPr lang="nl-NL" sz="2000" i="1" dirty="0">
                <a:solidFill>
                  <a:srgbClr val="0000FF"/>
                </a:solidFill>
              </a:rPr>
              <a:t> </a:t>
            </a:r>
            <a:r>
              <a:rPr lang="nl-NL" sz="2000" i="1" dirty="0" err="1">
                <a:solidFill>
                  <a:srgbClr val="0000FF"/>
                </a:solidFill>
              </a:rPr>
              <a:t>intended</a:t>
            </a:r>
            <a:r>
              <a:rPr lang="nl-NL" sz="2000" i="1" dirty="0">
                <a:solidFill>
                  <a:srgbClr val="0000FF"/>
                </a:solidFill>
              </a:rPr>
              <a:t> to </a:t>
            </a:r>
            <a:r>
              <a:rPr lang="nl-NL" sz="2000" i="1" dirty="0" err="1">
                <a:solidFill>
                  <a:srgbClr val="0000FF"/>
                </a:solidFill>
              </a:rPr>
              <a:t>come</a:t>
            </a:r>
            <a:r>
              <a:rPr lang="nl-NL" sz="2000" i="1" dirty="0">
                <a:solidFill>
                  <a:srgbClr val="0000FF"/>
                </a:solidFill>
              </a:rPr>
              <a:t> </a:t>
            </a:r>
            <a:r>
              <a:rPr lang="nl-NL" sz="2000" i="1" dirty="0" err="1">
                <a:solidFill>
                  <a:srgbClr val="0000FF"/>
                </a:solidFill>
              </a:rPr>
              <a:t>into</a:t>
            </a:r>
            <a:r>
              <a:rPr lang="nl-NL" sz="2000" i="1" dirty="0">
                <a:solidFill>
                  <a:srgbClr val="0000FF"/>
                </a:solidFill>
              </a:rPr>
              <a:t> a direct contact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foodstuffs</a:t>
            </a:r>
            <a:endParaRPr lang="nl-NL" sz="2000" i="1" dirty="0">
              <a:solidFill>
                <a:srgbClr val="0000FF"/>
              </a:solidFill>
            </a:endParaRPr>
          </a:p>
          <a:p>
            <a:pPr marL="0" indent="0" defTabSz="1693863">
              <a:buFontTx/>
              <a:buNone/>
              <a:defRPr/>
            </a:pPr>
            <a:endParaRPr lang="nl-NL" sz="2400" i="1" dirty="0"/>
          </a:p>
          <a:p>
            <a:pPr marL="0" indent="0" defTabSz="1693863">
              <a:buFontTx/>
              <a:buNone/>
              <a:defRPr/>
            </a:pPr>
            <a:r>
              <a:rPr lang="nl-NL" sz="1800" i="1" dirty="0">
                <a:solidFill>
                  <a:srgbClr val="0000FF"/>
                </a:solidFill>
              </a:rPr>
              <a:t>IV.3.3. </a:t>
            </a:r>
            <a:r>
              <a:rPr lang="nl-NL" sz="1800" i="1" dirty="0" err="1">
                <a:solidFill>
                  <a:srgbClr val="0000FF"/>
                </a:solidFill>
              </a:rPr>
              <a:t>Ceramic</a:t>
            </a:r>
            <a:r>
              <a:rPr lang="nl-NL" sz="1800" i="1" dirty="0">
                <a:solidFill>
                  <a:srgbClr val="0000FF"/>
                </a:solidFill>
              </a:rPr>
              <a:t> </a:t>
            </a:r>
            <a:r>
              <a:rPr lang="nl-NL" sz="1800" i="1" dirty="0" err="1">
                <a:solidFill>
                  <a:srgbClr val="0000FF"/>
                </a:solidFill>
              </a:rPr>
              <a:t>objects</a:t>
            </a:r>
            <a:r>
              <a:rPr lang="nl-NL" sz="1800" i="1" dirty="0">
                <a:solidFill>
                  <a:srgbClr val="0000FF"/>
                </a:solidFill>
              </a:rPr>
              <a:t> (Dir. 84/500/EC)</a:t>
            </a:r>
          </a:p>
          <a:p>
            <a:pPr marL="0" indent="0" defTabSz="1693863">
              <a:buFontTx/>
              <a:buNone/>
              <a:defRPr/>
            </a:pPr>
            <a:endParaRPr lang="nl-BE" sz="2000" i="1" dirty="0">
              <a:solidFill>
                <a:srgbClr val="0000FF"/>
              </a:solidFill>
            </a:endParaRPr>
          </a:p>
          <a:p>
            <a:pPr marL="0" indent="0" defTabSz="1693863">
              <a:buFontTx/>
              <a:buNone/>
              <a:defRPr/>
            </a:pPr>
            <a:r>
              <a:rPr lang="nl-BE" sz="1800" i="1" dirty="0" err="1"/>
              <a:t>Ceramics</a:t>
            </a:r>
            <a:r>
              <a:rPr lang="nl-BE" sz="1800" i="1" dirty="0"/>
              <a:t> </a:t>
            </a:r>
            <a:r>
              <a:rPr lang="nl-BE" sz="1800" i="1" dirty="0" err="1"/>
              <a:t>can</a:t>
            </a:r>
            <a:r>
              <a:rPr lang="nl-BE" sz="1800" i="1" dirty="0"/>
              <a:t> transfer </a:t>
            </a:r>
            <a:r>
              <a:rPr lang="nl-BE" sz="1800" i="1" u="sng" dirty="0" err="1"/>
              <a:t>toxins</a:t>
            </a:r>
            <a:r>
              <a:rPr lang="nl-BE" sz="1800" i="1" u="sng" dirty="0"/>
              <a:t> (</a:t>
            </a:r>
            <a:r>
              <a:rPr lang="nl-BE" sz="1800" i="1" u="sng" dirty="0" err="1"/>
              <a:t>lead</a:t>
            </a:r>
            <a:r>
              <a:rPr lang="nl-BE" sz="1800" i="1" u="sng" dirty="0"/>
              <a:t> and cadmium)</a:t>
            </a:r>
            <a:r>
              <a:rPr lang="nl-BE" sz="1800" i="1" dirty="0"/>
              <a:t> to </a:t>
            </a:r>
            <a:r>
              <a:rPr lang="nl-BE" sz="1800" i="1" dirty="0" err="1"/>
              <a:t>foodstuffs</a:t>
            </a:r>
            <a:r>
              <a:rPr lang="nl-BE" sz="1800" i="1" dirty="0"/>
              <a:t>.</a:t>
            </a:r>
          </a:p>
          <a:p>
            <a:pPr marL="0" indent="0" defTabSz="1693863">
              <a:buFontTx/>
              <a:buNone/>
              <a:defRPr/>
            </a:pPr>
            <a:endParaRPr lang="nl-BE" sz="1800" i="1" dirty="0"/>
          </a:p>
          <a:p>
            <a:pPr marL="0" indent="0" defTabSz="1693863">
              <a:buFontTx/>
              <a:buNone/>
              <a:defRPr/>
            </a:pPr>
            <a:r>
              <a:rPr lang="nl-BE" sz="1800" i="1" dirty="0" err="1"/>
              <a:t>If</a:t>
            </a:r>
            <a:r>
              <a:rPr lang="nl-BE" sz="1800" i="1" dirty="0"/>
              <a:t> </a:t>
            </a:r>
            <a:r>
              <a:rPr lang="nl-BE" sz="1800" i="1" dirty="0" err="1"/>
              <a:t>products</a:t>
            </a:r>
            <a:r>
              <a:rPr lang="nl-BE" sz="1800" i="1" dirty="0"/>
              <a:t> are </a:t>
            </a:r>
            <a:r>
              <a:rPr lang="nl-BE" sz="1800" i="1" dirty="0" err="1"/>
              <a:t>intended</a:t>
            </a:r>
            <a:r>
              <a:rPr lang="nl-BE" sz="1800" i="1" dirty="0"/>
              <a:t> to </a:t>
            </a:r>
            <a:r>
              <a:rPr lang="nl-BE" sz="1800" i="1" dirty="0" err="1"/>
              <a:t>come</a:t>
            </a:r>
            <a:r>
              <a:rPr lang="nl-BE" sz="1800" i="1" dirty="0"/>
              <a:t> </a:t>
            </a:r>
            <a:r>
              <a:rPr lang="nl-BE" sz="1800" i="1" dirty="0" err="1"/>
              <a:t>into</a:t>
            </a:r>
            <a:r>
              <a:rPr lang="nl-BE" sz="1800" i="1" dirty="0"/>
              <a:t> contact </a:t>
            </a:r>
            <a:r>
              <a:rPr lang="nl-BE" sz="1800" i="1" dirty="0" err="1"/>
              <a:t>with</a:t>
            </a:r>
            <a:r>
              <a:rPr lang="nl-BE" sz="1800" i="1" dirty="0"/>
              <a:t> </a:t>
            </a:r>
            <a:r>
              <a:rPr lang="nl-BE" sz="1800" i="1" dirty="0" err="1"/>
              <a:t>foodstuffs</a:t>
            </a:r>
            <a:r>
              <a:rPr lang="nl-BE" sz="1800" i="1" dirty="0"/>
              <a:t>:</a:t>
            </a:r>
          </a:p>
          <a:p>
            <a:pPr marL="0" indent="0" defTabSz="1693863">
              <a:buFontTx/>
              <a:buNone/>
              <a:defRPr/>
            </a:pPr>
            <a:endParaRPr lang="nl-BE" sz="1800" i="1" dirty="0"/>
          </a:p>
          <a:p>
            <a:pPr marL="0" indent="0" defTabSz="1693863">
              <a:buFontTx/>
              <a:buNone/>
              <a:defRPr/>
            </a:pPr>
            <a:r>
              <a:rPr lang="nl-BE" sz="1800" i="1" u="sng" dirty="0" err="1">
                <a:solidFill>
                  <a:srgbClr val="FF0000"/>
                </a:solidFill>
              </a:rPr>
              <a:t>written</a:t>
            </a:r>
            <a:r>
              <a:rPr lang="nl-BE" sz="1800" i="1" u="sng" dirty="0">
                <a:solidFill>
                  <a:srgbClr val="FF0000"/>
                </a:solidFill>
              </a:rPr>
              <a:t> </a:t>
            </a:r>
            <a:r>
              <a:rPr lang="nl-BE" sz="1800" i="1" u="sng" dirty="0" err="1">
                <a:solidFill>
                  <a:srgbClr val="FF0000"/>
                </a:solidFill>
              </a:rPr>
              <a:t>declaration</a:t>
            </a:r>
            <a:r>
              <a:rPr lang="nl-BE" sz="1800" i="1" dirty="0">
                <a:solidFill>
                  <a:srgbClr val="FF0000"/>
                </a:solidFill>
              </a:rPr>
              <a:t> </a:t>
            </a:r>
            <a:r>
              <a:rPr lang="nl-BE" sz="1800" i="1" dirty="0" err="1"/>
              <a:t>from</a:t>
            </a:r>
            <a:r>
              <a:rPr lang="nl-BE" sz="1800" i="1" dirty="0"/>
              <a:t> the </a:t>
            </a:r>
            <a:r>
              <a:rPr lang="nl-BE" sz="1800" i="1" dirty="0" err="1"/>
              <a:t>manufacturer</a:t>
            </a:r>
            <a:r>
              <a:rPr lang="nl-BE" sz="1800" i="1" dirty="0"/>
              <a:t> </a:t>
            </a:r>
            <a:r>
              <a:rPr lang="nl-BE" sz="1800" i="1" dirty="0" err="1"/>
              <a:t>or</a:t>
            </a:r>
            <a:r>
              <a:rPr lang="nl-BE" sz="1800" i="1" dirty="0"/>
              <a:t> </a:t>
            </a:r>
            <a:r>
              <a:rPr lang="nl-BE" sz="1800" i="1" dirty="0" err="1"/>
              <a:t>seller</a:t>
            </a:r>
            <a:r>
              <a:rPr lang="nl-BE" sz="1800" i="1" dirty="0"/>
              <a:t> </a:t>
            </a:r>
            <a:r>
              <a:rPr lang="nl-BE" sz="1800" i="1" dirty="0" err="1"/>
              <a:t>stating</a:t>
            </a:r>
            <a:r>
              <a:rPr lang="nl-BE" sz="1800" i="1" dirty="0"/>
              <a:t> </a:t>
            </a:r>
            <a:r>
              <a:rPr lang="nl-BE" sz="1800" i="1" dirty="0" err="1"/>
              <a:t>that</a:t>
            </a:r>
            <a:r>
              <a:rPr lang="nl-BE" sz="1800" i="1" dirty="0"/>
              <a:t> </a:t>
            </a:r>
            <a:r>
              <a:rPr lang="nl-BE" sz="1800" i="1" dirty="0" err="1"/>
              <a:t>they</a:t>
            </a:r>
            <a:r>
              <a:rPr lang="nl-BE" sz="1800" i="1" dirty="0"/>
              <a:t> do </a:t>
            </a:r>
            <a:r>
              <a:rPr lang="nl-BE" sz="1800" i="1" dirty="0" err="1"/>
              <a:t>not</a:t>
            </a:r>
            <a:endParaRPr lang="nl-BE" sz="1800" i="1" dirty="0"/>
          </a:p>
          <a:p>
            <a:pPr marL="0" indent="0" defTabSz="1693863">
              <a:buFontTx/>
              <a:buNone/>
              <a:defRPr/>
            </a:pPr>
            <a:r>
              <a:rPr lang="nl-BE" sz="1800" i="1" dirty="0" err="1"/>
              <a:t>exceed</a:t>
            </a:r>
            <a:r>
              <a:rPr lang="nl-BE" sz="1800" i="1" dirty="0"/>
              <a:t> the maximum </a:t>
            </a:r>
            <a:r>
              <a:rPr lang="nl-BE" sz="1800" i="1" dirty="0" err="1"/>
              <a:t>limits</a:t>
            </a:r>
            <a:r>
              <a:rPr lang="nl-BE" sz="1800" i="1" dirty="0"/>
              <a:t> </a:t>
            </a:r>
            <a:r>
              <a:rPr lang="nl-BE" sz="1800" i="1" dirty="0" err="1"/>
              <a:t>for</a:t>
            </a:r>
            <a:r>
              <a:rPr lang="nl-BE" sz="1800" i="1" dirty="0"/>
              <a:t> the transfer of </a:t>
            </a:r>
            <a:r>
              <a:rPr lang="nl-BE" sz="1800" i="1" dirty="0" err="1"/>
              <a:t>lead</a:t>
            </a:r>
            <a:r>
              <a:rPr lang="nl-BE" sz="1800" i="1" dirty="0"/>
              <a:t> and cadmium.</a:t>
            </a:r>
          </a:p>
          <a:p>
            <a:pPr marL="0" indent="0" defTabSz="1693863">
              <a:buFontTx/>
              <a:buNone/>
              <a:defRPr/>
            </a:pPr>
            <a:endParaRPr lang="nl-BE" sz="1800" i="1" dirty="0"/>
          </a:p>
          <a:p>
            <a:pPr marL="0" indent="0" defTabSz="1693863">
              <a:buFontTx/>
              <a:buNone/>
              <a:defRPr/>
            </a:pPr>
            <a:endParaRPr lang="nl-BE" sz="1600" i="1" dirty="0"/>
          </a:p>
          <a:p>
            <a:pPr marL="0" indent="0" defTabSz="1693863">
              <a:buFontTx/>
              <a:buNone/>
              <a:defRPr/>
            </a:pPr>
            <a:endParaRPr lang="nl-BE" sz="1600" i="1" dirty="0"/>
          </a:p>
          <a:p>
            <a:pPr marL="0" indent="0" defTabSz="1693863">
              <a:buFontTx/>
              <a:buNone/>
              <a:defRPr/>
            </a:pPr>
            <a:endParaRPr lang="nl-BE" sz="2400" i="1" dirty="0"/>
          </a:p>
          <a:p>
            <a:pPr marL="0" indent="0" defTabSz="1693863">
              <a:buFontTx/>
              <a:buNone/>
              <a:defRPr/>
            </a:pPr>
            <a:endParaRPr lang="nl-BE" sz="2400" i="1" dirty="0"/>
          </a:p>
          <a:p>
            <a:pPr marL="0" indent="0" defTabSz="1693863">
              <a:buFontTx/>
              <a:buNone/>
              <a:defRPr/>
            </a:pPr>
            <a:endParaRPr lang="nl-BE" sz="2400" i="1" dirty="0"/>
          </a:p>
          <a:p>
            <a:pPr marL="0" indent="0" defTabSz="1693863">
              <a:buFontTx/>
              <a:buNone/>
              <a:defRPr/>
            </a:pPr>
            <a:endParaRPr lang="nl-BE" sz="2800" i="1" dirty="0"/>
          </a:p>
          <a:p>
            <a:pPr marL="0" indent="0" defTabSz="1693863">
              <a:buFontTx/>
              <a:buNone/>
              <a:defRPr/>
            </a:pPr>
            <a:endParaRPr lang="nl-BE" sz="2800" i="1" dirty="0"/>
          </a:p>
          <a:p>
            <a:pPr marL="0" indent="0" defTabSz="1693863">
              <a:buFontTx/>
              <a:buNone/>
              <a:defRPr/>
            </a:pPr>
            <a:endParaRPr lang="nl-NL" sz="2800" i="1" dirty="0"/>
          </a:p>
        </p:txBody>
      </p:sp>
      <p:pic>
        <p:nvPicPr>
          <p:cNvPr id="128003" name="mainThumb" descr="Ceramic (Terracotta) Cheese Food Contai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725" y="227647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hthoek 4"/>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IV. Packaging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6" name="Picture 4"/>
          <p:cNvPicPr>
            <a:picLocks noChangeAspect="1"/>
          </p:cNvPicPr>
          <p:nvPr/>
        </p:nvPicPr>
        <p:blipFill>
          <a:blip r:embed="rId4"/>
          <a:stretch>
            <a:fillRect/>
          </a:stretch>
        </p:blipFill>
        <p:spPr>
          <a:xfrm>
            <a:off x="7740352" y="52949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04902356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idx="1"/>
          </p:nvPr>
        </p:nvSpPr>
        <p:spPr>
          <a:xfrm>
            <a:off x="684213" y="1773238"/>
            <a:ext cx="7772400" cy="4322762"/>
          </a:xfrm>
        </p:spPr>
        <p:txBody>
          <a:bodyPr/>
          <a:lstStyle/>
          <a:p>
            <a:pPr marL="625475" indent="-625475" defTabSz="1693863">
              <a:lnSpc>
                <a:spcPct val="80000"/>
              </a:lnSpc>
              <a:buFontTx/>
              <a:buNone/>
              <a:defRPr/>
            </a:pPr>
            <a:r>
              <a:rPr lang="nl-NL" sz="2000" i="1" dirty="0">
                <a:solidFill>
                  <a:srgbClr val="0000FF"/>
                </a:solidFill>
              </a:rPr>
              <a:t>IV.3. </a:t>
            </a:r>
            <a:r>
              <a:rPr lang="nl-NL" sz="2000" i="1" dirty="0" err="1">
                <a:solidFill>
                  <a:srgbClr val="0000FF"/>
                </a:solidFill>
              </a:rPr>
              <a:t>Materials</a:t>
            </a:r>
            <a:r>
              <a:rPr lang="nl-NL" sz="2000" i="1" dirty="0">
                <a:solidFill>
                  <a:srgbClr val="0000FF"/>
                </a:solidFill>
              </a:rPr>
              <a:t> and </a:t>
            </a:r>
            <a:r>
              <a:rPr lang="nl-NL" sz="2000" i="1" dirty="0" err="1">
                <a:solidFill>
                  <a:srgbClr val="0000FF"/>
                </a:solidFill>
              </a:rPr>
              <a:t>articles</a:t>
            </a:r>
            <a:r>
              <a:rPr lang="nl-NL" sz="2000" i="1" dirty="0">
                <a:solidFill>
                  <a:srgbClr val="0000FF"/>
                </a:solidFill>
              </a:rPr>
              <a:t> </a:t>
            </a:r>
            <a:r>
              <a:rPr lang="nl-NL" sz="2000" i="1" dirty="0" err="1">
                <a:solidFill>
                  <a:srgbClr val="0000FF"/>
                </a:solidFill>
              </a:rPr>
              <a:t>intended</a:t>
            </a:r>
            <a:r>
              <a:rPr lang="nl-NL" sz="2000" i="1" dirty="0">
                <a:solidFill>
                  <a:srgbClr val="0000FF"/>
                </a:solidFill>
              </a:rPr>
              <a:t> to </a:t>
            </a:r>
            <a:r>
              <a:rPr lang="nl-NL" sz="2000" i="1" dirty="0" err="1">
                <a:solidFill>
                  <a:srgbClr val="0000FF"/>
                </a:solidFill>
              </a:rPr>
              <a:t>come</a:t>
            </a:r>
            <a:r>
              <a:rPr lang="nl-NL" sz="2000" i="1" dirty="0">
                <a:solidFill>
                  <a:srgbClr val="0000FF"/>
                </a:solidFill>
              </a:rPr>
              <a:t> </a:t>
            </a:r>
            <a:r>
              <a:rPr lang="nl-NL" sz="2000" i="1" dirty="0" err="1">
                <a:solidFill>
                  <a:srgbClr val="0000FF"/>
                </a:solidFill>
              </a:rPr>
              <a:t>into</a:t>
            </a:r>
            <a:r>
              <a:rPr lang="nl-NL" sz="2000" i="1" dirty="0">
                <a:solidFill>
                  <a:srgbClr val="0000FF"/>
                </a:solidFill>
              </a:rPr>
              <a:t> a direct contact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foodstuffs</a:t>
            </a:r>
            <a:endParaRPr lang="nl-NL" sz="2000" i="1" dirty="0">
              <a:solidFill>
                <a:srgbClr val="0000FF"/>
              </a:solidFill>
            </a:endParaRPr>
          </a:p>
          <a:p>
            <a:pPr marL="0" indent="0" defTabSz="1693863">
              <a:lnSpc>
                <a:spcPct val="80000"/>
              </a:lnSpc>
              <a:buFontTx/>
              <a:buNone/>
              <a:defRPr/>
            </a:pPr>
            <a:endParaRPr lang="nl-NL" sz="2000" i="1" dirty="0"/>
          </a:p>
          <a:p>
            <a:pPr marL="0" indent="0" defTabSz="1693863">
              <a:lnSpc>
                <a:spcPct val="80000"/>
              </a:lnSpc>
              <a:buFontTx/>
              <a:buNone/>
              <a:defRPr/>
            </a:pPr>
            <a:r>
              <a:rPr lang="nl-NL" sz="1800" i="1" dirty="0">
                <a:solidFill>
                  <a:srgbClr val="0000FF"/>
                </a:solidFill>
              </a:rPr>
              <a:t>IV.3.4. </a:t>
            </a:r>
            <a:r>
              <a:rPr lang="nl-NL" sz="1800" i="1" dirty="0" err="1">
                <a:solidFill>
                  <a:srgbClr val="0000FF"/>
                </a:solidFill>
              </a:rPr>
              <a:t>Regenerated</a:t>
            </a:r>
            <a:r>
              <a:rPr lang="nl-NL" sz="1800" i="1" dirty="0">
                <a:solidFill>
                  <a:srgbClr val="0000FF"/>
                </a:solidFill>
              </a:rPr>
              <a:t> cellulose film (Dir. 2007/42/EC)</a:t>
            </a:r>
          </a:p>
          <a:p>
            <a:pPr marL="0" indent="0" defTabSz="1693863">
              <a:lnSpc>
                <a:spcPct val="80000"/>
              </a:lnSpc>
              <a:buFontTx/>
              <a:buNone/>
              <a:defRPr/>
            </a:pPr>
            <a:endParaRPr lang="nl-BE" sz="1600" i="1" dirty="0">
              <a:solidFill>
                <a:srgbClr val="0000FF"/>
              </a:solidFill>
            </a:endParaRPr>
          </a:p>
          <a:p>
            <a:pPr marL="0" indent="0" defTabSz="1693863">
              <a:lnSpc>
                <a:spcPct val="80000"/>
              </a:lnSpc>
              <a:buFontTx/>
              <a:buNone/>
              <a:defRPr/>
            </a:pPr>
            <a:r>
              <a:rPr lang="nl-BE" sz="1600" i="1" dirty="0"/>
              <a:t>= a film </a:t>
            </a:r>
            <a:r>
              <a:rPr lang="nl-BE" sz="1600" i="1" dirty="0" err="1"/>
              <a:t>obtained</a:t>
            </a:r>
            <a:r>
              <a:rPr lang="nl-BE" sz="1600" i="1" dirty="0"/>
              <a:t> </a:t>
            </a:r>
            <a:r>
              <a:rPr lang="nl-BE" sz="1600" i="1" dirty="0" err="1"/>
              <a:t>from</a:t>
            </a:r>
            <a:r>
              <a:rPr lang="nl-BE" sz="1600" i="1" dirty="0"/>
              <a:t> </a:t>
            </a:r>
            <a:r>
              <a:rPr lang="nl-BE" sz="1600" i="1" dirty="0" err="1"/>
              <a:t>refined</a:t>
            </a:r>
            <a:r>
              <a:rPr lang="nl-BE" sz="1600" i="1" dirty="0"/>
              <a:t> cellulose </a:t>
            </a:r>
            <a:r>
              <a:rPr lang="nl-BE" sz="1600" i="1" dirty="0" err="1"/>
              <a:t>derived</a:t>
            </a:r>
            <a:r>
              <a:rPr lang="nl-BE" sz="1600" i="1" dirty="0"/>
              <a:t> </a:t>
            </a:r>
            <a:r>
              <a:rPr lang="nl-BE" sz="1600" i="1" dirty="0" err="1"/>
              <a:t>from</a:t>
            </a:r>
            <a:r>
              <a:rPr lang="nl-BE" sz="1600" i="1" dirty="0"/>
              <a:t> </a:t>
            </a:r>
            <a:r>
              <a:rPr lang="nl-BE" sz="1600" i="1" dirty="0" err="1"/>
              <a:t>wood</a:t>
            </a:r>
            <a:r>
              <a:rPr lang="nl-BE" sz="1600" i="1" dirty="0"/>
              <a:t> </a:t>
            </a:r>
            <a:r>
              <a:rPr lang="nl-BE" sz="1600" i="1" dirty="0" err="1"/>
              <a:t>or</a:t>
            </a:r>
            <a:r>
              <a:rPr lang="nl-BE" sz="1600" i="1" dirty="0"/>
              <a:t> </a:t>
            </a:r>
            <a:r>
              <a:rPr lang="nl-BE" sz="1600" i="1" dirty="0" err="1"/>
              <a:t>cotton</a:t>
            </a:r>
            <a:r>
              <a:rPr lang="nl-BE" sz="1600" i="1" dirty="0"/>
              <a:t> </a:t>
            </a:r>
            <a:r>
              <a:rPr lang="nl-BE" sz="1600" i="1" dirty="0" err="1"/>
              <a:t>that</a:t>
            </a:r>
            <a:r>
              <a:rPr lang="nl-BE" sz="1600" i="1" dirty="0"/>
              <a:t> have </a:t>
            </a:r>
            <a:r>
              <a:rPr lang="nl-BE" sz="1600" i="1" dirty="0" err="1"/>
              <a:t>not</a:t>
            </a:r>
            <a:r>
              <a:rPr lang="nl-BE" sz="1600" i="1" dirty="0"/>
              <a:t> been </a:t>
            </a:r>
            <a:r>
              <a:rPr lang="nl-BE" sz="1600" i="1" dirty="0" err="1"/>
              <a:t>recycled</a:t>
            </a:r>
            <a:r>
              <a:rPr lang="nl-BE" sz="1600" i="1" dirty="0"/>
              <a:t>. </a:t>
            </a:r>
            <a:r>
              <a:rPr lang="nl-BE" sz="1600" i="1" dirty="0" err="1"/>
              <a:t>Appropriate</a:t>
            </a:r>
            <a:r>
              <a:rPr lang="nl-BE" sz="1600" i="1" dirty="0"/>
              <a:t> </a:t>
            </a:r>
            <a:r>
              <a:rPr lang="nl-BE" sz="1600" i="1" dirty="0" err="1"/>
              <a:t>substances</a:t>
            </a:r>
            <a:r>
              <a:rPr lang="nl-BE" sz="1600" i="1" dirty="0"/>
              <a:t> </a:t>
            </a:r>
            <a:r>
              <a:rPr lang="nl-BE" sz="1600" i="1" dirty="0" err="1"/>
              <a:t>can</a:t>
            </a:r>
            <a:r>
              <a:rPr lang="nl-BE" sz="1600" i="1" dirty="0"/>
              <a:t> </a:t>
            </a:r>
            <a:r>
              <a:rPr lang="nl-BE" sz="1600" i="1" dirty="0" err="1"/>
              <a:t>be</a:t>
            </a:r>
            <a:r>
              <a:rPr lang="nl-BE" sz="1600" i="1" dirty="0"/>
              <a:t> </a:t>
            </a:r>
            <a:r>
              <a:rPr lang="nl-BE" sz="1600" i="1" dirty="0" err="1"/>
              <a:t>added</a:t>
            </a:r>
            <a:r>
              <a:rPr lang="nl-BE" sz="1600" i="1" dirty="0"/>
              <a:t> to the body </a:t>
            </a:r>
            <a:r>
              <a:rPr lang="nl-BE" sz="1600" i="1" dirty="0" err="1"/>
              <a:t>or</a:t>
            </a:r>
            <a:r>
              <a:rPr lang="nl-BE" sz="1600" i="1" dirty="0"/>
              <a:t> </a:t>
            </a:r>
            <a:r>
              <a:rPr lang="nl-BE" sz="1600" i="1" dirty="0" err="1"/>
              <a:t>surface</a:t>
            </a:r>
            <a:r>
              <a:rPr lang="nl-BE" sz="1600" i="1" dirty="0"/>
              <a:t> of the </a:t>
            </a:r>
            <a:r>
              <a:rPr lang="nl-BE" sz="1600" i="1" dirty="0" err="1"/>
              <a:t>material</a:t>
            </a:r>
            <a:r>
              <a:rPr lang="nl-BE" sz="1600" i="1" dirty="0"/>
              <a:t> </a:t>
            </a:r>
            <a:r>
              <a:rPr lang="nl-BE" sz="1600" i="1" dirty="0" err="1"/>
              <a:t>for</a:t>
            </a:r>
            <a:r>
              <a:rPr lang="nl-BE" sz="1600" i="1" dirty="0"/>
              <a:t> </a:t>
            </a:r>
            <a:r>
              <a:rPr lang="nl-BE" sz="1600" i="1" dirty="0" err="1"/>
              <a:t>technological</a:t>
            </a:r>
            <a:r>
              <a:rPr lang="nl-BE" sz="1600" i="1" dirty="0"/>
              <a:t> </a:t>
            </a:r>
            <a:r>
              <a:rPr lang="nl-BE" sz="1600" i="1" dirty="0" err="1"/>
              <a:t>reasons</a:t>
            </a:r>
            <a:r>
              <a:rPr lang="nl-BE" sz="1600" i="1" dirty="0"/>
              <a:t>.</a:t>
            </a:r>
          </a:p>
          <a:p>
            <a:pPr marL="0" indent="0" defTabSz="1693863">
              <a:lnSpc>
                <a:spcPct val="80000"/>
              </a:lnSpc>
              <a:buFontTx/>
              <a:buNone/>
              <a:defRPr/>
            </a:pPr>
            <a:endParaRPr lang="nl-BE" sz="1600" i="1" dirty="0"/>
          </a:p>
          <a:p>
            <a:pPr marL="0" indent="0" defTabSz="1693863">
              <a:lnSpc>
                <a:spcPct val="80000"/>
              </a:lnSpc>
              <a:buFontTx/>
              <a:buNone/>
              <a:defRPr/>
            </a:pPr>
            <a:r>
              <a:rPr lang="nl-BE" sz="1600" i="1" dirty="0">
                <a:solidFill>
                  <a:srgbClr val="FF0000"/>
                </a:solidFill>
              </a:rPr>
              <a:t>Types:</a:t>
            </a:r>
            <a:r>
              <a:rPr lang="nl-BE" sz="1600" i="1" dirty="0"/>
              <a:t>	- </a:t>
            </a:r>
            <a:r>
              <a:rPr lang="nl-BE" sz="1600" i="1" dirty="0" err="1"/>
              <a:t>uncoated</a:t>
            </a:r>
            <a:endParaRPr lang="nl-BE" sz="1600" i="1" dirty="0"/>
          </a:p>
          <a:p>
            <a:pPr marL="0" indent="0" defTabSz="1693863">
              <a:lnSpc>
                <a:spcPct val="80000"/>
              </a:lnSpc>
              <a:buFontTx/>
              <a:buNone/>
              <a:defRPr/>
            </a:pPr>
            <a:r>
              <a:rPr lang="nl-BE" sz="1600" i="1" dirty="0"/>
              <a:t>	- </a:t>
            </a:r>
            <a:r>
              <a:rPr lang="nl-BE" sz="1600" i="1" dirty="0" err="1"/>
              <a:t>with</a:t>
            </a:r>
            <a:r>
              <a:rPr lang="nl-BE" sz="1600" i="1" dirty="0"/>
              <a:t> </a:t>
            </a:r>
            <a:r>
              <a:rPr lang="nl-BE" sz="1600" i="1" dirty="0" err="1"/>
              <a:t>coating</a:t>
            </a:r>
            <a:r>
              <a:rPr lang="nl-BE" sz="1600" i="1" dirty="0"/>
              <a:t> </a:t>
            </a:r>
            <a:r>
              <a:rPr lang="nl-BE" sz="1600" i="1" dirty="0" err="1"/>
              <a:t>derived</a:t>
            </a:r>
            <a:r>
              <a:rPr lang="nl-BE" sz="1600" i="1" dirty="0"/>
              <a:t> </a:t>
            </a:r>
            <a:r>
              <a:rPr lang="nl-BE" sz="1600" i="1" dirty="0" err="1"/>
              <a:t>from</a:t>
            </a:r>
            <a:r>
              <a:rPr lang="nl-BE" sz="1600" i="1" dirty="0"/>
              <a:t> cellulose</a:t>
            </a:r>
          </a:p>
          <a:p>
            <a:pPr marL="0" indent="0" defTabSz="1693863">
              <a:lnSpc>
                <a:spcPct val="80000"/>
              </a:lnSpc>
              <a:buFontTx/>
              <a:buNone/>
              <a:defRPr/>
            </a:pPr>
            <a:r>
              <a:rPr lang="nl-BE" sz="1600" i="1" dirty="0"/>
              <a:t>	- </a:t>
            </a:r>
            <a:r>
              <a:rPr lang="nl-BE" sz="1600" i="1" dirty="0" err="1"/>
              <a:t>with</a:t>
            </a:r>
            <a:r>
              <a:rPr lang="nl-BE" sz="1600" i="1" dirty="0"/>
              <a:t> </a:t>
            </a:r>
            <a:r>
              <a:rPr lang="nl-BE" sz="1600" i="1" dirty="0" err="1"/>
              <a:t>coating</a:t>
            </a:r>
            <a:r>
              <a:rPr lang="nl-BE" sz="1600" i="1" dirty="0"/>
              <a:t> </a:t>
            </a:r>
            <a:r>
              <a:rPr lang="nl-BE" sz="1600" i="1" dirty="0" err="1"/>
              <a:t>consisting</a:t>
            </a:r>
            <a:r>
              <a:rPr lang="nl-BE" sz="1600" i="1" dirty="0"/>
              <a:t> of plastics</a:t>
            </a:r>
          </a:p>
          <a:p>
            <a:pPr marL="0" indent="0" defTabSz="1693863">
              <a:lnSpc>
                <a:spcPct val="80000"/>
              </a:lnSpc>
              <a:buFontTx/>
              <a:buNone/>
              <a:defRPr/>
            </a:pPr>
            <a:endParaRPr lang="nl-BE" sz="1600" i="1" dirty="0"/>
          </a:p>
          <a:p>
            <a:pPr marL="0" indent="0" defTabSz="1693863">
              <a:lnSpc>
                <a:spcPct val="80000"/>
              </a:lnSpc>
              <a:buFontTx/>
              <a:buNone/>
              <a:defRPr/>
            </a:pPr>
            <a:r>
              <a:rPr lang="nl-BE" sz="1600" i="1" dirty="0"/>
              <a:t>Annex II:	</a:t>
            </a:r>
            <a:r>
              <a:rPr lang="nl-BE" sz="1600" i="1" dirty="0">
                <a:solidFill>
                  <a:srgbClr val="FF0000"/>
                </a:solidFill>
              </a:rPr>
              <a:t>list of </a:t>
            </a:r>
            <a:r>
              <a:rPr lang="nl-BE" sz="1600" i="1" dirty="0" err="1">
                <a:solidFill>
                  <a:srgbClr val="FF0000"/>
                </a:solidFill>
              </a:rPr>
              <a:t>substances</a:t>
            </a:r>
            <a:r>
              <a:rPr lang="nl-BE" sz="1600" i="1" dirty="0">
                <a:solidFill>
                  <a:srgbClr val="FF0000"/>
                </a:solidFill>
              </a:rPr>
              <a:t> </a:t>
            </a:r>
            <a:r>
              <a:rPr lang="nl-BE" sz="1600" i="1" dirty="0" err="1">
                <a:solidFill>
                  <a:srgbClr val="FF0000"/>
                </a:solidFill>
              </a:rPr>
              <a:t>that</a:t>
            </a:r>
            <a:r>
              <a:rPr lang="nl-BE" sz="1600" i="1" dirty="0">
                <a:solidFill>
                  <a:srgbClr val="FF0000"/>
                </a:solidFill>
              </a:rPr>
              <a:t> </a:t>
            </a:r>
            <a:r>
              <a:rPr lang="nl-BE" sz="1600" i="1" dirty="0" err="1">
                <a:solidFill>
                  <a:srgbClr val="FF0000"/>
                </a:solidFill>
              </a:rPr>
              <a:t>can</a:t>
            </a:r>
            <a:r>
              <a:rPr lang="nl-BE" sz="1600" i="1" dirty="0">
                <a:solidFill>
                  <a:srgbClr val="FF0000"/>
                </a:solidFill>
              </a:rPr>
              <a:t> </a:t>
            </a:r>
            <a:r>
              <a:rPr lang="nl-BE" sz="1600" i="1" dirty="0" err="1">
                <a:solidFill>
                  <a:srgbClr val="FF0000"/>
                </a:solidFill>
              </a:rPr>
              <a:t>be</a:t>
            </a:r>
            <a:r>
              <a:rPr lang="nl-BE" sz="1600" i="1" dirty="0">
                <a:solidFill>
                  <a:srgbClr val="FF0000"/>
                </a:solidFill>
              </a:rPr>
              <a:t> </a:t>
            </a:r>
            <a:r>
              <a:rPr lang="nl-BE" sz="1600" i="1" dirty="0" err="1">
                <a:solidFill>
                  <a:srgbClr val="FF0000"/>
                </a:solidFill>
              </a:rPr>
              <a:t>used</a:t>
            </a:r>
            <a:r>
              <a:rPr lang="nl-BE" sz="1600" i="1" dirty="0">
                <a:solidFill>
                  <a:srgbClr val="FF0000"/>
                </a:solidFill>
              </a:rPr>
              <a:t> + </a:t>
            </a:r>
            <a:r>
              <a:rPr lang="nl-BE" sz="1600" i="1" dirty="0" err="1">
                <a:solidFill>
                  <a:srgbClr val="FF0000"/>
                </a:solidFill>
              </a:rPr>
              <a:t>conditions</a:t>
            </a:r>
            <a:r>
              <a:rPr lang="nl-BE" sz="1600" i="1" dirty="0">
                <a:solidFill>
                  <a:srgbClr val="FF0000"/>
                </a:solidFill>
              </a:rPr>
              <a:t> of </a:t>
            </a:r>
            <a:r>
              <a:rPr lang="nl-BE" sz="1600" i="1" dirty="0" err="1">
                <a:solidFill>
                  <a:srgbClr val="FF0000"/>
                </a:solidFill>
              </a:rPr>
              <a:t>use</a:t>
            </a:r>
            <a:endParaRPr lang="nl-BE" sz="1600" i="1" dirty="0">
              <a:solidFill>
                <a:srgbClr val="FF0000"/>
              </a:solidFill>
            </a:endParaRPr>
          </a:p>
          <a:p>
            <a:pPr marL="0" indent="0" defTabSz="1693863">
              <a:lnSpc>
                <a:spcPct val="80000"/>
              </a:lnSpc>
              <a:buFontTx/>
              <a:buNone/>
              <a:defRPr/>
            </a:pPr>
            <a:endParaRPr lang="nl-BE" sz="1600" i="1" dirty="0"/>
          </a:p>
          <a:p>
            <a:pPr marL="0" indent="0" defTabSz="1693863">
              <a:lnSpc>
                <a:spcPct val="80000"/>
              </a:lnSpc>
              <a:buFontTx/>
              <a:buNone/>
              <a:defRPr/>
            </a:pPr>
            <a:r>
              <a:rPr lang="nl-BE" sz="1600" i="1" dirty="0" err="1">
                <a:solidFill>
                  <a:srgbClr val="FF0000"/>
                </a:solidFill>
              </a:rPr>
              <a:t>Printed</a:t>
            </a:r>
            <a:r>
              <a:rPr lang="nl-BE" sz="1600" i="1" dirty="0">
                <a:solidFill>
                  <a:srgbClr val="FF0000"/>
                </a:solidFill>
              </a:rPr>
              <a:t> </a:t>
            </a:r>
            <a:r>
              <a:rPr lang="nl-BE" sz="1600" i="1" dirty="0" err="1">
                <a:solidFill>
                  <a:srgbClr val="FF0000"/>
                </a:solidFill>
              </a:rPr>
              <a:t>side</a:t>
            </a:r>
            <a:r>
              <a:rPr lang="nl-BE" sz="1600" i="1" dirty="0">
                <a:solidFill>
                  <a:srgbClr val="FF0000"/>
                </a:solidFill>
              </a:rPr>
              <a:t>:</a:t>
            </a:r>
            <a:r>
              <a:rPr lang="nl-BE" sz="1600" i="1" dirty="0"/>
              <a:t>	must </a:t>
            </a:r>
            <a:r>
              <a:rPr lang="nl-BE" sz="1600" i="1" dirty="0" err="1"/>
              <a:t>not</a:t>
            </a:r>
            <a:r>
              <a:rPr lang="nl-BE" sz="1600" i="1" dirty="0"/>
              <a:t> </a:t>
            </a:r>
            <a:r>
              <a:rPr lang="nl-BE" sz="1600" i="1" dirty="0" err="1"/>
              <a:t>be</a:t>
            </a:r>
            <a:r>
              <a:rPr lang="nl-BE" sz="1600" i="1" dirty="0"/>
              <a:t> </a:t>
            </a:r>
            <a:r>
              <a:rPr lang="nl-BE" sz="1600" i="1" dirty="0" err="1"/>
              <a:t>allowed</a:t>
            </a:r>
            <a:r>
              <a:rPr lang="nl-BE" sz="1600" i="1" dirty="0"/>
              <a:t> to </a:t>
            </a:r>
            <a:r>
              <a:rPr lang="nl-BE" sz="1600" i="1" dirty="0" err="1"/>
              <a:t>come</a:t>
            </a:r>
            <a:r>
              <a:rPr lang="nl-BE" sz="1600" i="1" dirty="0"/>
              <a:t> </a:t>
            </a:r>
            <a:r>
              <a:rPr lang="nl-BE" sz="1600" i="1" dirty="0" err="1"/>
              <a:t>into</a:t>
            </a:r>
            <a:r>
              <a:rPr lang="nl-BE" sz="1600" i="1" dirty="0"/>
              <a:t> contact </a:t>
            </a:r>
            <a:r>
              <a:rPr lang="nl-BE" sz="1600" i="1" dirty="0" err="1"/>
              <a:t>with</a:t>
            </a:r>
            <a:r>
              <a:rPr lang="nl-BE" sz="1600" i="1" dirty="0"/>
              <a:t> </a:t>
            </a:r>
            <a:r>
              <a:rPr lang="nl-BE" sz="1600" i="1" dirty="0" err="1"/>
              <a:t>foodstuffs</a:t>
            </a:r>
            <a:endParaRPr lang="nl-BE" sz="1600" i="1" dirty="0"/>
          </a:p>
          <a:p>
            <a:pPr marL="0" indent="0" defTabSz="1693863">
              <a:lnSpc>
                <a:spcPct val="80000"/>
              </a:lnSpc>
              <a:buFontTx/>
              <a:buNone/>
              <a:defRPr/>
            </a:pPr>
            <a:endParaRPr lang="nl-NL" sz="2400" i="1" dirty="0"/>
          </a:p>
        </p:txBody>
      </p:sp>
      <p:sp>
        <p:nvSpPr>
          <p:cNvPr id="129027" name="Rechthoek 3"/>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IV. Packaging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40352" y="5247300"/>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023" y="3674962"/>
            <a:ext cx="2376264" cy="1242138"/>
          </a:xfrm>
          <a:prstGeom prst="rect">
            <a:avLst/>
          </a:prstGeom>
        </p:spPr>
      </p:pic>
    </p:spTree>
    <p:extLst>
      <p:ext uri="{BB962C8B-B14F-4D97-AF65-F5344CB8AC3E}">
        <p14:creationId xmlns:p14="http://schemas.microsoft.com/office/powerpoint/2010/main" val="16889907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idx="1"/>
          </p:nvPr>
        </p:nvSpPr>
        <p:spPr>
          <a:xfrm>
            <a:off x="684213" y="1989138"/>
            <a:ext cx="7772400" cy="4106862"/>
          </a:xfrm>
        </p:spPr>
        <p:txBody>
          <a:bodyPr/>
          <a:lstStyle/>
          <a:p>
            <a:pPr marL="625475" indent="-625475" defTabSz="1693863">
              <a:lnSpc>
                <a:spcPct val="80000"/>
              </a:lnSpc>
              <a:buFontTx/>
              <a:buNone/>
              <a:defRPr/>
            </a:pPr>
            <a:r>
              <a:rPr lang="nl-NL" sz="2000" i="1" dirty="0">
                <a:solidFill>
                  <a:srgbClr val="0000FF"/>
                </a:solidFill>
              </a:rPr>
              <a:t>IV.3. </a:t>
            </a:r>
            <a:r>
              <a:rPr lang="nl-NL" sz="2000" i="1" dirty="0" err="1">
                <a:solidFill>
                  <a:srgbClr val="0000FF"/>
                </a:solidFill>
              </a:rPr>
              <a:t>Materials</a:t>
            </a:r>
            <a:r>
              <a:rPr lang="nl-NL" sz="2000" i="1" dirty="0">
                <a:solidFill>
                  <a:srgbClr val="0000FF"/>
                </a:solidFill>
              </a:rPr>
              <a:t> and </a:t>
            </a:r>
            <a:r>
              <a:rPr lang="nl-NL" sz="2000" i="1" dirty="0" err="1">
                <a:solidFill>
                  <a:srgbClr val="0000FF"/>
                </a:solidFill>
              </a:rPr>
              <a:t>articles</a:t>
            </a:r>
            <a:r>
              <a:rPr lang="nl-NL" sz="2000" i="1" dirty="0">
                <a:solidFill>
                  <a:srgbClr val="0000FF"/>
                </a:solidFill>
              </a:rPr>
              <a:t> </a:t>
            </a:r>
            <a:r>
              <a:rPr lang="nl-NL" sz="2000" i="1" dirty="0" err="1">
                <a:solidFill>
                  <a:srgbClr val="0000FF"/>
                </a:solidFill>
              </a:rPr>
              <a:t>intended</a:t>
            </a:r>
            <a:r>
              <a:rPr lang="nl-NL" sz="2000" i="1" dirty="0">
                <a:solidFill>
                  <a:srgbClr val="0000FF"/>
                </a:solidFill>
              </a:rPr>
              <a:t> to </a:t>
            </a:r>
            <a:r>
              <a:rPr lang="nl-NL" sz="2000" i="1" dirty="0" err="1">
                <a:solidFill>
                  <a:srgbClr val="0000FF"/>
                </a:solidFill>
              </a:rPr>
              <a:t>come</a:t>
            </a:r>
            <a:r>
              <a:rPr lang="nl-NL" sz="2000" i="1" dirty="0">
                <a:solidFill>
                  <a:srgbClr val="0000FF"/>
                </a:solidFill>
              </a:rPr>
              <a:t> </a:t>
            </a:r>
            <a:r>
              <a:rPr lang="nl-NL" sz="2000" i="1" dirty="0" err="1">
                <a:solidFill>
                  <a:srgbClr val="0000FF"/>
                </a:solidFill>
              </a:rPr>
              <a:t>into</a:t>
            </a:r>
            <a:r>
              <a:rPr lang="nl-NL" sz="2000" i="1" dirty="0">
                <a:solidFill>
                  <a:srgbClr val="0000FF"/>
                </a:solidFill>
              </a:rPr>
              <a:t> a direct contact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foodstuffs</a:t>
            </a:r>
            <a:endParaRPr lang="nl-NL" sz="2000" i="1" dirty="0">
              <a:solidFill>
                <a:srgbClr val="0000FF"/>
              </a:solidFill>
            </a:endParaRPr>
          </a:p>
          <a:p>
            <a:pPr marL="0" indent="0" defTabSz="1693863">
              <a:lnSpc>
                <a:spcPct val="80000"/>
              </a:lnSpc>
              <a:buFontTx/>
              <a:buNone/>
              <a:defRPr/>
            </a:pPr>
            <a:endParaRPr lang="nl-NL" sz="2000" i="1" dirty="0"/>
          </a:p>
          <a:p>
            <a:pPr marL="0" indent="0" defTabSz="1693863">
              <a:lnSpc>
                <a:spcPct val="80000"/>
              </a:lnSpc>
              <a:buFontTx/>
              <a:buNone/>
              <a:defRPr/>
            </a:pPr>
            <a:r>
              <a:rPr lang="nl-NL" sz="1800" i="1" dirty="0">
                <a:solidFill>
                  <a:srgbClr val="0000FF"/>
                </a:solidFill>
              </a:rPr>
              <a:t>IV.3.5. Active and intelligent </a:t>
            </a:r>
            <a:r>
              <a:rPr lang="nl-NL" sz="1800" i="1" dirty="0" err="1">
                <a:solidFill>
                  <a:srgbClr val="0000FF"/>
                </a:solidFill>
              </a:rPr>
              <a:t>materials</a:t>
            </a:r>
            <a:r>
              <a:rPr lang="nl-NL" sz="1800" i="1" dirty="0">
                <a:solidFill>
                  <a:srgbClr val="0000FF"/>
                </a:solidFill>
              </a:rPr>
              <a:t> and </a:t>
            </a:r>
            <a:r>
              <a:rPr lang="nl-NL" sz="1800" i="1" dirty="0" err="1">
                <a:solidFill>
                  <a:srgbClr val="0000FF"/>
                </a:solidFill>
              </a:rPr>
              <a:t>articles</a:t>
            </a:r>
            <a:r>
              <a:rPr lang="nl-NL" sz="1800" i="1" dirty="0">
                <a:solidFill>
                  <a:srgbClr val="0000FF"/>
                </a:solidFill>
              </a:rPr>
              <a:t> (Reg. (EC) 450/2009)</a:t>
            </a:r>
          </a:p>
          <a:p>
            <a:pPr marL="0" indent="0" defTabSz="1693863">
              <a:lnSpc>
                <a:spcPct val="80000"/>
              </a:lnSpc>
              <a:buFontTx/>
              <a:buNone/>
              <a:defRPr/>
            </a:pPr>
            <a:endParaRPr lang="nl-NL" sz="800" i="1" dirty="0">
              <a:solidFill>
                <a:srgbClr val="0000FF"/>
              </a:solidFill>
            </a:endParaRPr>
          </a:p>
          <a:p>
            <a:pPr marL="0" indent="0" defTabSz="1693863">
              <a:lnSpc>
                <a:spcPct val="80000"/>
              </a:lnSpc>
              <a:buFontTx/>
              <a:buNone/>
              <a:defRPr/>
            </a:pPr>
            <a:r>
              <a:rPr lang="en-US" sz="1800" i="1" dirty="0">
                <a:solidFill>
                  <a:srgbClr val="FF0000"/>
                </a:solidFill>
              </a:rPr>
              <a:t>Active food contact materials </a:t>
            </a:r>
            <a:r>
              <a:rPr lang="en-US" sz="1800" i="1" dirty="0"/>
              <a:t>absorb or release substances in order to improve the quality of packaged food or to extend its shelf life. </a:t>
            </a:r>
          </a:p>
          <a:p>
            <a:pPr marL="0" indent="0" defTabSz="1693863">
              <a:lnSpc>
                <a:spcPct val="80000"/>
              </a:lnSpc>
              <a:buFontTx/>
              <a:buNone/>
              <a:defRPr/>
            </a:pPr>
            <a:r>
              <a:rPr lang="en-US" sz="1800" i="1" dirty="0">
                <a:solidFill>
                  <a:srgbClr val="FF0000"/>
                </a:solidFill>
              </a:rPr>
              <a:t>Intelligent food contact materials</a:t>
            </a:r>
            <a:r>
              <a:rPr lang="en-US" sz="1800" i="1" dirty="0"/>
              <a:t> monitor the condition of packaged food or the surrounding environment, for instance by providing information on the freshness of the food.</a:t>
            </a:r>
            <a:endParaRPr lang="nl-NL" sz="1800" i="1" dirty="0">
              <a:solidFill>
                <a:srgbClr val="0000FF"/>
              </a:solidFill>
            </a:endParaRPr>
          </a:p>
          <a:p>
            <a:pPr marL="0" indent="0" defTabSz="1693863">
              <a:lnSpc>
                <a:spcPct val="80000"/>
              </a:lnSpc>
              <a:buFontTx/>
              <a:buNone/>
              <a:defRPr/>
            </a:pPr>
            <a:endParaRPr lang="nl-NL" sz="800" i="1" dirty="0">
              <a:solidFill>
                <a:srgbClr val="0000FF"/>
              </a:solidFill>
            </a:endParaRPr>
          </a:p>
          <a:p>
            <a:pPr marL="625475" indent="-625475" defTabSz="1693863">
              <a:lnSpc>
                <a:spcPct val="80000"/>
              </a:lnSpc>
              <a:buFontTx/>
              <a:buNone/>
              <a:defRPr/>
            </a:pPr>
            <a:r>
              <a:rPr lang="nl-NL" sz="1800" i="1" dirty="0">
                <a:solidFill>
                  <a:schemeClr val="tx2"/>
                </a:solidFill>
              </a:rPr>
              <a:t>	</a:t>
            </a:r>
            <a:r>
              <a:rPr lang="nl-NL" sz="1800" i="1" dirty="0" err="1"/>
              <a:t>Requirements</a:t>
            </a:r>
            <a:endParaRPr lang="nl-NL" sz="1800" i="1" dirty="0"/>
          </a:p>
          <a:p>
            <a:pPr marL="625475" indent="-625475" defTabSz="1693863">
              <a:lnSpc>
                <a:spcPct val="80000"/>
              </a:lnSpc>
              <a:buFontTx/>
              <a:buNone/>
              <a:defRPr/>
            </a:pPr>
            <a:endParaRPr lang="nl-NL" sz="800" i="1" dirty="0"/>
          </a:p>
          <a:p>
            <a:pPr marL="625475" indent="-625475" defTabSz="1693863">
              <a:lnSpc>
                <a:spcPct val="80000"/>
              </a:lnSpc>
              <a:buFontTx/>
              <a:buNone/>
              <a:defRPr/>
            </a:pPr>
            <a:r>
              <a:rPr lang="nl-NL" sz="1800" i="1" dirty="0"/>
              <a:t>	</a:t>
            </a:r>
            <a:r>
              <a:rPr lang="nl-NL" sz="1800" i="1" dirty="0" err="1"/>
              <a:t>Composition</a:t>
            </a:r>
            <a:r>
              <a:rPr lang="nl-NL" sz="1800" i="1" dirty="0"/>
              <a:t> (</a:t>
            </a:r>
            <a:r>
              <a:rPr lang="nl-NL" sz="1800" i="1" dirty="0" err="1"/>
              <a:t>Community</a:t>
            </a:r>
            <a:r>
              <a:rPr lang="nl-NL" sz="1800" i="1" dirty="0"/>
              <a:t> list of  </a:t>
            </a:r>
            <a:r>
              <a:rPr lang="nl-NL" sz="1800" i="1" dirty="0" err="1"/>
              <a:t>authorised</a:t>
            </a:r>
            <a:r>
              <a:rPr lang="nl-NL" sz="1800" i="1" dirty="0"/>
              <a:t> </a:t>
            </a:r>
            <a:r>
              <a:rPr lang="nl-NL" sz="1800" i="1" dirty="0" err="1"/>
              <a:t>substances</a:t>
            </a:r>
            <a:r>
              <a:rPr lang="nl-NL" sz="1800" i="1" dirty="0"/>
              <a:t>)</a:t>
            </a:r>
          </a:p>
          <a:p>
            <a:pPr marL="625475" indent="-625475" defTabSz="1693863">
              <a:lnSpc>
                <a:spcPct val="80000"/>
              </a:lnSpc>
              <a:buFontTx/>
              <a:buNone/>
              <a:defRPr/>
            </a:pPr>
            <a:endParaRPr lang="nl-NL" sz="800" i="1" dirty="0"/>
          </a:p>
          <a:p>
            <a:pPr marL="625475" indent="-625475" defTabSz="1693863">
              <a:lnSpc>
                <a:spcPct val="80000"/>
              </a:lnSpc>
              <a:buFontTx/>
              <a:buNone/>
              <a:defRPr/>
            </a:pPr>
            <a:r>
              <a:rPr lang="nl-NL" sz="1800" i="1" dirty="0"/>
              <a:t>	</a:t>
            </a:r>
            <a:r>
              <a:rPr lang="nl-NL" sz="1800" i="1" dirty="0" err="1"/>
              <a:t>Labelling</a:t>
            </a:r>
            <a:endParaRPr lang="nl-NL" sz="1800" i="1" dirty="0"/>
          </a:p>
          <a:p>
            <a:pPr marL="0" indent="0" defTabSz="1693863">
              <a:lnSpc>
                <a:spcPct val="80000"/>
              </a:lnSpc>
              <a:buFontTx/>
              <a:buNone/>
              <a:defRPr/>
            </a:pPr>
            <a:endParaRPr lang="nl-NL" sz="1800" i="1" dirty="0"/>
          </a:p>
          <a:p>
            <a:pPr marL="0" indent="0" defTabSz="1693863">
              <a:lnSpc>
                <a:spcPct val="80000"/>
              </a:lnSpc>
              <a:buFontTx/>
              <a:buNone/>
              <a:defRPr/>
            </a:pPr>
            <a:r>
              <a:rPr lang="nl-NL" sz="1800" i="1" dirty="0"/>
              <a:t>	</a:t>
            </a:r>
          </a:p>
          <a:p>
            <a:pPr marL="0" indent="0" defTabSz="1693863">
              <a:lnSpc>
                <a:spcPct val="80000"/>
              </a:lnSpc>
              <a:buFontTx/>
              <a:buNone/>
              <a:defRPr/>
            </a:pPr>
            <a:endParaRPr lang="nl-NL" sz="1800" i="1" dirty="0">
              <a:solidFill>
                <a:srgbClr val="0000FF"/>
              </a:solidFill>
            </a:endParaRPr>
          </a:p>
          <a:p>
            <a:pPr marL="0" indent="0" defTabSz="1693863">
              <a:lnSpc>
                <a:spcPct val="80000"/>
              </a:lnSpc>
              <a:buFontTx/>
              <a:buNone/>
              <a:defRPr/>
            </a:pPr>
            <a:endParaRPr lang="nl-NL" sz="2400" i="1" dirty="0"/>
          </a:p>
        </p:txBody>
      </p:sp>
      <p:sp>
        <p:nvSpPr>
          <p:cNvPr id="130051" name="Rechthoek 3"/>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b="1">
                <a:solidFill>
                  <a:srgbClr val="FF0000"/>
                </a:solidFill>
              </a:rPr>
            </a:br>
            <a:r>
              <a:rPr lang="nl-NL" altLang="nl-BE" sz="2000">
                <a:solidFill>
                  <a:srgbClr val="FF0000"/>
                </a:solidFill>
              </a:rPr>
              <a:t>IV. Packaging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5" name="Picture 4"/>
          <p:cNvPicPr>
            <a:picLocks noChangeAspect="1"/>
          </p:cNvPicPr>
          <p:nvPr/>
        </p:nvPicPr>
        <p:blipFill>
          <a:blip r:embed="rId3"/>
          <a:stretch>
            <a:fillRect/>
          </a:stretch>
        </p:blipFill>
        <p:spPr>
          <a:xfrm>
            <a:off x="7740352" y="5294925"/>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27013" y="6453336"/>
            <a:ext cx="8676948" cy="360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4"/>
              </a:rPr>
              <a:t>https://www.efsa.europa.eu/en/topics/topic/active_intelligent_packaging</a:t>
            </a:r>
            <a:endParaRPr lang="nl-BE" sz="1600" dirty="0"/>
          </a:p>
        </p:txBody>
      </p:sp>
    </p:spTree>
    <p:extLst>
      <p:ext uri="{BB962C8B-B14F-4D97-AF65-F5344CB8AC3E}">
        <p14:creationId xmlns:p14="http://schemas.microsoft.com/office/powerpoint/2010/main" val="366742683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171441383"/>
              </p:ext>
            </p:extLst>
          </p:nvPr>
        </p:nvGraphicFramePr>
        <p:xfrm>
          <a:off x="467544" y="764705"/>
          <a:ext cx="8229600" cy="608887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22806">
                <a:tc>
                  <a:txBody>
                    <a:bodyPr/>
                    <a:lstStyle/>
                    <a:p>
                      <a:r>
                        <a:rPr lang="nl-BE" sz="1600" dirty="0" err="1">
                          <a:solidFill>
                            <a:schemeClr val="tx1"/>
                          </a:solidFill>
                        </a:rPr>
                        <a:t>Exporters</a:t>
                      </a:r>
                      <a:r>
                        <a:rPr lang="nl-BE" sz="1600" baseline="0" dirty="0">
                          <a:solidFill>
                            <a:schemeClr val="tx1"/>
                          </a:solidFill>
                        </a:rPr>
                        <a:t> of </a:t>
                      </a:r>
                      <a:r>
                        <a:rPr lang="nl-BE" sz="1600" baseline="0" dirty="0" err="1">
                          <a:solidFill>
                            <a:schemeClr val="tx1"/>
                          </a:solidFill>
                        </a:rPr>
                        <a:t>fresh</a:t>
                      </a:r>
                      <a:r>
                        <a:rPr lang="nl-BE" sz="1600" baseline="0" dirty="0">
                          <a:solidFill>
                            <a:schemeClr val="tx1"/>
                          </a:solidFill>
                        </a:rPr>
                        <a:t> products must </a:t>
                      </a:r>
                      <a:r>
                        <a:rPr lang="nl-BE" sz="1600" baseline="0" dirty="0" err="1">
                          <a:solidFill>
                            <a:schemeClr val="tx1"/>
                          </a:solidFill>
                        </a:rPr>
                        <a:t>comply</a:t>
                      </a:r>
                      <a:r>
                        <a:rPr lang="nl-BE" sz="1600" baseline="0" dirty="0">
                          <a:solidFill>
                            <a:schemeClr val="tx1"/>
                          </a:solidFill>
                        </a:rPr>
                        <a:t> </a:t>
                      </a:r>
                      <a:r>
                        <a:rPr lang="nl-BE" sz="1600" baseline="0" dirty="0" err="1">
                          <a:solidFill>
                            <a:schemeClr val="tx1"/>
                          </a:solidFill>
                        </a:rPr>
                        <a:t>with</a:t>
                      </a:r>
                      <a:r>
                        <a:rPr lang="nl-BE" sz="1600" baseline="0" dirty="0">
                          <a:solidFill>
                            <a:schemeClr val="tx1"/>
                          </a:solidFill>
                        </a:rPr>
                        <a:t> </a:t>
                      </a:r>
                      <a:r>
                        <a:rPr lang="nl-BE" sz="1600" baseline="0" dirty="0" err="1">
                          <a:solidFill>
                            <a:schemeClr val="tx1"/>
                          </a:solidFill>
                        </a:rPr>
                        <a:t>the</a:t>
                      </a:r>
                      <a:r>
                        <a:rPr lang="nl-BE" sz="1600" baseline="0" dirty="0">
                          <a:solidFill>
                            <a:schemeClr val="tx1"/>
                          </a:solidFill>
                        </a:rPr>
                        <a:t> </a:t>
                      </a:r>
                      <a:r>
                        <a:rPr lang="nl-BE" sz="1600" baseline="0" dirty="0" err="1">
                          <a:solidFill>
                            <a:schemeClr val="tx1"/>
                          </a:solidFill>
                        </a:rPr>
                        <a:t>following</a:t>
                      </a:r>
                      <a:r>
                        <a:rPr lang="nl-BE" sz="1600" baseline="0" dirty="0">
                          <a:solidFill>
                            <a:schemeClr val="tx1"/>
                          </a:solidFill>
                        </a:rPr>
                        <a:t> </a:t>
                      </a:r>
                      <a:r>
                        <a:rPr lang="nl-BE" sz="1600" baseline="0" dirty="0" err="1">
                          <a:solidFill>
                            <a:schemeClr val="tx1"/>
                          </a:solidFill>
                        </a:rPr>
                        <a:t>requirements</a:t>
                      </a:r>
                      <a:endParaRPr lang="nl-BE" sz="1600" dirty="0">
                        <a:solidFill>
                          <a:schemeClr val="tx1"/>
                        </a:solidFill>
                      </a:endParaRPr>
                    </a:p>
                  </a:txBody>
                  <a:tcPr marT="45719" marB="45719"/>
                </a:tc>
                <a:tc>
                  <a:txBody>
                    <a:bodyPr/>
                    <a:lstStyle/>
                    <a:p>
                      <a:r>
                        <a:rPr lang="nl-BE" sz="1600" dirty="0" err="1">
                          <a:solidFill>
                            <a:schemeClr val="tx1"/>
                          </a:solidFill>
                        </a:rPr>
                        <a:t>Exporters</a:t>
                      </a:r>
                      <a:r>
                        <a:rPr lang="nl-BE" sz="1600" dirty="0">
                          <a:solidFill>
                            <a:schemeClr val="tx1"/>
                          </a:solidFill>
                        </a:rPr>
                        <a:t> of </a:t>
                      </a:r>
                      <a:r>
                        <a:rPr lang="nl-BE" sz="1600" dirty="0" err="1">
                          <a:solidFill>
                            <a:schemeClr val="tx1"/>
                          </a:solidFill>
                        </a:rPr>
                        <a:t>processed</a:t>
                      </a:r>
                      <a:r>
                        <a:rPr lang="nl-BE" sz="1600" baseline="0" dirty="0">
                          <a:solidFill>
                            <a:schemeClr val="tx1"/>
                          </a:solidFill>
                        </a:rPr>
                        <a:t> products must  </a:t>
                      </a:r>
                      <a:r>
                        <a:rPr lang="nl-BE" sz="1600" baseline="0" dirty="0" err="1">
                          <a:solidFill>
                            <a:schemeClr val="tx1"/>
                          </a:solidFill>
                        </a:rPr>
                        <a:t>comply</a:t>
                      </a:r>
                      <a:r>
                        <a:rPr lang="nl-BE" sz="1600" baseline="0" dirty="0">
                          <a:solidFill>
                            <a:schemeClr val="tx1"/>
                          </a:solidFill>
                        </a:rPr>
                        <a:t> </a:t>
                      </a:r>
                      <a:r>
                        <a:rPr lang="nl-BE" sz="1600" baseline="0" dirty="0" err="1">
                          <a:solidFill>
                            <a:schemeClr val="tx1"/>
                          </a:solidFill>
                        </a:rPr>
                        <a:t>with</a:t>
                      </a:r>
                      <a:r>
                        <a:rPr lang="nl-BE" sz="1600" baseline="0" dirty="0">
                          <a:solidFill>
                            <a:schemeClr val="tx1"/>
                          </a:solidFill>
                        </a:rPr>
                        <a:t> </a:t>
                      </a:r>
                      <a:r>
                        <a:rPr lang="nl-BE" sz="1600" baseline="0" dirty="0" err="1">
                          <a:solidFill>
                            <a:schemeClr val="tx1"/>
                          </a:solidFill>
                        </a:rPr>
                        <a:t>the</a:t>
                      </a:r>
                      <a:r>
                        <a:rPr lang="nl-BE" sz="1600" baseline="0" dirty="0">
                          <a:solidFill>
                            <a:schemeClr val="tx1"/>
                          </a:solidFill>
                        </a:rPr>
                        <a:t> </a:t>
                      </a:r>
                      <a:r>
                        <a:rPr lang="nl-BE" sz="1600" baseline="0" dirty="0" err="1">
                          <a:solidFill>
                            <a:schemeClr val="tx1"/>
                          </a:solidFill>
                        </a:rPr>
                        <a:t>following</a:t>
                      </a:r>
                      <a:r>
                        <a:rPr lang="nl-BE" sz="1600" baseline="0" dirty="0">
                          <a:solidFill>
                            <a:schemeClr val="tx1"/>
                          </a:solidFill>
                        </a:rPr>
                        <a:t> </a:t>
                      </a:r>
                      <a:r>
                        <a:rPr lang="nl-BE" sz="1600" baseline="0" dirty="0" err="1">
                          <a:solidFill>
                            <a:schemeClr val="tx1"/>
                          </a:solidFill>
                        </a:rPr>
                        <a:t>requirements</a:t>
                      </a:r>
                      <a:endParaRPr lang="nl-BE" sz="1600" dirty="0">
                        <a:solidFill>
                          <a:schemeClr val="tx1"/>
                        </a:solidFill>
                      </a:endParaRPr>
                    </a:p>
                  </a:txBody>
                  <a:tcPr marT="45719" marB="45719"/>
                </a:tc>
                <a:extLst>
                  <a:ext uri="{0D108BD9-81ED-4DB2-BD59-A6C34878D82A}">
                    <a16:rowId xmlns:a16="http://schemas.microsoft.com/office/drawing/2014/main" val="10000"/>
                  </a:ext>
                </a:extLst>
              </a:tr>
              <a:tr h="518168">
                <a:tc>
                  <a:txBody>
                    <a:bodyPr/>
                    <a:lstStyle/>
                    <a:p>
                      <a:r>
                        <a:rPr lang="nl-BE" sz="1400" dirty="0" err="1">
                          <a:solidFill>
                            <a:schemeClr val="tx1"/>
                          </a:solidFill>
                        </a:rPr>
                        <a:t>Guarantee</a:t>
                      </a:r>
                      <a:r>
                        <a:rPr lang="nl-BE" sz="1400" dirty="0">
                          <a:solidFill>
                            <a:schemeClr val="tx1"/>
                          </a:solidFill>
                        </a:rPr>
                        <a:t> </a:t>
                      </a:r>
                      <a:r>
                        <a:rPr lang="nl-BE" sz="1400" dirty="0" err="1">
                          <a:solidFill>
                            <a:schemeClr val="tx1"/>
                          </a:solidFill>
                        </a:rPr>
                        <a:t>that</a:t>
                      </a:r>
                      <a:r>
                        <a:rPr lang="nl-BE" sz="1400" dirty="0">
                          <a:solidFill>
                            <a:schemeClr val="tx1"/>
                          </a:solidFill>
                        </a:rPr>
                        <a:t> products </a:t>
                      </a:r>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a:solidFill>
                            <a:srgbClr val="0000FF"/>
                          </a:solidFill>
                        </a:rPr>
                        <a:t>food </a:t>
                      </a:r>
                      <a:r>
                        <a:rPr lang="nl-BE" sz="1400" dirty="0" err="1">
                          <a:solidFill>
                            <a:srgbClr val="0000FF"/>
                          </a:solidFill>
                        </a:rPr>
                        <a:t>safety</a:t>
                      </a:r>
                      <a:r>
                        <a:rPr lang="nl-BE" sz="1400" dirty="0">
                          <a:solidFill>
                            <a:srgbClr val="0000FF"/>
                          </a:solidFill>
                        </a:rPr>
                        <a:t> </a:t>
                      </a:r>
                      <a:r>
                        <a:rPr lang="nl-BE" sz="1400" dirty="0" err="1">
                          <a:solidFill>
                            <a:schemeClr val="tx1"/>
                          </a:solidFill>
                        </a:rPr>
                        <a:t>requirements</a:t>
                      </a:r>
                      <a:r>
                        <a:rPr lang="nl-BE" sz="1400" dirty="0">
                          <a:solidFill>
                            <a:schemeClr val="tx1"/>
                          </a:solidFill>
                        </a:rPr>
                        <a:t> (e.g. via</a:t>
                      </a:r>
                      <a:r>
                        <a:rPr lang="nl-BE" sz="1400" baseline="0" dirty="0">
                          <a:solidFill>
                            <a:schemeClr val="tx1"/>
                          </a:solidFill>
                        </a:rPr>
                        <a:t> </a:t>
                      </a:r>
                      <a:r>
                        <a:rPr lang="nl-BE" sz="1400" baseline="0" dirty="0" err="1">
                          <a:solidFill>
                            <a:schemeClr val="tx1"/>
                          </a:solidFill>
                        </a:rPr>
                        <a:t>GlobalGAP</a:t>
                      </a:r>
                      <a:r>
                        <a:rPr lang="nl-BE" sz="1400" baseline="0" dirty="0">
                          <a:solidFill>
                            <a:schemeClr val="tx1"/>
                          </a:solidFill>
                        </a:rPr>
                        <a:t> </a:t>
                      </a:r>
                      <a:r>
                        <a:rPr lang="nl-BE" sz="1400" baseline="0" dirty="0" err="1">
                          <a:solidFill>
                            <a:schemeClr val="tx1"/>
                          </a:solidFill>
                        </a:rPr>
                        <a:t>certificate</a:t>
                      </a:r>
                      <a:r>
                        <a:rPr lang="nl-BE" sz="1400" baseline="0" dirty="0">
                          <a:solidFill>
                            <a:schemeClr val="tx1"/>
                          </a:solidFill>
                        </a:rPr>
                        <a:t>)</a:t>
                      </a:r>
                      <a:endParaRPr lang="nl-BE" sz="1400" dirty="0">
                        <a:solidFill>
                          <a:schemeClr val="tx1"/>
                        </a:solidFill>
                      </a:endParaRPr>
                    </a:p>
                  </a:txBody>
                  <a:tcPr marT="45719" marB="45719"/>
                </a:tc>
                <a:tc>
                  <a:txBody>
                    <a:bodyPr/>
                    <a:lstStyle/>
                    <a:p>
                      <a:r>
                        <a:rPr lang="nl-BE" sz="1400" dirty="0" err="1">
                          <a:solidFill>
                            <a:schemeClr val="tx1"/>
                          </a:solidFill>
                        </a:rPr>
                        <a:t>Guarantee</a:t>
                      </a:r>
                      <a:r>
                        <a:rPr lang="nl-BE" sz="1400" dirty="0">
                          <a:solidFill>
                            <a:schemeClr val="tx1"/>
                          </a:solidFill>
                        </a:rPr>
                        <a:t> levels of </a:t>
                      </a:r>
                      <a:r>
                        <a:rPr lang="nl-BE" sz="1400" dirty="0">
                          <a:solidFill>
                            <a:srgbClr val="0000FF"/>
                          </a:solidFill>
                        </a:rPr>
                        <a:t>food </a:t>
                      </a:r>
                      <a:r>
                        <a:rPr lang="nl-BE" sz="1400" dirty="0" err="1">
                          <a:solidFill>
                            <a:srgbClr val="0000FF"/>
                          </a:solidFill>
                        </a:rPr>
                        <a:t>safety</a:t>
                      </a:r>
                      <a:r>
                        <a:rPr lang="nl-BE" sz="1400" baseline="0" dirty="0">
                          <a:solidFill>
                            <a:srgbClr val="0000FF"/>
                          </a:solidFill>
                        </a:rPr>
                        <a:t> </a:t>
                      </a:r>
                      <a:r>
                        <a:rPr lang="nl-BE" sz="1400" baseline="0" dirty="0" err="1">
                          <a:solidFill>
                            <a:schemeClr val="tx1"/>
                          </a:solidFill>
                        </a:rPr>
                        <a:t>by</a:t>
                      </a:r>
                      <a:r>
                        <a:rPr lang="nl-BE" sz="1400" baseline="0" dirty="0">
                          <a:solidFill>
                            <a:schemeClr val="tx1"/>
                          </a:solidFill>
                        </a:rPr>
                        <a:t> </a:t>
                      </a:r>
                      <a:r>
                        <a:rPr lang="nl-BE" sz="1400" baseline="0" dirty="0" err="1">
                          <a:solidFill>
                            <a:schemeClr val="tx1"/>
                          </a:solidFill>
                        </a:rPr>
                        <a:t>implementing</a:t>
                      </a:r>
                      <a:r>
                        <a:rPr lang="nl-BE" sz="1400" baseline="0" dirty="0">
                          <a:solidFill>
                            <a:schemeClr val="tx1"/>
                          </a:solidFill>
                        </a:rPr>
                        <a:t> HACCP procedures  (e.g. via ISO 22000)</a:t>
                      </a:r>
                      <a:endParaRPr lang="nl-BE" sz="1400" dirty="0">
                        <a:solidFill>
                          <a:schemeClr val="tx1"/>
                        </a:solidFill>
                      </a:endParaRPr>
                    </a:p>
                  </a:txBody>
                  <a:tcPr marT="45719" marB="45719"/>
                </a:tc>
                <a:extLst>
                  <a:ext uri="{0D108BD9-81ED-4DB2-BD59-A6C34878D82A}">
                    <a16:rowId xmlns:a16="http://schemas.microsoft.com/office/drawing/2014/main" val="10001"/>
                  </a:ext>
                </a:extLst>
              </a:tr>
              <a:tr h="518168">
                <a:tc>
                  <a:txBody>
                    <a:bodyPr/>
                    <a:lstStyle/>
                    <a:p>
                      <a:r>
                        <a:rPr lang="nl-BE" sz="1400" dirty="0" err="1">
                          <a:solidFill>
                            <a:schemeClr val="tx1"/>
                          </a:solidFill>
                        </a:rPr>
                        <a:t>Apply</a:t>
                      </a:r>
                      <a:r>
                        <a:rPr lang="nl-BE" sz="1400" dirty="0">
                          <a:solidFill>
                            <a:schemeClr val="tx1"/>
                          </a:solidFill>
                        </a:rPr>
                        <a:t> systems </a:t>
                      </a:r>
                      <a:r>
                        <a:rPr lang="nl-BE" sz="1400" dirty="0" err="1">
                          <a:solidFill>
                            <a:schemeClr val="tx1"/>
                          </a:solidFill>
                        </a:rPr>
                        <a:t>and</a:t>
                      </a:r>
                      <a:r>
                        <a:rPr lang="nl-BE" sz="1400" dirty="0">
                          <a:solidFill>
                            <a:schemeClr val="tx1"/>
                          </a:solidFill>
                        </a:rPr>
                        <a:t> procedures </a:t>
                      </a:r>
                      <a:r>
                        <a:rPr lang="nl-BE" sz="1400" dirty="0" err="1">
                          <a:solidFill>
                            <a:schemeClr val="tx1"/>
                          </a:solidFill>
                        </a:rPr>
                        <a:t>that</a:t>
                      </a:r>
                      <a:r>
                        <a:rPr lang="nl-BE" sz="1400" dirty="0">
                          <a:solidFill>
                            <a:schemeClr val="tx1"/>
                          </a:solidFill>
                        </a:rPr>
                        <a:t> permit </a:t>
                      </a:r>
                      <a:r>
                        <a:rPr lang="nl-BE" sz="1400" dirty="0" err="1">
                          <a:solidFill>
                            <a:srgbClr val="0000FF"/>
                          </a:solidFill>
                        </a:rPr>
                        <a:t>traceability</a:t>
                      </a:r>
                      <a:r>
                        <a:rPr lang="nl-BE" sz="1400" dirty="0">
                          <a:solidFill>
                            <a:schemeClr val="tx1"/>
                          </a:solidFill>
                        </a:rPr>
                        <a:t> (e.g. via </a:t>
                      </a:r>
                      <a:r>
                        <a:rPr lang="nl-BE" sz="1400" dirty="0" err="1">
                          <a:solidFill>
                            <a:schemeClr val="tx1"/>
                          </a:solidFill>
                        </a:rPr>
                        <a:t>GlobalGAP</a:t>
                      </a:r>
                      <a:r>
                        <a:rPr lang="nl-BE" sz="1400" dirty="0">
                          <a:solidFill>
                            <a:schemeClr val="tx1"/>
                          </a:solidFill>
                        </a:rPr>
                        <a:t> </a:t>
                      </a:r>
                      <a:r>
                        <a:rPr lang="nl-BE" sz="1400" dirty="0" err="1">
                          <a:solidFill>
                            <a:schemeClr val="tx1"/>
                          </a:solidFill>
                        </a:rPr>
                        <a:t>certificate</a:t>
                      </a:r>
                      <a:r>
                        <a:rPr lang="nl-BE" sz="1400" dirty="0">
                          <a:solidFill>
                            <a:schemeClr val="tx1"/>
                          </a:solidFill>
                        </a:rPr>
                        <a:t>)</a:t>
                      </a:r>
                    </a:p>
                  </a:txBody>
                  <a:tcPr marT="45719" marB="45719"/>
                </a:tc>
                <a:tc>
                  <a:txBody>
                    <a:bodyPr/>
                    <a:lstStyle/>
                    <a:p>
                      <a:r>
                        <a:rPr lang="nl-BE" sz="1400" dirty="0" err="1">
                          <a:solidFill>
                            <a:schemeClr val="tx1"/>
                          </a:solidFill>
                        </a:rPr>
                        <a:t>Apply</a:t>
                      </a:r>
                      <a:r>
                        <a:rPr lang="nl-BE" sz="1400" dirty="0">
                          <a:solidFill>
                            <a:schemeClr val="tx1"/>
                          </a:solidFill>
                        </a:rPr>
                        <a:t> systems </a:t>
                      </a:r>
                      <a:r>
                        <a:rPr lang="nl-BE" sz="1400" dirty="0" err="1">
                          <a:solidFill>
                            <a:schemeClr val="tx1"/>
                          </a:solidFill>
                        </a:rPr>
                        <a:t>and</a:t>
                      </a:r>
                      <a:r>
                        <a:rPr lang="nl-BE" sz="1400" dirty="0">
                          <a:solidFill>
                            <a:schemeClr val="tx1"/>
                          </a:solidFill>
                        </a:rPr>
                        <a:t> procedures </a:t>
                      </a:r>
                      <a:r>
                        <a:rPr lang="nl-BE" sz="1400" dirty="0" err="1">
                          <a:solidFill>
                            <a:schemeClr val="tx1"/>
                          </a:solidFill>
                        </a:rPr>
                        <a:t>that</a:t>
                      </a:r>
                      <a:r>
                        <a:rPr lang="nl-BE" sz="1400" dirty="0">
                          <a:solidFill>
                            <a:schemeClr val="tx1"/>
                          </a:solidFill>
                        </a:rPr>
                        <a:t> permit</a:t>
                      </a:r>
                      <a:r>
                        <a:rPr lang="nl-BE" sz="1400" baseline="0" dirty="0">
                          <a:solidFill>
                            <a:schemeClr val="tx1"/>
                          </a:solidFill>
                        </a:rPr>
                        <a:t> </a:t>
                      </a:r>
                      <a:r>
                        <a:rPr lang="nl-BE" sz="1400" baseline="0" dirty="0" err="1">
                          <a:solidFill>
                            <a:schemeClr val="tx1"/>
                          </a:solidFill>
                        </a:rPr>
                        <a:t>the</a:t>
                      </a:r>
                      <a:r>
                        <a:rPr lang="nl-BE" sz="1400" baseline="0" dirty="0">
                          <a:solidFill>
                            <a:schemeClr val="tx1"/>
                          </a:solidFill>
                        </a:rPr>
                        <a:t> </a:t>
                      </a:r>
                      <a:r>
                        <a:rPr lang="nl-BE" sz="1400" baseline="0" dirty="0" err="1">
                          <a:solidFill>
                            <a:srgbClr val="0000FF"/>
                          </a:solidFill>
                        </a:rPr>
                        <a:t>traceability</a:t>
                      </a:r>
                      <a:r>
                        <a:rPr lang="nl-BE" sz="1400" baseline="0" dirty="0">
                          <a:solidFill>
                            <a:schemeClr val="tx1"/>
                          </a:solidFill>
                        </a:rPr>
                        <a:t> of </a:t>
                      </a:r>
                      <a:r>
                        <a:rPr lang="nl-BE" sz="1400" baseline="0" dirty="0" err="1">
                          <a:solidFill>
                            <a:schemeClr val="tx1"/>
                          </a:solidFill>
                        </a:rPr>
                        <a:t>ingredients</a:t>
                      </a:r>
                      <a:r>
                        <a:rPr lang="nl-BE" sz="1400" baseline="0" dirty="0">
                          <a:solidFill>
                            <a:schemeClr val="tx1"/>
                          </a:solidFill>
                        </a:rPr>
                        <a:t> </a:t>
                      </a:r>
                      <a:r>
                        <a:rPr lang="nl-BE" sz="1400" baseline="0" dirty="0" err="1">
                          <a:solidFill>
                            <a:schemeClr val="tx1"/>
                          </a:solidFill>
                        </a:rPr>
                        <a:t>and</a:t>
                      </a:r>
                      <a:r>
                        <a:rPr lang="nl-BE" sz="1400" baseline="0" dirty="0">
                          <a:solidFill>
                            <a:schemeClr val="tx1"/>
                          </a:solidFill>
                        </a:rPr>
                        <a:t> food products</a:t>
                      </a:r>
                      <a:endParaRPr lang="nl-BE" sz="1400" dirty="0">
                        <a:solidFill>
                          <a:schemeClr val="tx1"/>
                        </a:solidFill>
                      </a:endParaRPr>
                    </a:p>
                  </a:txBody>
                  <a:tcPr marT="45719" marB="45719"/>
                </a:tc>
                <a:extLst>
                  <a:ext uri="{0D108BD9-81ED-4DB2-BD59-A6C34878D82A}">
                    <a16:rowId xmlns:a16="http://schemas.microsoft.com/office/drawing/2014/main" val="10002"/>
                  </a:ext>
                </a:extLst>
              </a:tr>
              <a:tr h="518168">
                <a:tc>
                  <a:txBody>
                    <a:bodyPr/>
                    <a:lstStyle/>
                    <a:p>
                      <a:r>
                        <a:rPr lang="nl-BE" sz="1400" dirty="0" err="1">
                          <a:solidFill>
                            <a:schemeClr val="tx1"/>
                          </a:solidFill>
                        </a:rPr>
                        <a:t>Assure</a:t>
                      </a:r>
                      <a:r>
                        <a:rPr lang="nl-BE" sz="1400" dirty="0">
                          <a:solidFill>
                            <a:schemeClr val="tx1"/>
                          </a:solidFill>
                        </a:rPr>
                        <a:t> </a:t>
                      </a:r>
                      <a:r>
                        <a:rPr lang="nl-BE" sz="1400" dirty="0" err="1">
                          <a:solidFill>
                            <a:schemeClr val="tx1"/>
                          </a:solidFill>
                        </a:rPr>
                        <a:t>that</a:t>
                      </a:r>
                      <a:r>
                        <a:rPr lang="nl-BE" sz="1400" dirty="0">
                          <a:solidFill>
                            <a:schemeClr val="tx1"/>
                          </a:solidFill>
                        </a:rPr>
                        <a:t> </a:t>
                      </a:r>
                      <a:r>
                        <a:rPr lang="nl-BE" sz="1400" dirty="0" err="1">
                          <a:solidFill>
                            <a:schemeClr val="tx1"/>
                          </a:solidFill>
                        </a:rPr>
                        <a:t>the</a:t>
                      </a:r>
                      <a:r>
                        <a:rPr lang="nl-BE" sz="1400" dirty="0">
                          <a:solidFill>
                            <a:schemeClr val="tx1"/>
                          </a:solidFill>
                        </a:rPr>
                        <a:t> products meet </a:t>
                      </a:r>
                      <a:r>
                        <a:rPr lang="nl-BE" sz="1400" dirty="0" err="1">
                          <a:solidFill>
                            <a:schemeClr val="tx1"/>
                          </a:solidFill>
                        </a:rPr>
                        <a:t>all</a:t>
                      </a:r>
                      <a:r>
                        <a:rPr lang="nl-BE" sz="1400" dirty="0">
                          <a:solidFill>
                            <a:schemeClr val="tx1"/>
                          </a:solidFill>
                        </a:rPr>
                        <a:t> EU </a:t>
                      </a:r>
                      <a:r>
                        <a:rPr lang="nl-BE" sz="1400" dirty="0" err="1">
                          <a:solidFill>
                            <a:srgbClr val="0000FF"/>
                          </a:solidFill>
                        </a:rPr>
                        <a:t>phytosanitary</a:t>
                      </a:r>
                      <a:r>
                        <a:rPr lang="nl-BE" sz="1400" baseline="0" dirty="0">
                          <a:solidFill>
                            <a:srgbClr val="0000FF"/>
                          </a:solidFill>
                        </a:rPr>
                        <a:t> </a:t>
                      </a:r>
                      <a:r>
                        <a:rPr lang="nl-BE" sz="1400" baseline="0" dirty="0" err="1">
                          <a:solidFill>
                            <a:srgbClr val="0000FF"/>
                          </a:solidFill>
                        </a:rPr>
                        <a:t>requirements</a:t>
                      </a:r>
                      <a:endParaRPr lang="nl-BE" sz="1400" dirty="0">
                        <a:solidFill>
                          <a:srgbClr val="0000FF"/>
                        </a:solidFill>
                      </a:endParaRPr>
                    </a:p>
                  </a:txBody>
                  <a:tcPr marT="45719" marB="45719"/>
                </a:tc>
                <a:tc>
                  <a:txBody>
                    <a:bodyPr/>
                    <a:lstStyle/>
                    <a:p>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err="1">
                          <a:solidFill>
                            <a:schemeClr val="tx1"/>
                          </a:solidFill>
                        </a:rPr>
                        <a:t>all</a:t>
                      </a:r>
                      <a:r>
                        <a:rPr lang="nl-BE" sz="1400" dirty="0">
                          <a:solidFill>
                            <a:schemeClr val="tx1"/>
                          </a:solidFill>
                        </a:rPr>
                        <a:t> </a:t>
                      </a:r>
                      <a:r>
                        <a:rPr lang="nl-BE" sz="1400" dirty="0" err="1">
                          <a:solidFill>
                            <a:srgbClr val="0000FF"/>
                          </a:solidFill>
                        </a:rPr>
                        <a:t>labelling</a:t>
                      </a:r>
                      <a:r>
                        <a:rPr lang="nl-BE" sz="1400" dirty="0">
                          <a:solidFill>
                            <a:srgbClr val="0000FF"/>
                          </a:solidFill>
                        </a:rPr>
                        <a:t> </a:t>
                      </a:r>
                      <a:r>
                        <a:rPr lang="nl-BE" sz="1400" dirty="0" err="1">
                          <a:solidFill>
                            <a:srgbClr val="0000FF"/>
                          </a:solidFill>
                        </a:rPr>
                        <a:t>requirements</a:t>
                      </a:r>
                      <a:endParaRPr lang="nl-BE" sz="1400" dirty="0">
                        <a:solidFill>
                          <a:srgbClr val="0000FF"/>
                        </a:solidFill>
                      </a:endParaRPr>
                    </a:p>
                  </a:txBody>
                  <a:tcPr marT="45719" marB="45719"/>
                </a:tc>
                <a:extLst>
                  <a:ext uri="{0D108BD9-81ED-4DB2-BD59-A6C34878D82A}">
                    <a16:rowId xmlns:a16="http://schemas.microsoft.com/office/drawing/2014/main" val="10003"/>
                  </a:ext>
                </a:extLst>
              </a:tr>
              <a:tr h="731533">
                <a:tc>
                  <a:txBody>
                    <a:bodyPr/>
                    <a:lstStyle/>
                    <a:p>
                      <a:r>
                        <a:rPr lang="nl-BE" sz="1400" dirty="0">
                          <a:solidFill>
                            <a:schemeClr val="tx1"/>
                          </a:solidFill>
                        </a:rPr>
                        <a:t>Be </a:t>
                      </a:r>
                      <a:r>
                        <a:rPr lang="nl-BE" sz="1400" dirty="0" err="1">
                          <a:solidFill>
                            <a:schemeClr val="tx1"/>
                          </a:solidFill>
                        </a:rPr>
                        <a:t>sure</a:t>
                      </a:r>
                      <a:r>
                        <a:rPr lang="nl-BE" sz="1400" dirty="0">
                          <a:solidFill>
                            <a:schemeClr val="tx1"/>
                          </a:solidFill>
                        </a:rPr>
                        <a:t> </a:t>
                      </a:r>
                      <a:r>
                        <a:rPr lang="nl-BE" sz="1400" dirty="0" err="1">
                          <a:solidFill>
                            <a:schemeClr val="tx1"/>
                          </a:solidFill>
                        </a:rPr>
                        <a:t>that</a:t>
                      </a:r>
                      <a:r>
                        <a:rPr lang="nl-BE" sz="1400" dirty="0">
                          <a:solidFill>
                            <a:schemeClr val="tx1"/>
                          </a:solidFill>
                        </a:rPr>
                        <a:t> </a:t>
                      </a:r>
                      <a:r>
                        <a:rPr lang="nl-BE" sz="1400" dirty="0" err="1">
                          <a:solidFill>
                            <a:schemeClr val="tx1"/>
                          </a:solidFill>
                        </a:rPr>
                        <a:t>the</a:t>
                      </a:r>
                      <a:r>
                        <a:rPr lang="nl-BE" sz="1400" dirty="0">
                          <a:solidFill>
                            <a:schemeClr val="tx1"/>
                          </a:solidFill>
                        </a:rPr>
                        <a:t> products </a:t>
                      </a:r>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err="1">
                          <a:solidFill>
                            <a:schemeClr val="tx1"/>
                          </a:solidFill>
                        </a:rPr>
                        <a:t>the</a:t>
                      </a:r>
                      <a:r>
                        <a:rPr lang="nl-BE" sz="1400" dirty="0">
                          <a:solidFill>
                            <a:schemeClr val="tx1"/>
                          </a:solidFill>
                        </a:rPr>
                        <a:t> </a:t>
                      </a:r>
                      <a:r>
                        <a:rPr lang="nl-BE" sz="1400" dirty="0">
                          <a:solidFill>
                            <a:srgbClr val="0000FF"/>
                          </a:solidFill>
                        </a:rPr>
                        <a:t>maximum </a:t>
                      </a:r>
                      <a:r>
                        <a:rPr lang="nl-BE" sz="1400" dirty="0" err="1">
                          <a:solidFill>
                            <a:srgbClr val="0000FF"/>
                          </a:solidFill>
                        </a:rPr>
                        <a:t>permissible</a:t>
                      </a:r>
                      <a:r>
                        <a:rPr lang="nl-BE" sz="1400" dirty="0">
                          <a:solidFill>
                            <a:srgbClr val="0000FF"/>
                          </a:solidFill>
                        </a:rPr>
                        <a:t> pesticide </a:t>
                      </a:r>
                      <a:r>
                        <a:rPr lang="nl-BE" sz="1400" dirty="0" err="1">
                          <a:solidFill>
                            <a:srgbClr val="0000FF"/>
                          </a:solidFill>
                        </a:rPr>
                        <a:t>residue</a:t>
                      </a:r>
                      <a:r>
                        <a:rPr lang="nl-BE" sz="1400" dirty="0">
                          <a:solidFill>
                            <a:srgbClr val="0000FF"/>
                          </a:solidFill>
                        </a:rPr>
                        <a:t> </a:t>
                      </a:r>
                      <a:r>
                        <a:rPr lang="nl-BE" sz="1400" dirty="0" err="1">
                          <a:solidFill>
                            <a:srgbClr val="0000FF"/>
                          </a:solidFill>
                        </a:rPr>
                        <a:t>limits</a:t>
                      </a:r>
                      <a:r>
                        <a:rPr lang="nl-BE" sz="1400" dirty="0">
                          <a:solidFill>
                            <a:srgbClr val="0000FF"/>
                          </a:solidFill>
                        </a:rPr>
                        <a:t> (</a:t>
                      </a:r>
                      <a:r>
                        <a:rPr lang="nl-BE" sz="1400" dirty="0" err="1">
                          <a:solidFill>
                            <a:srgbClr val="0000FF"/>
                          </a:solidFill>
                        </a:rPr>
                        <a:t>MRLs</a:t>
                      </a:r>
                      <a:r>
                        <a:rPr lang="nl-BE" sz="1400" dirty="0">
                          <a:solidFill>
                            <a:srgbClr val="0000FF"/>
                          </a:solidFill>
                        </a:rPr>
                        <a:t>) </a:t>
                      </a:r>
                      <a:r>
                        <a:rPr lang="nl-BE" sz="1400" dirty="0" err="1">
                          <a:solidFill>
                            <a:schemeClr val="tx1"/>
                          </a:solidFill>
                        </a:rPr>
                        <a:t>allowed</a:t>
                      </a:r>
                      <a:r>
                        <a:rPr lang="nl-BE" sz="1400" dirty="0">
                          <a:solidFill>
                            <a:schemeClr val="tx1"/>
                          </a:solidFill>
                        </a:rPr>
                        <a:t> in food </a:t>
                      </a:r>
                    </a:p>
                  </a:txBody>
                  <a:tcPr marT="45719" marB="45719"/>
                </a:tc>
                <a:tc>
                  <a:txBody>
                    <a:bodyPr/>
                    <a:lstStyle/>
                    <a:p>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err="1">
                          <a:solidFill>
                            <a:schemeClr val="tx1"/>
                          </a:solidFill>
                        </a:rPr>
                        <a:t>the</a:t>
                      </a:r>
                      <a:r>
                        <a:rPr lang="nl-BE" sz="1400" dirty="0">
                          <a:solidFill>
                            <a:schemeClr val="tx1"/>
                          </a:solidFill>
                        </a:rPr>
                        <a:t> </a:t>
                      </a:r>
                      <a:r>
                        <a:rPr lang="nl-BE" sz="1400" dirty="0" err="1">
                          <a:solidFill>
                            <a:schemeClr val="tx1"/>
                          </a:solidFill>
                        </a:rPr>
                        <a:t>general</a:t>
                      </a:r>
                      <a:r>
                        <a:rPr lang="nl-BE" sz="1400" baseline="0" dirty="0">
                          <a:solidFill>
                            <a:schemeClr val="tx1"/>
                          </a:solidFill>
                        </a:rPr>
                        <a:t> </a:t>
                      </a:r>
                      <a:r>
                        <a:rPr lang="nl-BE" sz="1400" baseline="0" dirty="0" err="1">
                          <a:solidFill>
                            <a:schemeClr val="tx1"/>
                          </a:solidFill>
                        </a:rPr>
                        <a:t>directives</a:t>
                      </a:r>
                      <a:r>
                        <a:rPr lang="nl-BE" sz="1400" baseline="0" dirty="0">
                          <a:solidFill>
                            <a:schemeClr val="tx1"/>
                          </a:solidFill>
                        </a:rPr>
                        <a:t> </a:t>
                      </a:r>
                      <a:r>
                        <a:rPr lang="nl-BE" sz="1400" baseline="0" dirty="0" err="1">
                          <a:solidFill>
                            <a:schemeClr val="tx1"/>
                          </a:solidFill>
                        </a:rPr>
                        <a:t>regarding</a:t>
                      </a:r>
                      <a:r>
                        <a:rPr lang="nl-BE" sz="1400" baseline="0" dirty="0">
                          <a:solidFill>
                            <a:schemeClr val="tx1"/>
                          </a:solidFill>
                        </a:rPr>
                        <a:t> </a:t>
                      </a:r>
                      <a:r>
                        <a:rPr lang="nl-BE" sz="1400" baseline="0" dirty="0" err="1">
                          <a:solidFill>
                            <a:srgbClr val="0000FF"/>
                          </a:solidFill>
                        </a:rPr>
                        <a:t>material</a:t>
                      </a:r>
                      <a:r>
                        <a:rPr lang="nl-BE" sz="1400" baseline="0" dirty="0">
                          <a:solidFill>
                            <a:srgbClr val="0000FF"/>
                          </a:solidFill>
                        </a:rPr>
                        <a:t> </a:t>
                      </a:r>
                      <a:r>
                        <a:rPr lang="nl-BE" sz="1400" baseline="0" dirty="0" err="1">
                          <a:solidFill>
                            <a:srgbClr val="0000FF"/>
                          </a:solidFill>
                        </a:rPr>
                        <a:t>and</a:t>
                      </a:r>
                      <a:r>
                        <a:rPr lang="nl-BE" sz="1400" baseline="0" dirty="0">
                          <a:solidFill>
                            <a:srgbClr val="0000FF"/>
                          </a:solidFill>
                        </a:rPr>
                        <a:t> </a:t>
                      </a:r>
                      <a:r>
                        <a:rPr lang="nl-BE" sz="1400" baseline="0" dirty="0" err="1">
                          <a:solidFill>
                            <a:srgbClr val="0000FF"/>
                          </a:solidFill>
                        </a:rPr>
                        <a:t>objects</a:t>
                      </a:r>
                      <a:r>
                        <a:rPr lang="nl-BE" sz="1400" baseline="0" dirty="0">
                          <a:solidFill>
                            <a:srgbClr val="0000FF"/>
                          </a:solidFill>
                        </a:rPr>
                        <a:t> </a:t>
                      </a:r>
                      <a:r>
                        <a:rPr lang="nl-BE" sz="1400" baseline="0" dirty="0" err="1">
                          <a:solidFill>
                            <a:srgbClr val="0000FF"/>
                          </a:solidFill>
                        </a:rPr>
                        <a:t>that</a:t>
                      </a:r>
                      <a:r>
                        <a:rPr lang="nl-BE" sz="1400" baseline="0" dirty="0">
                          <a:solidFill>
                            <a:srgbClr val="0000FF"/>
                          </a:solidFill>
                        </a:rPr>
                        <a:t> </a:t>
                      </a:r>
                      <a:r>
                        <a:rPr lang="nl-BE" sz="1400" baseline="0" dirty="0" err="1">
                          <a:solidFill>
                            <a:srgbClr val="0000FF"/>
                          </a:solidFill>
                        </a:rPr>
                        <a:t>may</a:t>
                      </a:r>
                      <a:r>
                        <a:rPr lang="nl-BE" sz="1400" baseline="0" dirty="0">
                          <a:solidFill>
                            <a:srgbClr val="0000FF"/>
                          </a:solidFill>
                        </a:rPr>
                        <a:t> enter in contact </a:t>
                      </a:r>
                      <a:r>
                        <a:rPr lang="nl-BE" sz="1400" baseline="0" dirty="0" err="1">
                          <a:solidFill>
                            <a:srgbClr val="0000FF"/>
                          </a:solidFill>
                        </a:rPr>
                        <a:t>with</a:t>
                      </a:r>
                      <a:r>
                        <a:rPr lang="nl-BE" sz="1400" baseline="0" dirty="0">
                          <a:solidFill>
                            <a:srgbClr val="0000FF"/>
                          </a:solidFill>
                        </a:rPr>
                        <a:t> food</a:t>
                      </a:r>
                      <a:r>
                        <a:rPr lang="nl-BE" sz="1400" baseline="0" dirty="0">
                          <a:solidFill>
                            <a:schemeClr val="tx1"/>
                          </a:solidFill>
                        </a:rPr>
                        <a:t>.</a:t>
                      </a:r>
                      <a:endParaRPr lang="nl-BE" sz="1400" dirty="0">
                        <a:solidFill>
                          <a:schemeClr val="tx1"/>
                        </a:solidFill>
                      </a:endParaRPr>
                    </a:p>
                  </a:txBody>
                  <a:tcPr marT="45719" marB="45719"/>
                </a:tc>
                <a:extLst>
                  <a:ext uri="{0D108BD9-81ED-4DB2-BD59-A6C34878D82A}">
                    <a16:rowId xmlns:a16="http://schemas.microsoft.com/office/drawing/2014/main" val="10004"/>
                  </a:ext>
                </a:extLst>
              </a:tr>
              <a:tr h="441592">
                <a:tc>
                  <a:txBody>
                    <a:bodyPr/>
                    <a:lstStyle/>
                    <a:p>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a:solidFill>
                            <a:srgbClr val="0000FF"/>
                          </a:solidFill>
                        </a:rPr>
                        <a:t>marketing </a:t>
                      </a:r>
                      <a:r>
                        <a:rPr lang="nl-BE" sz="1400" dirty="0" err="1">
                          <a:solidFill>
                            <a:srgbClr val="0000FF"/>
                          </a:solidFill>
                        </a:rPr>
                        <a:t>norms</a:t>
                      </a:r>
                      <a:endParaRPr lang="nl-BE" sz="1400" dirty="0">
                        <a:solidFill>
                          <a:srgbClr val="0000FF"/>
                        </a:solidFill>
                      </a:endParaRPr>
                    </a:p>
                  </a:txBody>
                  <a:tcPr marT="45719" marB="45719"/>
                </a:tc>
                <a:tc>
                  <a:txBody>
                    <a:bodyPr/>
                    <a:lstStyle/>
                    <a:p>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err="1">
                          <a:solidFill>
                            <a:schemeClr val="tx1"/>
                          </a:solidFill>
                        </a:rPr>
                        <a:t>rules</a:t>
                      </a:r>
                      <a:r>
                        <a:rPr lang="nl-BE" sz="1400" dirty="0">
                          <a:solidFill>
                            <a:schemeClr val="tx1"/>
                          </a:solidFill>
                        </a:rPr>
                        <a:t> </a:t>
                      </a:r>
                      <a:r>
                        <a:rPr lang="nl-BE" sz="1400" dirty="0" err="1">
                          <a:solidFill>
                            <a:schemeClr val="tx1"/>
                          </a:solidFill>
                        </a:rPr>
                        <a:t>related</a:t>
                      </a:r>
                      <a:r>
                        <a:rPr lang="nl-BE" sz="1400" dirty="0">
                          <a:solidFill>
                            <a:schemeClr val="tx1"/>
                          </a:solidFill>
                        </a:rPr>
                        <a:t> </a:t>
                      </a:r>
                      <a:r>
                        <a:rPr lang="nl-BE" sz="1400" dirty="0" err="1">
                          <a:solidFill>
                            <a:schemeClr val="tx1"/>
                          </a:solidFill>
                        </a:rPr>
                        <a:t>to</a:t>
                      </a:r>
                      <a:r>
                        <a:rPr lang="nl-BE" sz="1400" dirty="0">
                          <a:solidFill>
                            <a:schemeClr val="tx1"/>
                          </a:solidFill>
                        </a:rPr>
                        <a:t> </a:t>
                      </a:r>
                      <a:r>
                        <a:rPr lang="nl-BE" sz="1400" dirty="0">
                          <a:solidFill>
                            <a:srgbClr val="0000FF"/>
                          </a:solidFill>
                        </a:rPr>
                        <a:t>food </a:t>
                      </a:r>
                      <a:r>
                        <a:rPr lang="nl-BE" sz="1400" dirty="0" err="1">
                          <a:solidFill>
                            <a:srgbClr val="0000FF"/>
                          </a:solidFill>
                        </a:rPr>
                        <a:t>additives</a:t>
                      </a:r>
                      <a:endParaRPr lang="nl-BE" sz="1400" dirty="0">
                        <a:solidFill>
                          <a:srgbClr val="0000FF"/>
                        </a:solidFill>
                      </a:endParaRPr>
                    </a:p>
                  </a:txBody>
                  <a:tcPr marT="45719" marB="45719"/>
                </a:tc>
                <a:extLst>
                  <a:ext uri="{0D108BD9-81ED-4DB2-BD59-A6C34878D82A}">
                    <a16:rowId xmlns:a16="http://schemas.microsoft.com/office/drawing/2014/main" val="10005"/>
                  </a:ext>
                </a:extLst>
              </a:tr>
              <a:tr h="389721">
                <a:tc>
                  <a:txBody>
                    <a:bodyPr/>
                    <a:lstStyle/>
                    <a:p>
                      <a:endParaRPr lang="nl-BE" sz="1400" dirty="0">
                        <a:solidFill>
                          <a:srgbClr val="0000FF"/>
                        </a:solidFill>
                      </a:endParaRPr>
                    </a:p>
                  </a:txBody>
                  <a:tcPr marT="45719" marB="45719"/>
                </a:tc>
                <a:tc>
                  <a:txBody>
                    <a:bodyPr/>
                    <a:lstStyle/>
                    <a:p>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err="1">
                          <a:solidFill>
                            <a:schemeClr val="tx1"/>
                          </a:solidFill>
                        </a:rPr>
                        <a:t>rules</a:t>
                      </a:r>
                      <a:r>
                        <a:rPr lang="nl-BE" sz="1400" dirty="0">
                          <a:solidFill>
                            <a:schemeClr val="tx1"/>
                          </a:solidFill>
                        </a:rPr>
                        <a:t> </a:t>
                      </a:r>
                      <a:r>
                        <a:rPr lang="nl-BE" sz="1400" dirty="0" err="1">
                          <a:solidFill>
                            <a:schemeClr val="tx1"/>
                          </a:solidFill>
                        </a:rPr>
                        <a:t>related</a:t>
                      </a:r>
                      <a:r>
                        <a:rPr lang="nl-BE" sz="1400" dirty="0">
                          <a:solidFill>
                            <a:schemeClr val="tx1"/>
                          </a:solidFill>
                        </a:rPr>
                        <a:t> </a:t>
                      </a:r>
                      <a:r>
                        <a:rPr lang="nl-BE" sz="1400" dirty="0" err="1">
                          <a:solidFill>
                            <a:schemeClr val="tx1"/>
                          </a:solidFill>
                        </a:rPr>
                        <a:t>to</a:t>
                      </a:r>
                      <a:r>
                        <a:rPr lang="nl-BE" sz="1400" dirty="0">
                          <a:solidFill>
                            <a:schemeClr val="tx1"/>
                          </a:solidFill>
                        </a:rPr>
                        <a:t> </a:t>
                      </a:r>
                      <a:r>
                        <a:rPr lang="nl-BE" sz="1400" dirty="0">
                          <a:solidFill>
                            <a:srgbClr val="0000FF"/>
                          </a:solidFill>
                        </a:rPr>
                        <a:t>food </a:t>
                      </a:r>
                      <a:r>
                        <a:rPr lang="nl-BE" sz="1400" dirty="0" err="1">
                          <a:solidFill>
                            <a:srgbClr val="0000FF"/>
                          </a:solidFill>
                        </a:rPr>
                        <a:t>contaminants</a:t>
                      </a:r>
                      <a:endParaRPr lang="nl-BE" sz="1400" dirty="0">
                        <a:solidFill>
                          <a:schemeClr val="tx1"/>
                        </a:solidFill>
                      </a:endParaRPr>
                    </a:p>
                  </a:txBody>
                  <a:tcPr marT="45719" marB="45719"/>
                </a:tc>
                <a:extLst>
                  <a:ext uri="{0D108BD9-81ED-4DB2-BD59-A6C34878D82A}">
                    <a16:rowId xmlns:a16="http://schemas.microsoft.com/office/drawing/2014/main" val="10006"/>
                  </a:ext>
                </a:extLst>
              </a:tr>
              <a:tr h="46344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dirty="0" err="1">
                          <a:solidFill>
                            <a:schemeClr val="tx1"/>
                          </a:solidFill>
                        </a:rPr>
                        <a:t>Identify</a:t>
                      </a:r>
                      <a:r>
                        <a:rPr lang="nl-BE" sz="1400" dirty="0">
                          <a:solidFill>
                            <a:schemeClr val="tx1"/>
                          </a:solidFill>
                        </a:rPr>
                        <a:t> </a:t>
                      </a:r>
                      <a:r>
                        <a:rPr lang="nl-BE" sz="1400" dirty="0" err="1">
                          <a:solidFill>
                            <a:schemeClr val="tx1"/>
                          </a:solidFill>
                        </a:rPr>
                        <a:t>the</a:t>
                      </a:r>
                      <a:r>
                        <a:rPr lang="nl-BE" sz="1400" dirty="0">
                          <a:solidFill>
                            <a:schemeClr val="tx1"/>
                          </a:solidFill>
                        </a:rPr>
                        <a:t> </a:t>
                      </a:r>
                      <a:r>
                        <a:rPr lang="nl-BE" sz="1400" dirty="0" err="1">
                          <a:solidFill>
                            <a:schemeClr val="tx1"/>
                          </a:solidFill>
                        </a:rPr>
                        <a:t>existence</a:t>
                      </a:r>
                      <a:r>
                        <a:rPr lang="nl-BE" sz="1400" dirty="0">
                          <a:solidFill>
                            <a:schemeClr val="tx1"/>
                          </a:solidFill>
                        </a:rPr>
                        <a:t> of </a:t>
                      </a:r>
                      <a:r>
                        <a:rPr lang="nl-BE" sz="1400" dirty="0">
                          <a:solidFill>
                            <a:srgbClr val="0000FF"/>
                          </a:solidFill>
                        </a:rPr>
                        <a:t>import </a:t>
                      </a:r>
                      <a:r>
                        <a:rPr lang="nl-BE" sz="1400" dirty="0" err="1">
                          <a:solidFill>
                            <a:srgbClr val="0000FF"/>
                          </a:solidFill>
                        </a:rPr>
                        <a:t>quotas</a:t>
                      </a:r>
                      <a:r>
                        <a:rPr lang="nl-BE" sz="1400" dirty="0">
                          <a:solidFill>
                            <a:srgbClr val="0000FF"/>
                          </a:solidFill>
                        </a:rPr>
                        <a:t> </a:t>
                      </a:r>
                      <a:r>
                        <a:rPr lang="nl-BE" sz="1400" dirty="0" err="1">
                          <a:solidFill>
                            <a:schemeClr val="tx1"/>
                          </a:solidFill>
                        </a:rPr>
                        <a:t>that</a:t>
                      </a:r>
                      <a:r>
                        <a:rPr lang="nl-BE" sz="1400" dirty="0">
                          <a:solidFill>
                            <a:schemeClr val="tx1"/>
                          </a:solidFill>
                        </a:rPr>
                        <a:t> </a:t>
                      </a:r>
                      <a:r>
                        <a:rPr lang="nl-BE" sz="1400" dirty="0" err="1">
                          <a:solidFill>
                            <a:schemeClr val="tx1"/>
                          </a:solidFill>
                        </a:rPr>
                        <a:t>could</a:t>
                      </a:r>
                      <a:r>
                        <a:rPr lang="nl-BE" sz="1400" dirty="0">
                          <a:solidFill>
                            <a:schemeClr val="tx1"/>
                          </a:solidFill>
                        </a:rPr>
                        <a:t> affect </a:t>
                      </a:r>
                      <a:r>
                        <a:rPr lang="nl-BE" sz="1400" dirty="0" err="1">
                          <a:solidFill>
                            <a:schemeClr val="tx1"/>
                          </a:solidFill>
                        </a:rPr>
                        <a:t>the</a:t>
                      </a:r>
                      <a:r>
                        <a:rPr lang="nl-BE" sz="1400" dirty="0">
                          <a:solidFill>
                            <a:schemeClr val="tx1"/>
                          </a:solidFill>
                        </a:rPr>
                        <a:t> </a:t>
                      </a:r>
                      <a:r>
                        <a:rPr lang="nl-BE" sz="1400" dirty="0" err="1">
                          <a:solidFill>
                            <a:schemeClr val="tx1"/>
                          </a:solidFill>
                        </a:rPr>
                        <a:t>importation</a:t>
                      </a:r>
                      <a:r>
                        <a:rPr lang="nl-BE" sz="1400" dirty="0">
                          <a:solidFill>
                            <a:schemeClr val="tx1"/>
                          </a:solidFill>
                        </a:rPr>
                        <a:t> of a product</a:t>
                      </a:r>
                    </a:p>
                  </a:txBody>
                  <a:tcPr marT="45719" marB="45719">
                    <a:solidFill>
                      <a:srgbClr val="99CCFF"/>
                    </a:solidFill>
                  </a:tcPr>
                </a:tc>
                <a:tc hMerge="1">
                  <a:txBody>
                    <a:bodyPr/>
                    <a:lstStyle/>
                    <a:p>
                      <a:endParaRPr lang="nl-BE" sz="1400" dirty="0">
                        <a:solidFill>
                          <a:schemeClr val="tx1"/>
                        </a:solidFill>
                      </a:endParaRPr>
                    </a:p>
                  </a:txBody>
                  <a:tcPr/>
                </a:tc>
                <a:extLst>
                  <a:ext uri="{0D108BD9-81ED-4DB2-BD59-A6C34878D82A}">
                    <a16:rowId xmlns:a16="http://schemas.microsoft.com/office/drawing/2014/main" val="10007"/>
                  </a:ext>
                </a:extLst>
              </a:tr>
              <a:tr h="42658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dirty="0" err="1">
                          <a:solidFill>
                            <a:schemeClr val="tx1"/>
                          </a:solidFill>
                        </a:rPr>
                        <a:t>Identify</a:t>
                      </a:r>
                      <a:r>
                        <a:rPr lang="nl-BE" sz="1400" dirty="0">
                          <a:solidFill>
                            <a:schemeClr val="tx1"/>
                          </a:solidFill>
                        </a:rPr>
                        <a:t> </a:t>
                      </a:r>
                      <a:r>
                        <a:rPr lang="nl-BE" sz="1400" dirty="0" err="1">
                          <a:solidFill>
                            <a:schemeClr val="tx1"/>
                          </a:solidFill>
                        </a:rPr>
                        <a:t>the</a:t>
                      </a:r>
                      <a:r>
                        <a:rPr lang="nl-BE" sz="1400" dirty="0">
                          <a:solidFill>
                            <a:schemeClr val="tx1"/>
                          </a:solidFill>
                        </a:rPr>
                        <a:t> </a:t>
                      </a:r>
                      <a:r>
                        <a:rPr lang="nl-BE" sz="1400" dirty="0" err="1">
                          <a:solidFill>
                            <a:srgbClr val="0000FF"/>
                          </a:solidFill>
                        </a:rPr>
                        <a:t>taxes</a:t>
                      </a:r>
                      <a:r>
                        <a:rPr lang="nl-BE" sz="1400" dirty="0">
                          <a:solidFill>
                            <a:schemeClr val="tx1"/>
                          </a:solidFill>
                        </a:rPr>
                        <a:t> </a:t>
                      </a:r>
                      <a:r>
                        <a:rPr lang="nl-BE" sz="1400" dirty="0" err="1">
                          <a:solidFill>
                            <a:schemeClr val="tx1"/>
                          </a:solidFill>
                        </a:rPr>
                        <a:t>that</a:t>
                      </a:r>
                      <a:r>
                        <a:rPr lang="nl-BE" sz="1400" dirty="0">
                          <a:solidFill>
                            <a:schemeClr val="tx1"/>
                          </a:solidFill>
                        </a:rPr>
                        <a:t> </a:t>
                      </a:r>
                      <a:r>
                        <a:rPr lang="nl-BE" sz="1400" dirty="0" err="1">
                          <a:solidFill>
                            <a:schemeClr val="tx1"/>
                          </a:solidFill>
                        </a:rPr>
                        <a:t>need</a:t>
                      </a:r>
                      <a:r>
                        <a:rPr lang="nl-BE" sz="1400" baseline="0" dirty="0">
                          <a:solidFill>
                            <a:schemeClr val="tx1"/>
                          </a:solidFill>
                        </a:rPr>
                        <a:t> </a:t>
                      </a:r>
                      <a:r>
                        <a:rPr lang="nl-BE" sz="1400" baseline="0" dirty="0" err="1">
                          <a:solidFill>
                            <a:schemeClr val="tx1"/>
                          </a:solidFill>
                        </a:rPr>
                        <a:t>to</a:t>
                      </a:r>
                      <a:r>
                        <a:rPr lang="nl-BE" sz="1400" baseline="0" dirty="0">
                          <a:solidFill>
                            <a:schemeClr val="tx1"/>
                          </a:solidFill>
                        </a:rPr>
                        <a:t> </a:t>
                      </a:r>
                      <a:r>
                        <a:rPr lang="nl-BE" sz="1400" baseline="0" dirty="0" err="1">
                          <a:solidFill>
                            <a:schemeClr val="tx1"/>
                          </a:solidFill>
                        </a:rPr>
                        <a:t>be</a:t>
                      </a:r>
                      <a:r>
                        <a:rPr lang="nl-BE" sz="1400" baseline="0" dirty="0">
                          <a:solidFill>
                            <a:schemeClr val="tx1"/>
                          </a:solidFill>
                        </a:rPr>
                        <a:t> </a:t>
                      </a:r>
                      <a:r>
                        <a:rPr lang="nl-BE" sz="1400" baseline="0" dirty="0" err="1">
                          <a:solidFill>
                            <a:schemeClr val="tx1"/>
                          </a:solidFill>
                        </a:rPr>
                        <a:t>paid</a:t>
                      </a:r>
                      <a:r>
                        <a:rPr lang="nl-BE" sz="1400" baseline="0" dirty="0">
                          <a:solidFill>
                            <a:schemeClr val="tx1"/>
                          </a:solidFill>
                        </a:rPr>
                        <a:t> at </a:t>
                      </a:r>
                      <a:r>
                        <a:rPr lang="nl-BE" sz="1400" baseline="0" dirty="0" err="1">
                          <a:solidFill>
                            <a:schemeClr val="tx1"/>
                          </a:solidFill>
                        </a:rPr>
                        <a:t>the</a:t>
                      </a:r>
                      <a:r>
                        <a:rPr lang="nl-BE" sz="1400" baseline="0" dirty="0">
                          <a:solidFill>
                            <a:schemeClr val="tx1"/>
                          </a:solidFill>
                        </a:rPr>
                        <a:t> time of </a:t>
                      </a:r>
                      <a:r>
                        <a:rPr lang="nl-BE" sz="1400" baseline="0" dirty="0" err="1">
                          <a:solidFill>
                            <a:schemeClr val="tx1"/>
                          </a:solidFill>
                        </a:rPr>
                        <a:t>importation</a:t>
                      </a:r>
                      <a:endParaRPr lang="nl-BE" sz="1400" dirty="0">
                        <a:solidFill>
                          <a:schemeClr val="tx1"/>
                        </a:solidFill>
                      </a:endParaRPr>
                    </a:p>
                  </a:txBody>
                  <a:tcPr marT="45719" marB="45719">
                    <a:solidFill>
                      <a:srgbClr val="99CCFF"/>
                    </a:solidFill>
                  </a:tcPr>
                </a:tc>
                <a:tc hMerge="1">
                  <a:txBody>
                    <a:bodyPr/>
                    <a:lstStyle/>
                    <a:p>
                      <a:endParaRPr lang="nl-BE" sz="1400" dirty="0">
                        <a:solidFill>
                          <a:schemeClr val="tx1"/>
                        </a:solidFill>
                      </a:endParaRPr>
                    </a:p>
                  </a:txBody>
                  <a:tcPr/>
                </a:tc>
                <a:extLst>
                  <a:ext uri="{0D108BD9-81ED-4DB2-BD59-A6C34878D82A}">
                    <a16:rowId xmlns:a16="http://schemas.microsoft.com/office/drawing/2014/main" val="10008"/>
                  </a:ext>
                </a:extLst>
              </a:tr>
              <a:tr h="51816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dirty="0">
                          <a:solidFill>
                            <a:schemeClr val="tx1"/>
                          </a:solidFill>
                        </a:rPr>
                        <a:t>Be </a:t>
                      </a:r>
                      <a:r>
                        <a:rPr lang="nl-BE" sz="1400" dirty="0" err="1">
                          <a:solidFill>
                            <a:schemeClr val="tx1"/>
                          </a:solidFill>
                        </a:rPr>
                        <a:t>sure</a:t>
                      </a:r>
                      <a:r>
                        <a:rPr lang="nl-BE" sz="1400" dirty="0">
                          <a:solidFill>
                            <a:schemeClr val="tx1"/>
                          </a:solidFill>
                        </a:rPr>
                        <a:t> </a:t>
                      </a:r>
                      <a:r>
                        <a:rPr lang="nl-BE" sz="1400" dirty="0" err="1">
                          <a:solidFill>
                            <a:schemeClr val="tx1"/>
                          </a:solidFill>
                        </a:rPr>
                        <a:t>that</a:t>
                      </a:r>
                      <a:r>
                        <a:rPr lang="nl-BE" sz="1400" dirty="0">
                          <a:solidFill>
                            <a:schemeClr val="tx1"/>
                          </a:solidFill>
                        </a:rPr>
                        <a:t> </a:t>
                      </a:r>
                      <a:r>
                        <a:rPr lang="nl-BE" sz="1400" dirty="0" err="1">
                          <a:solidFill>
                            <a:schemeClr val="tx1"/>
                          </a:solidFill>
                        </a:rPr>
                        <a:t>all</a:t>
                      </a:r>
                      <a:r>
                        <a:rPr lang="nl-BE" sz="1400" baseline="0" dirty="0">
                          <a:solidFill>
                            <a:schemeClr val="tx1"/>
                          </a:solidFill>
                        </a:rPr>
                        <a:t> </a:t>
                      </a:r>
                      <a:r>
                        <a:rPr lang="nl-BE" sz="1400" baseline="0" dirty="0" err="1">
                          <a:solidFill>
                            <a:srgbClr val="0000FF"/>
                          </a:solidFill>
                        </a:rPr>
                        <a:t>wood</a:t>
                      </a:r>
                      <a:r>
                        <a:rPr lang="nl-BE" sz="1400" baseline="0" dirty="0">
                          <a:solidFill>
                            <a:srgbClr val="0000FF"/>
                          </a:solidFill>
                        </a:rPr>
                        <a:t> </a:t>
                      </a:r>
                      <a:r>
                        <a:rPr lang="nl-BE" sz="1400" baseline="0" dirty="0" err="1">
                          <a:solidFill>
                            <a:srgbClr val="0000FF"/>
                          </a:solidFill>
                        </a:rPr>
                        <a:t>packaging</a:t>
                      </a:r>
                      <a:r>
                        <a:rPr lang="nl-BE" sz="1400" baseline="0" dirty="0">
                          <a:solidFill>
                            <a:srgbClr val="0000FF"/>
                          </a:solidFill>
                        </a:rPr>
                        <a:t> </a:t>
                      </a:r>
                      <a:r>
                        <a:rPr lang="nl-BE" sz="1400" baseline="0" dirty="0" err="1">
                          <a:solidFill>
                            <a:schemeClr val="tx1"/>
                          </a:solidFill>
                        </a:rPr>
                        <a:t>complies</a:t>
                      </a:r>
                      <a:r>
                        <a:rPr lang="nl-BE" sz="1400" baseline="0" dirty="0">
                          <a:solidFill>
                            <a:schemeClr val="tx1"/>
                          </a:solidFill>
                        </a:rPr>
                        <a:t> </a:t>
                      </a:r>
                      <a:r>
                        <a:rPr lang="nl-BE" sz="1400" baseline="0" dirty="0" err="1">
                          <a:solidFill>
                            <a:schemeClr val="tx1"/>
                          </a:solidFill>
                        </a:rPr>
                        <a:t>with</a:t>
                      </a:r>
                      <a:r>
                        <a:rPr lang="nl-BE" sz="1400" baseline="0" dirty="0">
                          <a:solidFill>
                            <a:schemeClr val="tx1"/>
                          </a:solidFill>
                        </a:rPr>
                        <a:t> </a:t>
                      </a:r>
                      <a:r>
                        <a:rPr lang="nl-BE" sz="1400" baseline="0" dirty="0">
                          <a:solidFill>
                            <a:srgbClr val="0000FF"/>
                          </a:solidFill>
                        </a:rPr>
                        <a:t>International Standards </a:t>
                      </a:r>
                      <a:r>
                        <a:rPr lang="nl-BE" sz="1400" baseline="0" dirty="0" err="1">
                          <a:solidFill>
                            <a:srgbClr val="0000FF"/>
                          </a:solidFill>
                        </a:rPr>
                        <a:t>for</a:t>
                      </a:r>
                      <a:r>
                        <a:rPr lang="nl-BE" sz="1400" baseline="0" dirty="0">
                          <a:solidFill>
                            <a:srgbClr val="0000FF"/>
                          </a:solidFill>
                        </a:rPr>
                        <a:t> </a:t>
                      </a:r>
                      <a:r>
                        <a:rPr lang="nl-BE" sz="1400" baseline="0" dirty="0" err="1">
                          <a:solidFill>
                            <a:srgbClr val="0000FF"/>
                          </a:solidFill>
                        </a:rPr>
                        <a:t>Phytosanitary</a:t>
                      </a:r>
                      <a:r>
                        <a:rPr lang="nl-BE" sz="1400" baseline="0" dirty="0">
                          <a:solidFill>
                            <a:srgbClr val="0000FF"/>
                          </a:solidFill>
                        </a:rPr>
                        <a:t> </a:t>
                      </a:r>
                      <a:r>
                        <a:rPr lang="nl-BE" sz="1400" baseline="0" dirty="0" err="1">
                          <a:solidFill>
                            <a:srgbClr val="0000FF"/>
                          </a:solidFill>
                        </a:rPr>
                        <a:t>Measures</a:t>
                      </a:r>
                      <a:r>
                        <a:rPr lang="nl-BE" sz="1400" baseline="0" dirty="0">
                          <a:solidFill>
                            <a:srgbClr val="0000FF"/>
                          </a:solidFill>
                        </a:rPr>
                        <a:t> No. 15  (ISPM 15)</a:t>
                      </a:r>
                      <a:endParaRPr lang="nl-BE" sz="1400" dirty="0">
                        <a:solidFill>
                          <a:schemeClr val="tx1"/>
                        </a:solidFill>
                      </a:endParaRPr>
                    </a:p>
                  </a:txBody>
                  <a:tcPr marT="45719" marB="45719">
                    <a:solidFill>
                      <a:srgbClr val="99CCFF"/>
                    </a:solidFill>
                  </a:tcPr>
                </a:tc>
                <a:tc hMerge="1">
                  <a:txBody>
                    <a:bodyPr/>
                    <a:lstStyle/>
                    <a:p>
                      <a:endParaRPr lang="nl-BE" sz="1400" dirty="0">
                        <a:solidFill>
                          <a:schemeClr val="tx1"/>
                        </a:solidFill>
                      </a:endParaRPr>
                    </a:p>
                  </a:txBody>
                  <a:tcPr/>
                </a:tc>
                <a:extLst>
                  <a:ext uri="{0D108BD9-81ED-4DB2-BD59-A6C34878D82A}">
                    <a16:rowId xmlns:a16="http://schemas.microsoft.com/office/drawing/2014/main" val="10009"/>
                  </a:ext>
                </a:extLst>
              </a:tr>
              <a:tr h="439344">
                <a:tc gridSpan="2">
                  <a:txBody>
                    <a:bodyPr/>
                    <a:lstStyle/>
                    <a:p>
                      <a:r>
                        <a:rPr lang="nl-BE" sz="1400" dirty="0">
                          <a:solidFill>
                            <a:schemeClr val="tx1"/>
                          </a:solidFill>
                        </a:rPr>
                        <a:t>Register a </a:t>
                      </a:r>
                      <a:r>
                        <a:rPr lang="nl-BE" sz="1400" dirty="0" err="1">
                          <a:solidFill>
                            <a:srgbClr val="0000FF"/>
                          </a:solidFill>
                        </a:rPr>
                        <a:t>trade</a:t>
                      </a:r>
                      <a:r>
                        <a:rPr lang="nl-BE" sz="1400" dirty="0">
                          <a:solidFill>
                            <a:srgbClr val="0000FF"/>
                          </a:solidFill>
                        </a:rPr>
                        <a:t> mark </a:t>
                      </a:r>
                      <a:r>
                        <a:rPr lang="nl-BE" sz="1400" dirty="0" err="1">
                          <a:solidFill>
                            <a:schemeClr val="tx1"/>
                          </a:solidFill>
                        </a:rPr>
                        <a:t>if</a:t>
                      </a:r>
                      <a:r>
                        <a:rPr lang="nl-BE" sz="1400" baseline="0" dirty="0">
                          <a:solidFill>
                            <a:schemeClr val="tx1"/>
                          </a:solidFill>
                        </a:rPr>
                        <a:t> </a:t>
                      </a:r>
                      <a:r>
                        <a:rPr lang="nl-BE" sz="1400" baseline="0" dirty="0" err="1">
                          <a:solidFill>
                            <a:schemeClr val="tx1"/>
                          </a:solidFill>
                        </a:rPr>
                        <a:t>there</a:t>
                      </a:r>
                      <a:r>
                        <a:rPr lang="nl-BE" sz="1400" baseline="0" dirty="0">
                          <a:solidFill>
                            <a:schemeClr val="tx1"/>
                          </a:solidFill>
                        </a:rPr>
                        <a:t> is </a:t>
                      </a:r>
                      <a:r>
                        <a:rPr lang="nl-BE" sz="1400" baseline="0" dirty="0" err="1">
                          <a:solidFill>
                            <a:schemeClr val="tx1"/>
                          </a:solidFill>
                        </a:rPr>
                        <a:t>an</a:t>
                      </a:r>
                      <a:r>
                        <a:rPr lang="nl-BE" sz="1400" baseline="0" dirty="0">
                          <a:solidFill>
                            <a:schemeClr val="tx1"/>
                          </a:solidFill>
                        </a:rPr>
                        <a:t> interest in </a:t>
                      </a:r>
                      <a:r>
                        <a:rPr lang="nl-BE" sz="1400" baseline="0" dirty="0" err="1">
                          <a:solidFill>
                            <a:schemeClr val="tx1"/>
                          </a:solidFill>
                        </a:rPr>
                        <a:t>selling</a:t>
                      </a:r>
                      <a:r>
                        <a:rPr lang="nl-BE" sz="1400" baseline="0" dirty="0">
                          <a:solidFill>
                            <a:schemeClr val="tx1"/>
                          </a:solidFill>
                        </a:rPr>
                        <a:t> a product </a:t>
                      </a:r>
                      <a:r>
                        <a:rPr lang="nl-BE" sz="1400" baseline="0" dirty="0" err="1">
                          <a:solidFill>
                            <a:schemeClr val="tx1"/>
                          </a:solidFill>
                        </a:rPr>
                        <a:t>under</a:t>
                      </a:r>
                      <a:r>
                        <a:rPr lang="nl-BE" sz="1400" baseline="0" dirty="0">
                          <a:solidFill>
                            <a:schemeClr val="tx1"/>
                          </a:solidFill>
                        </a:rPr>
                        <a:t> </a:t>
                      </a:r>
                      <a:r>
                        <a:rPr lang="nl-BE" sz="1400" baseline="0" dirty="0" err="1">
                          <a:solidFill>
                            <a:schemeClr val="tx1"/>
                          </a:solidFill>
                        </a:rPr>
                        <a:t>the</a:t>
                      </a:r>
                      <a:r>
                        <a:rPr lang="nl-BE" sz="1400" baseline="0" dirty="0">
                          <a:solidFill>
                            <a:schemeClr val="tx1"/>
                          </a:solidFill>
                        </a:rPr>
                        <a:t> </a:t>
                      </a:r>
                      <a:r>
                        <a:rPr lang="nl-BE" sz="1400" baseline="0" dirty="0" err="1">
                          <a:solidFill>
                            <a:schemeClr val="tx1"/>
                          </a:solidFill>
                        </a:rPr>
                        <a:t>own</a:t>
                      </a:r>
                      <a:r>
                        <a:rPr lang="nl-BE" sz="1400" baseline="0" dirty="0">
                          <a:solidFill>
                            <a:schemeClr val="tx1"/>
                          </a:solidFill>
                        </a:rPr>
                        <a:t> brand</a:t>
                      </a:r>
                      <a:endParaRPr lang="nl-BE" sz="1400" dirty="0">
                        <a:solidFill>
                          <a:schemeClr val="tx1"/>
                        </a:solidFill>
                      </a:endParaRPr>
                    </a:p>
                  </a:txBody>
                  <a:tcPr marT="45719" marB="45719">
                    <a:solidFill>
                      <a:srgbClr val="99CCFF"/>
                    </a:solidFill>
                  </a:tcPr>
                </a:tc>
                <a:tc hMerge="1">
                  <a:txBody>
                    <a:bodyPr/>
                    <a:lstStyle/>
                    <a:p>
                      <a:endParaRPr lang="nl-BE" sz="1400" dirty="0">
                        <a:solidFill>
                          <a:schemeClr val="tx1"/>
                        </a:solidFill>
                      </a:endParaRPr>
                    </a:p>
                  </a:txBody>
                  <a:tcPr/>
                </a:tc>
                <a:extLst>
                  <a:ext uri="{0D108BD9-81ED-4DB2-BD59-A6C34878D82A}">
                    <a16:rowId xmlns:a16="http://schemas.microsoft.com/office/drawing/2014/main" val="10010"/>
                  </a:ext>
                </a:extLst>
              </a:tr>
              <a:tr h="50117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dirty="0" err="1">
                          <a:solidFill>
                            <a:schemeClr val="tx1"/>
                          </a:solidFill>
                        </a:rPr>
                        <a:t>Comply</a:t>
                      </a:r>
                      <a:r>
                        <a:rPr lang="nl-BE" sz="1400" dirty="0">
                          <a:solidFill>
                            <a:schemeClr val="tx1"/>
                          </a:solidFill>
                        </a:rPr>
                        <a:t> </a:t>
                      </a:r>
                      <a:r>
                        <a:rPr lang="nl-BE" sz="1400" dirty="0" err="1">
                          <a:solidFill>
                            <a:schemeClr val="tx1"/>
                          </a:solidFill>
                        </a:rPr>
                        <a:t>with</a:t>
                      </a:r>
                      <a:r>
                        <a:rPr lang="nl-BE" sz="1400" dirty="0">
                          <a:solidFill>
                            <a:schemeClr val="tx1"/>
                          </a:solidFill>
                        </a:rPr>
                        <a:t> </a:t>
                      </a:r>
                      <a:r>
                        <a:rPr lang="nl-BE" sz="1400" dirty="0" err="1">
                          <a:solidFill>
                            <a:schemeClr val="tx1"/>
                          </a:solidFill>
                        </a:rPr>
                        <a:t>the</a:t>
                      </a:r>
                      <a:r>
                        <a:rPr lang="nl-BE" sz="1400" dirty="0">
                          <a:solidFill>
                            <a:schemeClr val="tx1"/>
                          </a:solidFill>
                        </a:rPr>
                        <a:t> </a:t>
                      </a:r>
                      <a:r>
                        <a:rPr lang="nl-BE" sz="1400" dirty="0" err="1">
                          <a:solidFill>
                            <a:schemeClr val="tx1"/>
                          </a:solidFill>
                        </a:rPr>
                        <a:t>requirements</a:t>
                      </a:r>
                      <a:r>
                        <a:rPr lang="nl-BE" sz="1400" dirty="0">
                          <a:solidFill>
                            <a:schemeClr val="tx1"/>
                          </a:solidFill>
                        </a:rPr>
                        <a:t> </a:t>
                      </a:r>
                      <a:r>
                        <a:rPr lang="nl-BE" sz="1400" dirty="0" err="1">
                          <a:solidFill>
                            <a:schemeClr val="tx1"/>
                          </a:solidFill>
                        </a:rPr>
                        <a:t>for</a:t>
                      </a:r>
                      <a:r>
                        <a:rPr lang="nl-BE" sz="1400" dirty="0">
                          <a:solidFill>
                            <a:schemeClr val="tx1"/>
                          </a:solidFill>
                        </a:rPr>
                        <a:t> </a:t>
                      </a:r>
                      <a:r>
                        <a:rPr lang="nl-BE" sz="1400" dirty="0" err="1">
                          <a:solidFill>
                            <a:srgbClr val="0000FF"/>
                          </a:solidFill>
                        </a:rPr>
                        <a:t>organic</a:t>
                      </a:r>
                      <a:r>
                        <a:rPr lang="nl-BE" sz="1400" dirty="0">
                          <a:solidFill>
                            <a:srgbClr val="0000FF"/>
                          </a:solidFill>
                        </a:rPr>
                        <a:t> products </a:t>
                      </a:r>
                      <a:r>
                        <a:rPr lang="nl-BE" sz="1400" dirty="0" err="1">
                          <a:solidFill>
                            <a:schemeClr val="tx1"/>
                          </a:solidFill>
                        </a:rPr>
                        <a:t>if</a:t>
                      </a:r>
                      <a:r>
                        <a:rPr lang="nl-BE" sz="1400" dirty="0">
                          <a:solidFill>
                            <a:schemeClr val="tx1"/>
                          </a:solidFill>
                        </a:rPr>
                        <a:t> </a:t>
                      </a:r>
                      <a:r>
                        <a:rPr lang="nl-BE" sz="1400" dirty="0" err="1">
                          <a:solidFill>
                            <a:schemeClr val="tx1"/>
                          </a:solidFill>
                        </a:rPr>
                        <a:t>the</a:t>
                      </a:r>
                      <a:r>
                        <a:rPr lang="nl-BE" sz="1400" dirty="0">
                          <a:solidFill>
                            <a:schemeClr val="tx1"/>
                          </a:solidFill>
                        </a:rPr>
                        <a:t> products </a:t>
                      </a:r>
                      <a:r>
                        <a:rPr lang="nl-BE" sz="1400" dirty="0" err="1">
                          <a:solidFill>
                            <a:schemeClr val="tx1"/>
                          </a:solidFill>
                        </a:rPr>
                        <a:t>will</a:t>
                      </a:r>
                      <a:r>
                        <a:rPr lang="nl-BE" sz="1400" dirty="0">
                          <a:solidFill>
                            <a:schemeClr val="tx1"/>
                          </a:solidFill>
                        </a:rPr>
                        <a:t> </a:t>
                      </a:r>
                      <a:r>
                        <a:rPr lang="nl-BE" sz="1400" dirty="0" err="1">
                          <a:solidFill>
                            <a:schemeClr val="tx1"/>
                          </a:solidFill>
                        </a:rPr>
                        <a:t>be</a:t>
                      </a:r>
                      <a:r>
                        <a:rPr lang="nl-BE" sz="1400" dirty="0">
                          <a:solidFill>
                            <a:schemeClr val="tx1"/>
                          </a:solidFill>
                        </a:rPr>
                        <a:t> </a:t>
                      </a:r>
                      <a:r>
                        <a:rPr lang="nl-BE" sz="1400" dirty="0" err="1">
                          <a:solidFill>
                            <a:schemeClr val="tx1"/>
                          </a:solidFill>
                        </a:rPr>
                        <a:t>sold</a:t>
                      </a:r>
                      <a:r>
                        <a:rPr lang="nl-BE" sz="1400" dirty="0">
                          <a:solidFill>
                            <a:schemeClr val="tx1"/>
                          </a:solidFill>
                        </a:rPr>
                        <a:t> </a:t>
                      </a:r>
                      <a:r>
                        <a:rPr lang="nl-BE" sz="1400" dirty="0" err="1">
                          <a:solidFill>
                            <a:schemeClr val="tx1"/>
                          </a:solidFill>
                        </a:rPr>
                        <a:t>under</a:t>
                      </a:r>
                      <a:r>
                        <a:rPr lang="nl-BE" sz="1400" dirty="0">
                          <a:solidFill>
                            <a:schemeClr val="tx1"/>
                          </a:solidFill>
                        </a:rPr>
                        <a:t> </a:t>
                      </a:r>
                      <a:r>
                        <a:rPr lang="nl-BE" sz="1400" dirty="0" err="1">
                          <a:solidFill>
                            <a:schemeClr val="tx1"/>
                          </a:solidFill>
                        </a:rPr>
                        <a:t>this</a:t>
                      </a:r>
                      <a:r>
                        <a:rPr lang="nl-BE" sz="1400" dirty="0">
                          <a:solidFill>
                            <a:schemeClr val="tx1"/>
                          </a:solidFill>
                        </a:rPr>
                        <a:t> </a:t>
                      </a:r>
                      <a:r>
                        <a:rPr lang="nl-BE" sz="1400" dirty="0" err="1">
                          <a:solidFill>
                            <a:schemeClr val="tx1"/>
                          </a:solidFill>
                        </a:rPr>
                        <a:t>denomination</a:t>
                      </a:r>
                      <a:endParaRPr lang="nl-BE" sz="1400" dirty="0">
                        <a:solidFill>
                          <a:schemeClr val="tx1"/>
                        </a:solidFill>
                      </a:endParaRPr>
                    </a:p>
                  </a:txBody>
                  <a:tcPr marT="45719" marB="45719">
                    <a:solidFill>
                      <a:srgbClr val="99CCFF"/>
                    </a:solidFill>
                  </a:tcPr>
                </a:tc>
                <a:tc hMerge="1">
                  <a:txBody>
                    <a:bodyPr/>
                    <a:lstStyle/>
                    <a:p>
                      <a:endParaRPr lang="nl-BE" sz="1400" dirty="0">
                        <a:solidFill>
                          <a:schemeClr val="tx1"/>
                        </a:solidFill>
                      </a:endParaRPr>
                    </a:p>
                  </a:txBody>
                  <a:tcPr/>
                </a:tc>
                <a:extLst>
                  <a:ext uri="{0D108BD9-81ED-4DB2-BD59-A6C34878D82A}">
                    <a16:rowId xmlns:a16="http://schemas.microsoft.com/office/drawing/2014/main" val="10011"/>
                  </a:ext>
                </a:extLst>
              </a:tr>
            </a:tbl>
          </a:graphicData>
        </a:graphic>
      </p:graphicFrame>
      <p:sp>
        <p:nvSpPr>
          <p:cNvPr id="2" name="Rechthoek 1"/>
          <p:cNvSpPr/>
          <p:nvPr/>
        </p:nvSpPr>
        <p:spPr>
          <a:xfrm>
            <a:off x="467544" y="0"/>
            <a:ext cx="8208912"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Summary of </a:t>
            </a:r>
            <a:r>
              <a:rPr lang="nl-BE" dirty="0" err="1">
                <a:solidFill>
                  <a:schemeClr val="tx1"/>
                </a:solidFill>
              </a:rPr>
              <a:t>legal</a:t>
            </a:r>
            <a:r>
              <a:rPr lang="nl-BE" dirty="0">
                <a:solidFill>
                  <a:schemeClr val="tx1"/>
                </a:solidFill>
              </a:rPr>
              <a:t> topics </a:t>
            </a:r>
            <a:r>
              <a:rPr lang="nl-BE" dirty="0" err="1">
                <a:solidFill>
                  <a:schemeClr val="tx1"/>
                </a:solidFill>
              </a:rPr>
              <a:t>and</a:t>
            </a:r>
            <a:r>
              <a:rPr lang="nl-BE" dirty="0">
                <a:solidFill>
                  <a:schemeClr val="tx1"/>
                </a:solidFill>
              </a:rPr>
              <a:t> </a:t>
            </a:r>
            <a:r>
              <a:rPr lang="nl-BE" dirty="0" err="1">
                <a:solidFill>
                  <a:schemeClr val="tx1"/>
                </a:solidFill>
              </a:rPr>
              <a:t>standards</a:t>
            </a:r>
            <a:r>
              <a:rPr lang="nl-BE" dirty="0">
                <a:solidFill>
                  <a:schemeClr val="tx1"/>
                </a:solidFill>
              </a:rPr>
              <a:t> </a:t>
            </a:r>
            <a:r>
              <a:rPr lang="nl-BE" dirty="0" err="1">
                <a:solidFill>
                  <a:schemeClr val="tx1"/>
                </a:solidFill>
              </a:rPr>
              <a:t>to</a:t>
            </a:r>
            <a:r>
              <a:rPr lang="nl-BE" dirty="0">
                <a:solidFill>
                  <a:schemeClr val="tx1"/>
                </a:solidFill>
              </a:rPr>
              <a:t> </a:t>
            </a:r>
            <a:r>
              <a:rPr lang="nl-BE" dirty="0" err="1">
                <a:solidFill>
                  <a:schemeClr val="tx1"/>
                </a:solidFill>
              </a:rPr>
              <a:t>be</a:t>
            </a:r>
            <a:r>
              <a:rPr lang="nl-BE" dirty="0">
                <a:solidFill>
                  <a:schemeClr val="tx1"/>
                </a:solidFill>
              </a:rPr>
              <a:t> </a:t>
            </a:r>
            <a:r>
              <a:rPr lang="nl-BE" dirty="0" err="1">
                <a:solidFill>
                  <a:schemeClr val="tx1"/>
                </a:solidFill>
              </a:rPr>
              <a:t>verified</a:t>
            </a:r>
            <a:r>
              <a:rPr lang="nl-BE" dirty="0">
                <a:solidFill>
                  <a:schemeClr val="tx1"/>
                </a:solidFill>
              </a:rPr>
              <a:t> </a:t>
            </a:r>
            <a:r>
              <a:rPr lang="nl-BE" dirty="0" err="1">
                <a:solidFill>
                  <a:schemeClr val="tx1"/>
                </a:solidFill>
              </a:rPr>
              <a:t>when</a:t>
            </a:r>
            <a:r>
              <a:rPr lang="nl-BE" dirty="0">
                <a:solidFill>
                  <a:schemeClr val="tx1"/>
                </a:solidFill>
              </a:rPr>
              <a:t> </a:t>
            </a:r>
            <a:r>
              <a:rPr lang="nl-BE" dirty="0" err="1">
                <a:solidFill>
                  <a:schemeClr val="tx1"/>
                </a:solidFill>
              </a:rPr>
              <a:t>doing</a:t>
            </a:r>
            <a:r>
              <a:rPr lang="nl-BE" dirty="0">
                <a:solidFill>
                  <a:schemeClr val="tx1"/>
                </a:solidFill>
              </a:rPr>
              <a:t> business </a:t>
            </a:r>
            <a:r>
              <a:rPr lang="nl-BE" dirty="0" err="1">
                <a:solidFill>
                  <a:schemeClr val="tx1"/>
                </a:solidFill>
              </a:rPr>
              <a:t>with</a:t>
            </a:r>
            <a:r>
              <a:rPr lang="nl-BE" dirty="0">
                <a:solidFill>
                  <a:schemeClr val="tx1"/>
                </a:solidFill>
              </a:rPr>
              <a:t> </a:t>
            </a:r>
            <a:r>
              <a:rPr lang="nl-BE" dirty="0" err="1">
                <a:solidFill>
                  <a:schemeClr val="tx1"/>
                </a:solidFill>
              </a:rPr>
              <a:t>the</a:t>
            </a:r>
            <a:r>
              <a:rPr lang="nl-BE" dirty="0">
                <a:solidFill>
                  <a:schemeClr val="tx1"/>
                </a:solidFill>
              </a:rPr>
              <a:t> EU (</a:t>
            </a:r>
            <a:r>
              <a:rPr lang="nl-BE" dirty="0" err="1">
                <a:solidFill>
                  <a:schemeClr val="tx1"/>
                </a:solidFill>
              </a:rPr>
              <a:t>and</a:t>
            </a:r>
            <a:r>
              <a:rPr lang="nl-BE" dirty="0">
                <a:solidFill>
                  <a:schemeClr val="tx1"/>
                </a:solidFill>
              </a:rPr>
              <a:t>/or </a:t>
            </a:r>
            <a:r>
              <a:rPr lang="nl-BE" dirty="0" err="1">
                <a:solidFill>
                  <a:schemeClr val="tx1"/>
                </a:solidFill>
              </a:rPr>
              <a:t>be</a:t>
            </a:r>
            <a:r>
              <a:rPr lang="nl-BE" dirty="0">
                <a:solidFill>
                  <a:schemeClr val="tx1"/>
                </a:solidFill>
              </a:rPr>
              <a:t> </a:t>
            </a:r>
            <a:r>
              <a:rPr lang="nl-BE" dirty="0" err="1">
                <a:solidFill>
                  <a:schemeClr val="tx1"/>
                </a:solidFill>
              </a:rPr>
              <a:t>confronted</a:t>
            </a:r>
            <a:r>
              <a:rPr lang="nl-BE" dirty="0">
                <a:solidFill>
                  <a:schemeClr val="tx1"/>
                </a:solidFill>
              </a:rPr>
              <a:t> </a:t>
            </a:r>
            <a:r>
              <a:rPr lang="nl-BE" dirty="0" err="1">
                <a:solidFill>
                  <a:schemeClr val="tx1"/>
                </a:solidFill>
              </a:rPr>
              <a:t>with</a:t>
            </a:r>
            <a:r>
              <a:rPr lang="nl-BE" dirty="0">
                <a:solidFill>
                  <a:schemeClr val="tx1"/>
                </a:solidFill>
              </a:rPr>
              <a:t> </a:t>
            </a:r>
            <a:r>
              <a:rPr lang="nl-BE" dirty="0" err="1">
                <a:solidFill>
                  <a:schemeClr val="tx1"/>
                </a:solidFill>
              </a:rPr>
              <a:t>certain</a:t>
            </a:r>
            <a:r>
              <a:rPr lang="nl-BE" dirty="0">
                <a:solidFill>
                  <a:schemeClr val="tx1"/>
                </a:solidFill>
              </a:rPr>
              <a:t> DCFTA </a:t>
            </a:r>
            <a:r>
              <a:rPr lang="nl-BE" dirty="0" err="1">
                <a:solidFill>
                  <a:schemeClr val="tx1"/>
                </a:solidFill>
              </a:rPr>
              <a:t>implications</a:t>
            </a:r>
            <a:r>
              <a:rPr lang="nl-BE" dirty="0">
                <a:solidFill>
                  <a:schemeClr val="tx1"/>
                </a:solidFill>
              </a:rPr>
              <a:t>)</a:t>
            </a:r>
          </a:p>
        </p:txBody>
      </p:sp>
    </p:spTree>
    <p:extLst>
      <p:ext uri="{BB962C8B-B14F-4D97-AF65-F5344CB8AC3E}">
        <p14:creationId xmlns:p14="http://schemas.microsoft.com/office/powerpoint/2010/main" val="284355271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ijdelijke aanduiding voor inhoud 3"/>
          <p:cNvSpPr>
            <a:spLocks noGrp="1"/>
          </p:cNvSpPr>
          <p:nvPr>
            <p:ph idx="1"/>
          </p:nvPr>
        </p:nvSpPr>
        <p:spPr>
          <a:xfrm>
            <a:off x="603250" y="2349500"/>
            <a:ext cx="8356600" cy="3562350"/>
          </a:xfrm>
        </p:spPr>
        <p:txBody>
          <a:bodyPr/>
          <a:lstStyle/>
          <a:p>
            <a:pPr>
              <a:buFontTx/>
              <a:buNone/>
            </a:pPr>
            <a:r>
              <a:rPr lang="nl-BE" altLang="nl-BE" sz="2400" dirty="0">
                <a:solidFill>
                  <a:srgbClr val="0000FF"/>
                </a:solidFill>
                <a:latin typeface="Arial Narrow" panose="020B0606020202030204" pitchFamily="34" charset="0"/>
              </a:rPr>
              <a:t> </a:t>
            </a:r>
            <a:r>
              <a:rPr lang="nl-BE" altLang="nl-BE" sz="2000" dirty="0">
                <a:solidFill>
                  <a:srgbClr val="0000FF"/>
                </a:solidFill>
                <a:latin typeface="Arial Narrow" panose="020B0606020202030204" pitchFamily="34" charset="0"/>
              </a:rPr>
              <a:t>1) </a:t>
            </a:r>
            <a:r>
              <a:rPr lang="nl-BE" altLang="nl-BE" sz="2000" u="sng" dirty="0">
                <a:solidFill>
                  <a:srgbClr val="0000FF"/>
                </a:solidFill>
                <a:latin typeface="Arial Narrow" panose="020B0606020202030204" pitchFamily="34" charset="0"/>
              </a:rPr>
              <a:t>European Commission – Export Helpdesk (import </a:t>
            </a:r>
            <a:r>
              <a:rPr lang="nl-BE" altLang="nl-BE" sz="2000" u="sng" dirty="0" err="1">
                <a:solidFill>
                  <a:srgbClr val="0000FF"/>
                </a:solidFill>
                <a:latin typeface="Arial Narrow" panose="020B0606020202030204" pitchFamily="34" charset="0"/>
              </a:rPr>
              <a:t>duties</a:t>
            </a:r>
            <a:r>
              <a:rPr lang="nl-BE" altLang="nl-BE" sz="2000" u="sng" dirty="0">
                <a:solidFill>
                  <a:srgbClr val="0000FF"/>
                </a:solidFill>
                <a:latin typeface="Arial Narrow" panose="020B0606020202030204" pitchFamily="34" charset="0"/>
              </a:rPr>
              <a:t> / </a:t>
            </a:r>
            <a:r>
              <a:rPr lang="nl-BE" altLang="nl-BE" sz="2000" u="sng" dirty="0" err="1">
                <a:solidFill>
                  <a:srgbClr val="0000FF"/>
                </a:solidFill>
                <a:latin typeface="Arial Narrow" panose="020B0606020202030204" pitchFamily="34" charset="0"/>
              </a:rPr>
              <a:t>formalities</a:t>
            </a:r>
            <a:r>
              <a:rPr lang="nl-BE" altLang="nl-BE" sz="2000" u="sng" dirty="0">
                <a:solidFill>
                  <a:srgbClr val="0000FF"/>
                </a:solidFill>
                <a:latin typeface="Arial Narrow" panose="020B0606020202030204" pitchFamily="34" charset="0"/>
              </a:rPr>
              <a:t>)</a:t>
            </a:r>
            <a:endParaRPr lang="nl-BE" altLang="nl-BE" sz="2000" dirty="0">
              <a:solidFill>
                <a:srgbClr val="0000FF"/>
              </a:solidFill>
              <a:latin typeface="Arial Narrow" panose="020B0606020202030204" pitchFamily="34" charset="0"/>
            </a:endParaRPr>
          </a:p>
          <a:p>
            <a:pPr>
              <a:buFontTx/>
              <a:buNone/>
            </a:pPr>
            <a:r>
              <a:rPr lang="nl-BE" altLang="nl-BE" sz="2000" dirty="0">
                <a:solidFill>
                  <a:srgbClr val="0000FF"/>
                </a:solidFill>
                <a:latin typeface="Arial Narrow" panose="020B0606020202030204" pitchFamily="34" charset="0"/>
              </a:rPr>
              <a:t>     </a:t>
            </a:r>
            <a:r>
              <a:rPr lang="nl-BE" altLang="nl-BE" sz="2000" dirty="0">
                <a:solidFill>
                  <a:srgbClr val="0000FF"/>
                </a:solidFill>
                <a:latin typeface="Arial Narrow" panose="020B0606020202030204" pitchFamily="34" charset="0"/>
                <a:hlinkClick r:id="rId2"/>
              </a:rPr>
              <a:t>http://exporthelp.europa.eu/thdapp/index.htm</a:t>
            </a:r>
            <a:endParaRPr lang="nl-BE" altLang="nl-BE" sz="2000" dirty="0">
              <a:solidFill>
                <a:srgbClr val="0000FF"/>
              </a:solidFill>
              <a:latin typeface="Arial Narrow" panose="020B0606020202030204" pitchFamily="34" charset="0"/>
            </a:endParaRPr>
          </a:p>
          <a:p>
            <a:pPr>
              <a:buFontTx/>
              <a:buNone/>
            </a:pPr>
            <a:r>
              <a:rPr lang="fr-FR" altLang="nl-BE" dirty="0">
                <a:latin typeface="Arial Narrow" panose="020B0606020202030204" pitchFamily="34" charset="0"/>
              </a:rPr>
              <a:t> </a:t>
            </a:r>
            <a:r>
              <a:rPr lang="fr-FR" altLang="nl-BE" b="1" i="1" dirty="0">
                <a:latin typeface="Arial Narrow" panose="020B0606020202030204" pitchFamily="34" charset="0"/>
              </a:rPr>
              <a:t>				</a:t>
            </a:r>
            <a:r>
              <a:rPr lang="en-GB" altLang="nl-BE" sz="1800" b="1" i="1" dirty="0">
                <a:latin typeface="Arial Narrow" panose="020B0606020202030204" pitchFamily="34" charset="0"/>
              </a:rPr>
              <a:t>How to use this website?</a:t>
            </a:r>
          </a:p>
          <a:p>
            <a:pPr>
              <a:buFontTx/>
              <a:buNone/>
            </a:pPr>
            <a:r>
              <a:rPr lang="fr-FR" altLang="nl-BE" sz="1800" dirty="0">
                <a:latin typeface="Arial Narrow" panose="020B0606020202030204" pitchFamily="34" charset="0"/>
              </a:rPr>
              <a:t>				</a:t>
            </a:r>
            <a:r>
              <a:rPr lang="fr-FR" altLang="nl-BE" sz="1800" dirty="0">
                <a:solidFill>
                  <a:srgbClr val="FF0000"/>
                </a:solidFill>
                <a:latin typeface="Arial Narrow" panose="020B0606020202030204" pitchFamily="34" charset="0"/>
              </a:rPr>
              <a:t>Select ‘</a:t>
            </a:r>
            <a:r>
              <a:rPr lang="fr-FR" altLang="nl-BE" sz="1800" dirty="0" err="1">
                <a:solidFill>
                  <a:srgbClr val="FF0000"/>
                </a:solidFill>
                <a:latin typeface="Arial Narrow" panose="020B0606020202030204" pitchFamily="34" charset="0"/>
              </a:rPr>
              <a:t>My</a:t>
            </a:r>
            <a:r>
              <a:rPr lang="fr-FR" altLang="nl-BE" sz="1800" dirty="0">
                <a:solidFill>
                  <a:srgbClr val="FF0000"/>
                </a:solidFill>
                <a:latin typeface="Arial Narrow" panose="020B0606020202030204" pitchFamily="34" charset="0"/>
              </a:rPr>
              <a:t> export’ and </a:t>
            </a:r>
            <a:r>
              <a:rPr lang="fr-FR" altLang="nl-BE" sz="1800" dirty="0" err="1">
                <a:solidFill>
                  <a:srgbClr val="FF0000"/>
                </a:solidFill>
                <a:latin typeface="Arial Narrow" panose="020B0606020202030204" pitchFamily="34" charset="0"/>
              </a:rPr>
              <a:t>search</a:t>
            </a:r>
            <a:r>
              <a:rPr lang="fr-FR" altLang="nl-BE" sz="1800" dirty="0">
                <a:solidFill>
                  <a:srgbClr val="FF0000"/>
                </a:solidFill>
                <a:latin typeface="Arial Narrow" panose="020B0606020202030204" pitchFamily="34" charset="0"/>
              </a:rPr>
              <a:t> info on:</a:t>
            </a:r>
          </a:p>
          <a:p>
            <a:pPr>
              <a:buFontTx/>
              <a:buNone/>
            </a:pPr>
            <a:endParaRPr lang="fr-FR" altLang="nl-BE" sz="1800" u="sng" dirty="0">
              <a:solidFill>
                <a:srgbClr val="FF0000"/>
              </a:solidFill>
              <a:latin typeface="Arial Narrow" panose="020B0606020202030204" pitchFamily="34" charset="0"/>
            </a:endParaRPr>
          </a:p>
          <a:p>
            <a:pPr>
              <a:buFontTx/>
              <a:buNone/>
            </a:pPr>
            <a:r>
              <a:rPr lang="fr-FR" altLang="nl-BE" sz="1800" dirty="0"/>
              <a:t>					- </a:t>
            </a:r>
            <a:r>
              <a:rPr lang="fr-FR" altLang="nl-BE" sz="1800" dirty="0" err="1">
                <a:latin typeface="Arial Narrow" panose="020B0606020202030204" pitchFamily="34" charset="0"/>
              </a:rPr>
              <a:t>Requirements</a:t>
            </a:r>
            <a:endParaRPr lang="fr-FR" altLang="nl-BE" sz="1800" dirty="0">
              <a:latin typeface="Arial Narrow" panose="020B0606020202030204" pitchFamily="34" charset="0"/>
            </a:endParaRPr>
          </a:p>
          <a:p>
            <a:pPr>
              <a:buFontTx/>
              <a:buNone/>
            </a:pPr>
            <a:r>
              <a:rPr lang="fr-FR" altLang="nl-BE" sz="1800" dirty="0">
                <a:latin typeface="Arial Narrow" panose="020B0606020202030204" pitchFamily="34" charset="0"/>
              </a:rPr>
              <a:t>					- </a:t>
            </a:r>
            <a:r>
              <a:rPr lang="fr-FR" altLang="nl-BE" sz="1800" dirty="0" err="1">
                <a:latin typeface="Arial Narrow" panose="020B0606020202030204" pitchFamily="34" charset="0"/>
              </a:rPr>
              <a:t>Tariffs</a:t>
            </a:r>
            <a:endParaRPr lang="fr-FR" altLang="nl-BE" sz="1800" dirty="0">
              <a:latin typeface="Arial Narrow" panose="020B0606020202030204" pitchFamily="34" charset="0"/>
            </a:endParaRPr>
          </a:p>
          <a:p>
            <a:pPr>
              <a:buFontTx/>
              <a:buNone/>
            </a:pPr>
            <a:r>
              <a:rPr lang="fr-FR" altLang="nl-BE" sz="1800" dirty="0">
                <a:latin typeface="Arial Narrow" panose="020B0606020202030204" pitchFamily="34" charset="0"/>
              </a:rPr>
              <a:t>					- </a:t>
            </a:r>
            <a:r>
              <a:rPr lang="fr-FR" altLang="nl-BE" sz="1800" dirty="0" err="1">
                <a:latin typeface="Arial Narrow" panose="020B0606020202030204" pitchFamily="34" charset="0"/>
              </a:rPr>
              <a:t>Preferential</a:t>
            </a:r>
            <a:r>
              <a:rPr lang="fr-FR" altLang="nl-BE" sz="1800" dirty="0">
                <a:latin typeface="Arial Narrow" panose="020B0606020202030204" pitchFamily="34" charset="0"/>
              </a:rPr>
              <a:t> arrangements</a:t>
            </a:r>
          </a:p>
          <a:p>
            <a:pPr>
              <a:buFontTx/>
              <a:buNone/>
            </a:pPr>
            <a:r>
              <a:rPr lang="fr-FR" altLang="nl-BE" sz="1800" dirty="0">
                <a:latin typeface="Arial Narrow" panose="020B0606020202030204" pitchFamily="34" charset="0"/>
              </a:rPr>
              <a:t>					- </a:t>
            </a:r>
            <a:r>
              <a:rPr lang="fr-FR" altLang="nl-BE" sz="1800" dirty="0" err="1">
                <a:latin typeface="Arial Narrow" panose="020B0606020202030204" pitchFamily="34" charset="0"/>
              </a:rPr>
              <a:t>Statistics</a:t>
            </a:r>
            <a:endParaRPr lang="fr-FR" altLang="nl-BE" sz="1800" dirty="0">
              <a:latin typeface="Arial Narrow" panose="020B0606020202030204" pitchFamily="34" charset="0"/>
            </a:endParaRPr>
          </a:p>
          <a:p>
            <a:pPr>
              <a:buFontTx/>
              <a:buNone/>
            </a:pPr>
            <a:endParaRPr lang="fr-FR" altLang="nl-BE" sz="1800" dirty="0">
              <a:latin typeface="Arial Narrow" panose="020B0606020202030204" pitchFamily="34" charset="0"/>
            </a:endParaRPr>
          </a:p>
          <a:p>
            <a:pPr>
              <a:buFontTx/>
              <a:buNone/>
            </a:pPr>
            <a:r>
              <a:rPr lang="fr-FR" altLang="nl-BE" sz="1800" dirty="0" err="1">
                <a:latin typeface="Arial Narrow" panose="020B0606020202030204" pitchFamily="34" charset="0"/>
              </a:rPr>
              <a:t>See</a:t>
            </a:r>
            <a:r>
              <a:rPr lang="fr-FR" altLang="nl-BE" sz="1800" dirty="0">
                <a:latin typeface="Arial Narrow" panose="020B0606020202030204" pitchFamily="34" charset="0"/>
              </a:rPr>
              <a:t> </a:t>
            </a:r>
            <a:r>
              <a:rPr lang="fr-FR" altLang="nl-BE" sz="1800" dirty="0" err="1">
                <a:latin typeface="Arial Narrow" panose="020B0606020202030204" pitchFamily="34" charset="0"/>
              </a:rPr>
              <a:t>also</a:t>
            </a:r>
            <a:r>
              <a:rPr lang="fr-FR" altLang="nl-BE" sz="1800" dirty="0">
                <a:latin typeface="Arial Narrow" panose="020B0606020202030204" pitchFamily="34" charset="0"/>
              </a:rPr>
              <a:t> </a:t>
            </a:r>
            <a:r>
              <a:rPr lang="fr-FR" altLang="nl-BE" sz="1800" dirty="0" err="1">
                <a:latin typeface="Arial Narrow" panose="020B0606020202030204" pitchFamily="34" charset="0"/>
              </a:rPr>
              <a:t>next</a:t>
            </a:r>
            <a:r>
              <a:rPr lang="fr-FR" altLang="nl-BE" sz="1800" dirty="0">
                <a:latin typeface="Arial Narrow" panose="020B0606020202030204" pitchFamily="34" charset="0"/>
              </a:rPr>
              <a:t> slides.</a:t>
            </a:r>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31074" name="Titel 6"/>
          <p:cNvSpPr>
            <a:spLocks noGrp="1"/>
          </p:cNvSpPr>
          <p:nvPr>
            <p:ph type="title"/>
          </p:nvPr>
        </p:nvSpPr>
        <p:spPr>
          <a:xfrm>
            <a:off x="467544" y="1412875"/>
            <a:ext cx="8219256" cy="720725"/>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31077" name="Tijdelijke aanduiding voor voettekst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13107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292600"/>
            <a:ext cx="370681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5"/>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05457388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0" y="1"/>
            <a:ext cx="9129886" cy="6858000"/>
          </a:xfrm>
          <a:prstGeom prst="rect">
            <a:avLst/>
          </a:prstGeom>
        </p:spPr>
      </p:pic>
    </p:spTree>
    <p:extLst>
      <p:ext uri="{BB962C8B-B14F-4D97-AF65-F5344CB8AC3E}">
        <p14:creationId xmlns:p14="http://schemas.microsoft.com/office/powerpoint/2010/main" val="71438772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0" y="0"/>
            <a:ext cx="9144000" cy="6858000"/>
          </a:xfrm>
          <a:prstGeom prst="rect">
            <a:avLst/>
          </a:prstGeom>
        </p:spPr>
      </p:pic>
      <p:sp>
        <p:nvSpPr>
          <p:cNvPr id="2" name="Tijdelijke aanduiding voor voettekst 1"/>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556454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0"/>
            <a:ext cx="9124181" cy="6858000"/>
          </a:xfrm>
          <a:prstGeom prst="rect">
            <a:avLst/>
          </a:prstGeom>
        </p:spPr>
      </p:pic>
    </p:spTree>
    <p:extLst>
      <p:ext uri="{BB962C8B-B14F-4D97-AF65-F5344CB8AC3E}">
        <p14:creationId xmlns:p14="http://schemas.microsoft.com/office/powerpoint/2010/main" val="1722642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567"/>
            <a:ext cx="9180513" cy="67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5364088" y="4221088"/>
            <a:ext cx="36724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accent1">
                    <a:lumMod val="10000"/>
                  </a:schemeClr>
                </a:solidFill>
              </a:rPr>
              <a:t>Consult </a:t>
            </a:r>
            <a:r>
              <a:rPr lang="nl-BE" dirty="0" err="1">
                <a:solidFill>
                  <a:schemeClr val="accent1">
                    <a:lumMod val="10000"/>
                  </a:schemeClr>
                </a:solidFill>
              </a:rPr>
              <a:t>here</a:t>
            </a:r>
            <a:r>
              <a:rPr lang="nl-BE" dirty="0">
                <a:solidFill>
                  <a:schemeClr val="accent1">
                    <a:lumMod val="10000"/>
                  </a:schemeClr>
                </a:solidFill>
              </a:rPr>
              <a:t> info on marketing </a:t>
            </a:r>
            <a:r>
              <a:rPr lang="nl-BE" dirty="0" err="1">
                <a:solidFill>
                  <a:schemeClr val="accent1">
                    <a:lumMod val="10000"/>
                  </a:schemeClr>
                </a:solidFill>
              </a:rPr>
              <a:t>standards</a:t>
            </a:r>
            <a:r>
              <a:rPr lang="nl-BE" dirty="0">
                <a:solidFill>
                  <a:schemeClr val="accent1">
                    <a:lumMod val="10000"/>
                  </a:schemeClr>
                </a:solidFill>
              </a:rPr>
              <a:t> </a:t>
            </a:r>
            <a:r>
              <a:rPr lang="nl-BE" dirty="0" err="1">
                <a:solidFill>
                  <a:schemeClr val="accent1">
                    <a:lumMod val="10000"/>
                  </a:schemeClr>
                </a:solidFill>
              </a:rPr>
              <a:t>for</a:t>
            </a:r>
            <a:r>
              <a:rPr lang="nl-BE" dirty="0">
                <a:solidFill>
                  <a:schemeClr val="accent1">
                    <a:lumMod val="10000"/>
                  </a:schemeClr>
                </a:solidFill>
              </a:rPr>
              <a:t> </a:t>
            </a:r>
            <a:r>
              <a:rPr lang="nl-BE" dirty="0" err="1">
                <a:solidFill>
                  <a:schemeClr val="accent1">
                    <a:lumMod val="10000"/>
                  </a:schemeClr>
                </a:solidFill>
              </a:rPr>
              <a:t>olive</a:t>
            </a:r>
            <a:r>
              <a:rPr lang="nl-BE" dirty="0">
                <a:solidFill>
                  <a:schemeClr val="accent1">
                    <a:lumMod val="10000"/>
                  </a:schemeClr>
                </a:solidFill>
              </a:rPr>
              <a:t> </a:t>
            </a:r>
            <a:r>
              <a:rPr lang="nl-BE" dirty="0" err="1">
                <a:solidFill>
                  <a:schemeClr val="accent1">
                    <a:lumMod val="10000"/>
                  </a:schemeClr>
                </a:solidFill>
              </a:rPr>
              <a:t>oil</a:t>
            </a:r>
            <a:endParaRPr lang="nl-BE" dirty="0">
              <a:solidFill>
                <a:schemeClr val="accent1">
                  <a:lumMod val="10000"/>
                </a:schemeClr>
              </a:solidFill>
            </a:endParaRPr>
          </a:p>
        </p:txBody>
      </p:sp>
      <p:cxnSp>
        <p:nvCxnSpPr>
          <p:cNvPr id="4" name="Rechte verbindingslijn met pijl 3"/>
          <p:cNvCxnSpPr>
            <a:stCxn id="2" idx="2"/>
          </p:cNvCxnSpPr>
          <p:nvPr/>
        </p:nvCxnSpPr>
        <p:spPr>
          <a:xfrm flipH="1">
            <a:off x="6588224" y="5135488"/>
            <a:ext cx="612068" cy="957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09833842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32863" y="618733"/>
            <a:ext cx="7878274" cy="5620534"/>
          </a:xfrm>
          <a:prstGeom prst="rect">
            <a:avLst/>
          </a:prstGeom>
        </p:spPr>
      </p:pic>
    </p:spTree>
    <p:extLst>
      <p:ext uri="{BB962C8B-B14F-4D97-AF65-F5344CB8AC3E}">
        <p14:creationId xmlns:p14="http://schemas.microsoft.com/office/powerpoint/2010/main" val="23183061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61442" y="499653"/>
            <a:ext cx="7821116" cy="5858693"/>
          </a:xfrm>
          <a:prstGeom prst="rect">
            <a:avLst/>
          </a:prstGeom>
        </p:spPr>
      </p:pic>
    </p:spTree>
    <p:extLst>
      <p:ext uri="{BB962C8B-B14F-4D97-AF65-F5344CB8AC3E}">
        <p14:creationId xmlns:p14="http://schemas.microsoft.com/office/powerpoint/2010/main" val="27394036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51915" y="232916"/>
            <a:ext cx="7840169" cy="6392167"/>
          </a:xfrm>
          <a:prstGeom prst="rect">
            <a:avLst/>
          </a:prstGeom>
        </p:spPr>
      </p:pic>
    </p:spTree>
    <p:extLst>
      <p:ext uri="{BB962C8B-B14F-4D97-AF65-F5344CB8AC3E}">
        <p14:creationId xmlns:p14="http://schemas.microsoft.com/office/powerpoint/2010/main" val="150804725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755576" y="0"/>
            <a:ext cx="7830643" cy="6848310"/>
          </a:xfrm>
          <a:prstGeom prst="rect">
            <a:avLst/>
          </a:prstGeom>
        </p:spPr>
      </p:pic>
    </p:spTree>
    <p:extLst>
      <p:ext uri="{BB962C8B-B14F-4D97-AF65-F5344CB8AC3E}">
        <p14:creationId xmlns:p14="http://schemas.microsoft.com/office/powerpoint/2010/main" val="321833010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61442" y="285311"/>
            <a:ext cx="7821116" cy="6287377"/>
          </a:xfrm>
          <a:prstGeom prst="rect">
            <a:avLst/>
          </a:prstGeom>
        </p:spPr>
      </p:pic>
    </p:spTree>
    <p:extLst>
      <p:ext uri="{BB962C8B-B14F-4D97-AF65-F5344CB8AC3E}">
        <p14:creationId xmlns:p14="http://schemas.microsoft.com/office/powerpoint/2010/main" val="258633896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51915" y="1666629"/>
            <a:ext cx="7840169" cy="3524742"/>
          </a:xfrm>
          <a:prstGeom prst="rect">
            <a:avLst/>
          </a:prstGeom>
        </p:spPr>
      </p:pic>
    </p:spTree>
    <p:extLst>
      <p:ext uri="{BB962C8B-B14F-4D97-AF65-F5344CB8AC3E}">
        <p14:creationId xmlns:p14="http://schemas.microsoft.com/office/powerpoint/2010/main" val="6615329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42389" y="690180"/>
            <a:ext cx="7859222" cy="5477639"/>
          </a:xfrm>
          <a:prstGeom prst="rect">
            <a:avLst/>
          </a:prstGeom>
        </p:spPr>
      </p:pic>
    </p:spTree>
    <p:extLst>
      <p:ext uri="{BB962C8B-B14F-4D97-AF65-F5344CB8AC3E}">
        <p14:creationId xmlns:p14="http://schemas.microsoft.com/office/powerpoint/2010/main" val="10918311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56678" y="1385602"/>
            <a:ext cx="7830643" cy="4086795"/>
          </a:xfrm>
          <a:prstGeom prst="rect">
            <a:avLst/>
          </a:prstGeom>
        </p:spPr>
      </p:pic>
    </p:spTree>
    <p:extLst>
      <p:ext uri="{BB962C8B-B14F-4D97-AF65-F5344CB8AC3E}">
        <p14:creationId xmlns:p14="http://schemas.microsoft.com/office/powerpoint/2010/main" val="234657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351370"/>
            <a:ext cx="9123759" cy="6165955"/>
          </a:xfrm>
          <a:prstGeom prst="rect">
            <a:avLst/>
          </a:prstGeom>
        </p:spPr>
      </p:pic>
      <p:sp>
        <p:nvSpPr>
          <p:cNvPr id="3" name="Rechthoek 2"/>
          <p:cNvSpPr/>
          <p:nvPr/>
        </p:nvSpPr>
        <p:spPr>
          <a:xfrm>
            <a:off x="5940152" y="836712"/>
            <a:ext cx="295232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Search info on plant health </a:t>
            </a:r>
            <a:r>
              <a:rPr lang="nl-BE" dirty="0" err="1"/>
              <a:t>documents</a:t>
            </a:r>
            <a:r>
              <a:rPr lang="nl-BE" dirty="0"/>
              <a:t> </a:t>
            </a:r>
            <a:r>
              <a:rPr lang="nl-BE" dirty="0" err="1"/>
              <a:t>needed</a:t>
            </a:r>
            <a:r>
              <a:rPr lang="nl-BE" dirty="0"/>
              <a:t> </a:t>
            </a:r>
            <a:r>
              <a:rPr lang="nl-BE" dirty="0" err="1"/>
              <a:t>for</a:t>
            </a:r>
            <a:r>
              <a:rPr lang="nl-BE" dirty="0"/>
              <a:t> import in EU</a:t>
            </a:r>
          </a:p>
        </p:txBody>
      </p:sp>
      <p:cxnSp>
        <p:nvCxnSpPr>
          <p:cNvPr id="5" name="Rechte verbindingslijn met pijl 4"/>
          <p:cNvCxnSpPr/>
          <p:nvPr/>
        </p:nvCxnSpPr>
        <p:spPr>
          <a:xfrm>
            <a:off x="7380312" y="1844824"/>
            <a:ext cx="144016" cy="1944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2442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037732" y="204337"/>
            <a:ext cx="7068536" cy="6449325"/>
          </a:xfrm>
          <a:prstGeom prst="rect">
            <a:avLst/>
          </a:prstGeom>
        </p:spPr>
      </p:pic>
      <p:sp>
        <p:nvSpPr>
          <p:cNvPr id="3" name="Rechthoek 2"/>
          <p:cNvSpPr/>
          <p:nvPr/>
        </p:nvSpPr>
        <p:spPr>
          <a:xfrm>
            <a:off x="5148064" y="764704"/>
            <a:ext cx="36724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Consult info on plant health </a:t>
            </a:r>
            <a:r>
              <a:rPr lang="nl-BE" dirty="0" err="1"/>
              <a:t>certificates</a:t>
            </a:r>
            <a:endParaRPr lang="nl-BE" dirty="0"/>
          </a:p>
        </p:txBody>
      </p:sp>
      <p:cxnSp>
        <p:nvCxnSpPr>
          <p:cNvPr id="5" name="Rechte verbindingslijn met pijl 4"/>
          <p:cNvCxnSpPr/>
          <p:nvPr/>
        </p:nvCxnSpPr>
        <p:spPr>
          <a:xfrm flipH="1">
            <a:off x="3347864" y="1700808"/>
            <a:ext cx="3672408" cy="3528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35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29" y="1628800"/>
            <a:ext cx="91090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pic>
        <p:nvPicPr>
          <p:cNvPr id="4" name="Picture 4"/>
          <p:cNvPicPr>
            <a:picLocks noChangeAspect="1"/>
          </p:cNvPicPr>
          <p:nvPr/>
        </p:nvPicPr>
        <p:blipFill>
          <a:blip r:embed="rId4"/>
          <a:stretch>
            <a:fillRect/>
          </a:stretch>
        </p:blipFill>
        <p:spPr>
          <a:xfrm>
            <a:off x="7452320" y="170263"/>
            <a:ext cx="1286367" cy="1201016"/>
          </a:xfrm>
          <a:prstGeom prst="rect">
            <a:avLst/>
          </a:prstGeom>
        </p:spPr>
      </p:pic>
      <p:sp>
        <p:nvSpPr>
          <p:cNvPr id="5"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416137407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461559"/>
            <a:ext cx="9144000" cy="6120655"/>
          </a:xfrm>
          <a:prstGeom prst="rect">
            <a:avLst/>
          </a:prstGeom>
        </p:spPr>
      </p:pic>
      <p:cxnSp>
        <p:nvCxnSpPr>
          <p:cNvPr id="4" name="Rechte verbindingslijn met pijl 3"/>
          <p:cNvCxnSpPr/>
          <p:nvPr/>
        </p:nvCxnSpPr>
        <p:spPr>
          <a:xfrm flipH="1" flipV="1">
            <a:off x="3851920" y="4221088"/>
            <a:ext cx="1584176" cy="2041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hthoek 6"/>
          <p:cNvSpPr/>
          <p:nvPr/>
        </p:nvSpPr>
        <p:spPr>
          <a:xfrm>
            <a:off x="5453980" y="5805264"/>
            <a:ext cx="32944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Find</a:t>
            </a:r>
            <a:r>
              <a:rPr lang="nl-BE" dirty="0"/>
              <a:t> here info on marketing </a:t>
            </a:r>
            <a:r>
              <a:rPr lang="nl-BE" dirty="0" err="1"/>
              <a:t>standards</a:t>
            </a:r>
            <a:r>
              <a:rPr lang="nl-BE" dirty="0"/>
              <a:t> </a:t>
            </a:r>
            <a:r>
              <a:rPr lang="nl-BE" dirty="0" err="1"/>
              <a:t>for</a:t>
            </a:r>
            <a:r>
              <a:rPr lang="nl-BE" dirty="0"/>
              <a:t> </a:t>
            </a:r>
            <a:r>
              <a:rPr lang="nl-BE" dirty="0" err="1"/>
              <a:t>fish</a:t>
            </a:r>
            <a:endParaRPr lang="nl-BE" dirty="0"/>
          </a:p>
        </p:txBody>
      </p:sp>
    </p:spTree>
    <p:extLst>
      <p:ext uri="{BB962C8B-B14F-4D97-AF65-F5344CB8AC3E}">
        <p14:creationId xmlns:p14="http://schemas.microsoft.com/office/powerpoint/2010/main" val="239219874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260648"/>
            <a:ext cx="9144000" cy="6234545"/>
          </a:xfrm>
          <a:prstGeom prst="rect">
            <a:avLst/>
          </a:prstGeom>
        </p:spPr>
      </p:pic>
      <p:sp>
        <p:nvSpPr>
          <p:cNvPr id="3" name="Rechthoek 2"/>
          <p:cNvSpPr/>
          <p:nvPr/>
        </p:nvSpPr>
        <p:spPr>
          <a:xfrm>
            <a:off x="4788024" y="6093296"/>
            <a:ext cx="3816424" cy="62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Consult full tekst at website ! </a:t>
            </a:r>
          </a:p>
        </p:txBody>
      </p:sp>
    </p:spTree>
    <p:extLst>
      <p:ext uri="{BB962C8B-B14F-4D97-AF65-F5344CB8AC3E}">
        <p14:creationId xmlns:p14="http://schemas.microsoft.com/office/powerpoint/2010/main" val="37730130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sp>
        <p:nvSpPr>
          <p:cNvPr id="4" name="Rechthoek 3"/>
          <p:cNvSpPr/>
          <p:nvPr/>
        </p:nvSpPr>
        <p:spPr>
          <a:xfrm>
            <a:off x="6228184" y="4509120"/>
            <a:ext cx="27363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Preferential</a:t>
            </a:r>
            <a:r>
              <a:rPr lang="nl-BE" dirty="0"/>
              <a:t> </a:t>
            </a:r>
            <a:r>
              <a:rPr lang="nl-BE" dirty="0" err="1"/>
              <a:t>tariff</a:t>
            </a:r>
            <a:r>
              <a:rPr lang="nl-BE" dirty="0"/>
              <a:t> </a:t>
            </a:r>
            <a:r>
              <a:rPr lang="nl-BE" dirty="0" err="1"/>
              <a:t>for</a:t>
            </a:r>
            <a:r>
              <a:rPr lang="nl-BE" dirty="0"/>
              <a:t> jams is 0 %</a:t>
            </a:r>
          </a:p>
        </p:txBody>
      </p:sp>
      <p:cxnSp>
        <p:nvCxnSpPr>
          <p:cNvPr id="6" name="Rechte verbindingslijn met pijl 5"/>
          <p:cNvCxnSpPr/>
          <p:nvPr/>
        </p:nvCxnSpPr>
        <p:spPr>
          <a:xfrm flipH="1">
            <a:off x="6444208" y="5322970"/>
            <a:ext cx="1416191" cy="842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fbeelding 4"/>
          <p:cNvPicPr>
            <a:picLocks noChangeAspect="1"/>
          </p:cNvPicPr>
          <p:nvPr/>
        </p:nvPicPr>
        <p:blipFill>
          <a:blip r:embed="rId2"/>
          <a:stretch>
            <a:fillRect/>
          </a:stretch>
        </p:blipFill>
        <p:spPr>
          <a:xfrm>
            <a:off x="35497" y="0"/>
            <a:ext cx="9108503" cy="6858000"/>
          </a:xfrm>
          <a:prstGeom prst="rect">
            <a:avLst/>
          </a:prstGeom>
        </p:spPr>
      </p:pic>
      <p:sp>
        <p:nvSpPr>
          <p:cNvPr id="7" name="Rechthoek 6"/>
          <p:cNvSpPr/>
          <p:nvPr/>
        </p:nvSpPr>
        <p:spPr>
          <a:xfrm>
            <a:off x="6300192" y="3359416"/>
            <a:ext cx="27363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Preferential</a:t>
            </a:r>
            <a:r>
              <a:rPr lang="nl-BE" dirty="0"/>
              <a:t> import </a:t>
            </a:r>
            <a:r>
              <a:rPr lang="nl-BE" dirty="0" err="1"/>
              <a:t>tariff</a:t>
            </a:r>
            <a:r>
              <a:rPr lang="nl-BE" dirty="0"/>
              <a:t> </a:t>
            </a:r>
            <a:r>
              <a:rPr lang="nl-BE" dirty="0" err="1"/>
              <a:t>for</a:t>
            </a:r>
            <a:r>
              <a:rPr lang="nl-BE" dirty="0"/>
              <a:t> jams is 0 %</a:t>
            </a:r>
          </a:p>
        </p:txBody>
      </p:sp>
      <p:cxnSp>
        <p:nvCxnSpPr>
          <p:cNvPr id="9" name="Rechte verbindingslijn met pijl 8"/>
          <p:cNvCxnSpPr/>
          <p:nvPr/>
        </p:nvCxnSpPr>
        <p:spPr>
          <a:xfrm flipH="1">
            <a:off x="6516216" y="4273816"/>
            <a:ext cx="1113453" cy="2323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812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5" name="Afbeelding 4"/>
          <p:cNvPicPr>
            <a:picLocks noChangeAspect="1"/>
          </p:cNvPicPr>
          <p:nvPr/>
        </p:nvPicPr>
        <p:blipFill>
          <a:blip r:embed="rId2"/>
          <a:stretch>
            <a:fillRect/>
          </a:stretch>
        </p:blipFill>
        <p:spPr>
          <a:xfrm>
            <a:off x="3905" y="0"/>
            <a:ext cx="9140095" cy="6858000"/>
          </a:xfrm>
          <a:prstGeom prst="rect">
            <a:avLst/>
          </a:prstGeom>
        </p:spPr>
      </p:pic>
      <p:sp>
        <p:nvSpPr>
          <p:cNvPr id="7" name="Rechthoek 6"/>
          <p:cNvSpPr/>
          <p:nvPr/>
        </p:nvSpPr>
        <p:spPr>
          <a:xfrm>
            <a:off x="6115050" y="4797152"/>
            <a:ext cx="292144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Read here </a:t>
            </a:r>
            <a:r>
              <a:rPr lang="nl-BE" dirty="0" err="1"/>
              <a:t>rules</a:t>
            </a:r>
            <a:r>
              <a:rPr lang="nl-BE" dirty="0"/>
              <a:t> of </a:t>
            </a:r>
            <a:r>
              <a:rPr lang="nl-BE" dirty="0" err="1"/>
              <a:t>origin</a:t>
            </a:r>
            <a:r>
              <a:rPr lang="nl-BE" dirty="0"/>
              <a:t> </a:t>
            </a:r>
            <a:r>
              <a:rPr lang="nl-BE" dirty="0" err="1"/>
              <a:t>for</a:t>
            </a:r>
            <a:r>
              <a:rPr lang="nl-BE" dirty="0"/>
              <a:t> jams</a:t>
            </a:r>
          </a:p>
        </p:txBody>
      </p:sp>
      <p:cxnSp>
        <p:nvCxnSpPr>
          <p:cNvPr id="9" name="Rechte verbindingslijn met pijl 8"/>
          <p:cNvCxnSpPr>
            <a:stCxn id="7" idx="2"/>
          </p:cNvCxnSpPr>
          <p:nvPr/>
        </p:nvCxnSpPr>
        <p:spPr>
          <a:xfrm flipH="1">
            <a:off x="7092280" y="5711552"/>
            <a:ext cx="483493" cy="74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91430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4" name="Afbeelding 3"/>
          <p:cNvPicPr>
            <a:picLocks noChangeAspect="1"/>
          </p:cNvPicPr>
          <p:nvPr/>
        </p:nvPicPr>
        <p:blipFill>
          <a:blip r:embed="rId2"/>
          <a:stretch>
            <a:fillRect/>
          </a:stretch>
        </p:blipFill>
        <p:spPr>
          <a:xfrm>
            <a:off x="0" y="28592"/>
            <a:ext cx="9144000" cy="6721073"/>
          </a:xfrm>
          <a:prstGeom prst="rect">
            <a:avLst/>
          </a:prstGeom>
        </p:spPr>
      </p:pic>
    </p:spTree>
    <p:extLst>
      <p:ext uri="{BB962C8B-B14F-4D97-AF65-F5344CB8AC3E}">
        <p14:creationId xmlns:p14="http://schemas.microsoft.com/office/powerpoint/2010/main" val="258395940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ijdelijke aanduiding voor inhoud 3"/>
          <p:cNvSpPr>
            <a:spLocks noGrp="1"/>
          </p:cNvSpPr>
          <p:nvPr>
            <p:ph idx="1"/>
          </p:nvPr>
        </p:nvSpPr>
        <p:spPr>
          <a:xfrm>
            <a:off x="603250" y="2349500"/>
            <a:ext cx="8356600" cy="3562350"/>
          </a:xfrm>
        </p:spPr>
        <p:txBody>
          <a:bodyPr/>
          <a:lstStyle/>
          <a:p>
            <a:pPr>
              <a:buFontTx/>
              <a:buNone/>
            </a:pPr>
            <a:r>
              <a:rPr lang="nl-BE" altLang="nl-BE" sz="2400" dirty="0">
                <a:solidFill>
                  <a:srgbClr val="0000FF"/>
                </a:solidFill>
                <a:latin typeface="Arial Narrow" panose="020B0606020202030204" pitchFamily="34" charset="0"/>
              </a:rPr>
              <a:t> </a:t>
            </a:r>
            <a:r>
              <a:rPr lang="nl-BE" altLang="nl-BE" sz="2000" dirty="0">
                <a:solidFill>
                  <a:srgbClr val="0000FF"/>
                </a:solidFill>
                <a:latin typeface="Arial Narrow" panose="020B0606020202030204" pitchFamily="34" charset="0"/>
              </a:rPr>
              <a:t>2) </a:t>
            </a:r>
            <a:r>
              <a:rPr lang="nl-BE" altLang="nl-BE" sz="2000" u="sng" dirty="0">
                <a:solidFill>
                  <a:srgbClr val="0000FF"/>
                </a:solidFill>
                <a:latin typeface="Arial Narrow" panose="020B0606020202030204" pitchFamily="34" charset="0"/>
              </a:rPr>
              <a:t>European Commission – TARIC (import </a:t>
            </a:r>
            <a:r>
              <a:rPr lang="nl-BE" altLang="nl-BE" sz="2000" u="sng" dirty="0" err="1">
                <a:solidFill>
                  <a:srgbClr val="0000FF"/>
                </a:solidFill>
                <a:latin typeface="Arial Narrow" panose="020B0606020202030204" pitchFamily="34" charset="0"/>
              </a:rPr>
              <a:t>duties</a:t>
            </a:r>
            <a:r>
              <a:rPr lang="nl-BE" altLang="nl-BE" sz="2000" u="sng" dirty="0">
                <a:solidFill>
                  <a:srgbClr val="0000FF"/>
                </a:solidFill>
                <a:latin typeface="Arial Narrow" panose="020B0606020202030204" pitchFamily="34" charset="0"/>
              </a:rPr>
              <a:t> / </a:t>
            </a:r>
            <a:r>
              <a:rPr lang="nl-BE" altLang="nl-BE" sz="2000" u="sng" dirty="0" err="1">
                <a:solidFill>
                  <a:srgbClr val="0000FF"/>
                </a:solidFill>
                <a:latin typeface="Arial Narrow" panose="020B0606020202030204" pitchFamily="34" charset="0"/>
              </a:rPr>
              <a:t>formalities</a:t>
            </a:r>
            <a:r>
              <a:rPr lang="nl-BE" altLang="nl-BE" sz="2000" u="sng" dirty="0">
                <a:solidFill>
                  <a:srgbClr val="0000FF"/>
                </a:solidFill>
                <a:latin typeface="Arial Narrow" panose="020B0606020202030204" pitchFamily="34" charset="0"/>
              </a:rPr>
              <a:t>)</a:t>
            </a:r>
            <a:endParaRPr lang="nl-BE" altLang="nl-BE" sz="2000" dirty="0">
              <a:solidFill>
                <a:srgbClr val="0000FF"/>
              </a:solidFill>
              <a:latin typeface="Arial Narrow" panose="020B0606020202030204" pitchFamily="34" charset="0"/>
            </a:endParaRPr>
          </a:p>
          <a:p>
            <a:pPr>
              <a:buFontTx/>
              <a:buNone/>
            </a:pPr>
            <a:r>
              <a:rPr lang="nl-BE" altLang="nl-BE" sz="2000" dirty="0">
                <a:solidFill>
                  <a:srgbClr val="0000FF"/>
                </a:solidFill>
                <a:latin typeface="Arial Narrow" panose="020B0606020202030204" pitchFamily="34" charset="0"/>
              </a:rPr>
              <a:t>     </a:t>
            </a:r>
            <a:r>
              <a:rPr lang="nl-BE" altLang="nl-BE" sz="2000" dirty="0">
                <a:solidFill>
                  <a:srgbClr val="0000FF"/>
                </a:solidFill>
                <a:latin typeface="Arial Narrow" panose="020B0606020202030204" pitchFamily="34" charset="0"/>
                <a:hlinkClick r:id="rId2"/>
              </a:rPr>
              <a:t>http://ec.europa.eu/taxation_customs/dds2/taric/taric_consultation.jsp?Lang=en</a:t>
            </a:r>
            <a:endParaRPr lang="nl-BE" altLang="nl-BE" sz="2000" dirty="0">
              <a:solidFill>
                <a:srgbClr val="0000FF"/>
              </a:solidFill>
              <a:latin typeface="Arial Narrow" panose="020B0606020202030204" pitchFamily="34" charset="0"/>
            </a:endParaRPr>
          </a:p>
          <a:p>
            <a:pPr>
              <a:buFontTx/>
              <a:buNone/>
            </a:pPr>
            <a:r>
              <a:rPr lang="fr-FR" altLang="nl-BE" dirty="0">
                <a:latin typeface="Arial Narrow" panose="020B0606020202030204" pitchFamily="34" charset="0"/>
              </a:rPr>
              <a:t> </a:t>
            </a:r>
            <a:r>
              <a:rPr lang="fr-FR" altLang="nl-BE" b="1" i="1" dirty="0">
                <a:latin typeface="Arial Narrow" panose="020B0606020202030204" pitchFamily="34" charset="0"/>
              </a:rPr>
              <a:t>			</a:t>
            </a:r>
            <a:r>
              <a:rPr lang="en-GB" altLang="nl-BE" sz="1800" b="1" i="1" dirty="0">
                <a:latin typeface="Arial Narrow" panose="020B0606020202030204" pitchFamily="34" charset="0"/>
              </a:rPr>
              <a:t>How to use this website?</a:t>
            </a:r>
          </a:p>
          <a:p>
            <a:pPr>
              <a:buFontTx/>
              <a:buNone/>
            </a:pPr>
            <a:r>
              <a:rPr lang="fr-FR" altLang="nl-BE" sz="1800" dirty="0">
                <a:latin typeface="Arial Narrow" panose="020B0606020202030204" pitchFamily="34" charset="0"/>
              </a:rPr>
              <a:t>			</a:t>
            </a:r>
            <a:r>
              <a:rPr lang="fr-FR" altLang="nl-BE" sz="1800" dirty="0" err="1">
                <a:solidFill>
                  <a:srgbClr val="FF0000"/>
                </a:solidFill>
                <a:latin typeface="Arial Narrow" panose="020B0606020202030204" pitchFamily="34" charset="0"/>
              </a:rPr>
              <a:t>Find</a:t>
            </a:r>
            <a:r>
              <a:rPr lang="fr-FR" altLang="nl-BE" sz="1800" dirty="0">
                <a:solidFill>
                  <a:srgbClr val="FF0000"/>
                </a:solidFill>
                <a:latin typeface="Arial Narrow" panose="020B0606020202030204" pitchFamily="34" charset="0"/>
              </a:rPr>
              <a:t> info on import </a:t>
            </a:r>
            <a:r>
              <a:rPr lang="fr-FR" altLang="nl-BE" sz="1800" dirty="0" err="1">
                <a:solidFill>
                  <a:srgbClr val="FF0000"/>
                </a:solidFill>
                <a:latin typeface="Arial Narrow" panose="020B0606020202030204" pitchFamily="34" charset="0"/>
              </a:rPr>
              <a:t>tariffs</a:t>
            </a:r>
            <a:r>
              <a:rPr lang="fr-FR" altLang="nl-BE" sz="1800" dirty="0">
                <a:solidFill>
                  <a:srgbClr val="FF0000"/>
                </a:solidFill>
                <a:latin typeface="Arial Narrow" panose="020B0606020202030204" pitchFamily="34" charset="0"/>
              </a:rPr>
              <a:t> and </a:t>
            </a:r>
            <a:r>
              <a:rPr lang="fr-FR" altLang="nl-BE" sz="1800" dirty="0" err="1">
                <a:solidFill>
                  <a:srgbClr val="FF0000"/>
                </a:solidFill>
                <a:latin typeface="Arial Narrow" panose="020B0606020202030204" pitchFamily="34" charset="0"/>
              </a:rPr>
              <a:t>related</a:t>
            </a:r>
            <a:r>
              <a:rPr lang="fr-FR" altLang="nl-BE" sz="1800" dirty="0">
                <a:solidFill>
                  <a:srgbClr val="FF0000"/>
                </a:solidFill>
                <a:latin typeface="Arial Narrow" panose="020B0606020202030204" pitchFamily="34" charset="0"/>
              </a:rPr>
              <a:t> </a:t>
            </a:r>
            <a:r>
              <a:rPr lang="fr-FR" altLang="nl-BE" sz="1800" dirty="0" err="1">
                <a:solidFill>
                  <a:srgbClr val="FF0000"/>
                </a:solidFill>
                <a:latin typeface="Arial Narrow" panose="020B0606020202030204" pitchFamily="34" charset="0"/>
              </a:rPr>
              <a:t>measures</a:t>
            </a:r>
            <a:endParaRPr lang="fr-FR" altLang="nl-BE" sz="1800" dirty="0">
              <a:solidFill>
                <a:srgbClr val="FF0000"/>
              </a:solidFill>
              <a:latin typeface="Arial Narrow" panose="020B0606020202030204" pitchFamily="34" charset="0"/>
            </a:endParaRPr>
          </a:p>
          <a:p>
            <a:pPr>
              <a:buFontTx/>
              <a:buNone/>
            </a:pPr>
            <a:endParaRPr lang="fr-FR" altLang="nl-BE" sz="1800" u="sng" dirty="0">
              <a:solidFill>
                <a:srgbClr val="FF0000"/>
              </a:solidFill>
              <a:latin typeface="Arial Narrow" panose="020B0606020202030204" pitchFamily="34" charset="0"/>
            </a:endParaRPr>
          </a:p>
          <a:p>
            <a:pPr>
              <a:buFontTx/>
              <a:buNone/>
            </a:pPr>
            <a:r>
              <a:rPr lang="fr-FR" altLang="nl-BE" sz="1800" dirty="0"/>
              <a:t>					</a:t>
            </a:r>
            <a:endParaRPr lang="fr-FR" altLang="nl-BE" sz="1800" dirty="0">
              <a:latin typeface="Arial Narrow" panose="020B0606020202030204" pitchFamily="34" charset="0"/>
            </a:endParaRPr>
          </a:p>
          <a:p>
            <a:pPr>
              <a:buFontTx/>
              <a:buNone/>
            </a:pPr>
            <a:r>
              <a:rPr lang="fr-FR" altLang="nl-BE" sz="1800" dirty="0" err="1">
                <a:latin typeface="Arial Narrow" panose="020B0606020202030204" pitchFamily="34" charset="0"/>
              </a:rPr>
              <a:t>See</a:t>
            </a:r>
            <a:r>
              <a:rPr lang="fr-FR" altLang="nl-BE" sz="1800" dirty="0">
                <a:latin typeface="Arial Narrow" panose="020B0606020202030204" pitchFamily="34" charset="0"/>
              </a:rPr>
              <a:t> </a:t>
            </a:r>
            <a:r>
              <a:rPr lang="fr-FR" altLang="nl-BE" sz="1800" dirty="0" err="1">
                <a:latin typeface="Arial Narrow" panose="020B0606020202030204" pitchFamily="34" charset="0"/>
              </a:rPr>
              <a:t>next</a:t>
            </a:r>
            <a:r>
              <a:rPr lang="fr-FR" altLang="nl-BE" sz="1800" dirty="0">
                <a:latin typeface="Arial Narrow" panose="020B0606020202030204" pitchFamily="34" charset="0"/>
              </a:rPr>
              <a:t> slides for an </a:t>
            </a:r>
            <a:r>
              <a:rPr lang="fr-FR" altLang="nl-BE" sz="1800" dirty="0" err="1">
                <a:latin typeface="Arial Narrow" panose="020B0606020202030204" pitchFamily="34" charset="0"/>
              </a:rPr>
              <a:t>example</a:t>
            </a:r>
            <a:r>
              <a:rPr lang="fr-FR" altLang="nl-BE" sz="1800" dirty="0">
                <a:latin typeface="Arial Narrow" panose="020B0606020202030204" pitchFamily="34" charset="0"/>
              </a:rPr>
              <a:t>.</a:t>
            </a:r>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31074" name="Titel 6"/>
          <p:cNvSpPr>
            <a:spLocks noGrp="1"/>
          </p:cNvSpPr>
          <p:nvPr>
            <p:ph type="title"/>
          </p:nvPr>
        </p:nvSpPr>
        <p:spPr>
          <a:xfrm>
            <a:off x="467544" y="1412875"/>
            <a:ext cx="8219256" cy="720725"/>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31077" name="Tijdelijke aanduiding voor voettekst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4"/>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337991198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4" name="Afbeelding 3"/>
          <p:cNvPicPr>
            <a:picLocks noChangeAspect="1"/>
          </p:cNvPicPr>
          <p:nvPr/>
        </p:nvPicPr>
        <p:blipFill>
          <a:blip r:embed="rId2"/>
          <a:stretch>
            <a:fillRect/>
          </a:stretch>
        </p:blipFill>
        <p:spPr>
          <a:xfrm>
            <a:off x="323528" y="233613"/>
            <a:ext cx="8496944" cy="6487862"/>
          </a:xfrm>
          <a:prstGeom prst="rect">
            <a:avLst/>
          </a:prstGeom>
        </p:spPr>
      </p:pic>
    </p:spTree>
    <p:extLst>
      <p:ext uri="{BB962C8B-B14F-4D97-AF65-F5344CB8AC3E}">
        <p14:creationId xmlns:p14="http://schemas.microsoft.com/office/powerpoint/2010/main" val="339797991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0" y="67583"/>
            <a:ext cx="9144000" cy="3887011"/>
          </a:xfrm>
          <a:prstGeom prst="rect">
            <a:avLst/>
          </a:prstGeom>
        </p:spPr>
      </p:pic>
      <p:pic>
        <p:nvPicPr>
          <p:cNvPr id="4" name="Afbeelding 3"/>
          <p:cNvPicPr>
            <a:picLocks noChangeAspect="1"/>
          </p:cNvPicPr>
          <p:nvPr/>
        </p:nvPicPr>
        <p:blipFill>
          <a:blip r:embed="rId3"/>
          <a:stretch>
            <a:fillRect/>
          </a:stretch>
        </p:blipFill>
        <p:spPr>
          <a:xfrm>
            <a:off x="0" y="3935754"/>
            <a:ext cx="9144000" cy="2907855"/>
          </a:xfrm>
          <a:prstGeom prst="rect">
            <a:avLst/>
          </a:prstGeom>
        </p:spPr>
      </p:pic>
    </p:spTree>
    <p:extLst>
      <p:ext uri="{BB962C8B-B14F-4D97-AF65-F5344CB8AC3E}">
        <p14:creationId xmlns:p14="http://schemas.microsoft.com/office/powerpoint/2010/main" val="390174983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ijdelijke aanduiding voor inhoud 3"/>
          <p:cNvSpPr>
            <a:spLocks noGrp="1"/>
          </p:cNvSpPr>
          <p:nvPr>
            <p:ph idx="1"/>
          </p:nvPr>
        </p:nvSpPr>
        <p:spPr>
          <a:xfrm>
            <a:off x="536575" y="2197100"/>
            <a:ext cx="8356600" cy="3706813"/>
          </a:xfrm>
        </p:spPr>
        <p:txBody>
          <a:bodyPr/>
          <a:lstStyle/>
          <a:p>
            <a:pPr>
              <a:buFontTx/>
              <a:buNone/>
            </a:pPr>
            <a:r>
              <a:rPr lang="nl-BE" altLang="nl-BE" sz="2000" dirty="0">
                <a:solidFill>
                  <a:srgbClr val="0000FF"/>
                </a:solidFill>
                <a:latin typeface="Arial Narrow" panose="020B0606020202030204" pitchFamily="34" charset="0"/>
              </a:rPr>
              <a:t> 3) </a:t>
            </a:r>
            <a:r>
              <a:rPr lang="nl-BE" altLang="nl-BE" sz="2000" u="sng" dirty="0">
                <a:solidFill>
                  <a:srgbClr val="0000FF"/>
                </a:solidFill>
                <a:latin typeface="Arial Narrow" panose="020B0606020202030204" pitchFamily="34" charset="0"/>
              </a:rPr>
              <a:t>European Commission – </a:t>
            </a:r>
            <a:r>
              <a:rPr lang="nl-BE" altLang="nl-BE" sz="2000" u="sng" dirty="0" err="1">
                <a:solidFill>
                  <a:srgbClr val="0000FF"/>
                </a:solidFill>
                <a:latin typeface="Arial Narrow" panose="020B0606020202030204" pitchFamily="34" charset="0"/>
              </a:rPr>
              <a:t>Eur</a:t>
            </a:r>
            <a:r>
              <a:rPr lang="nl-BE" altLang="nl-BE" sz="2000" u="sng" dirty="0">
                <a:solidFill>
                  <a:srgbClr val="0000FF"/>
                </a:solidFill>
                <a:latin typeface="Arial Narrow" panose="020B0606020202030204" pitchFamily="34" charset="0"/>
              </a:rPr>
              <a:t>-Lex  (full </a:t>
            </a:r>
            <a:r>
              <a:rPr lang="nl-BE" altLang="nl-BE" sz="2000" u="sng" dirty="0" err="1">
                <a:solidFill>
                  <a:srgbClr val="0000FF"/>
                </a:solidFill>
                <a:latin typeface="Arial Narrow" panose="020B0606020202030204" pitchFamily="34" charset="0"/>
              </a:rPr>
              <a:t>texts</a:t>
            </a:r>
            <a:r>
              <a:rPr lang="nl-BE" altLang="nl-BE" sz="2000" u="sng" dirty="0">
                <a:solidFill>
                  <a:srgbClr val="0000FF"/>
                </a:solidFill>
                <a:latin typeface="Arial Narrow" panose="020B0606020202030204" pitchFamily="34" charset="0"/>
              </a:rPr>
              <a:t> of EU </a:t>
            </a:r>
            <a:r>
              <a:rPr lang="nl-BE" altLang="nl-BE" sz="2000" u="sng" dirty="0" err="1">
                <a:solidFill>
                  <a:srgbClr val="0000FF"/>
                </a:solidFill>
                <a:latin typeface="Arial Narrow" panose="020B0606020202030204" pitchFamily="34" charset="0"/>
              </a:rPr>
              <a:t>legislation</a:t>
            </a:r>
            <a:r>
              <a:rPr lang="nl-BE" altLang="nl-BE" sz="2000" u="sng" dirty="0">
                <a:solidFill>
                  <a:srgbClr val="0000FF"/>
                </a:solidFill>
                <a:latin typeface="Arial Narrow" panose="020B0606020202030204" pitchFamily="34" charset="0"/>
              </a:rPr>
              <a:t>)</a:t>
            </a:r>
            <a:endParaRPr lang="nl-BE" altLang="nl-BE" sz="2000" dirty="0">
              <a:solidFill>
                <a:srgbClr val="0000FF"/>
              </a:solidFill>
              <a:latin typeface="Arial Narrow" panose="020B0606020202030204" pitchFamily="34" charset="0"/>
            </a:endParaRPr>
          </a:p>
          <a:p>
            <a:pPr>
              <a:spcBef>
                <a:spcPct val="0"/>
              </a:spcBef>
              <a:buFontTx/>
              <a:buNone/>
            </a:pPr>
            <a:r>
              <a:rPr lang="fr-FR" altLang="nl-BE" sz="2000" dirty="0">
                <a:latin typeface="Arial Narrow" panose="020B0606020202030204" pitchFamily="34" charset="0"/>
              </a:rPr>
              <a:t>       </a:t>
            </a:r>
            <a:r>
              <a:rPr lang="fr-FR" altLang="nl-BE" sz="2000" u="sng" dirty="0">
                <a:latin typeface="Arial Narrow" panose="020B0606020202030204" pitchFamily="34" charset="0"/>
                <a:hlinkClick r:id="rId2"/>
              </a:rPr>
              <a:t>http://eur-lex.europa.eu/en/index.htm</a:t>
            </a:r>
            <a:endParaRPr lang="fr-FR" altLang="nl-BE" sz="2000" u="sng" dirty="0">
              <a:latin typeface="Arial Narrow" panose="020B0606020202030204" pitchFamily="34" charset="0"/>
            </a:endParaRPr>
          </a:p>
          <a:p>
            <a:pPr>
              <a:spcBef>
                <a:spcPct val="0"/>
              </a:spcBef>
              <a:buFontTx/>
              <a:buNone/>
            </a:pPr>
            <a:r>
              <a:rPr lang="fr-FR" altLang="nl-BE" sz="2000" dirty="0">
                <a:latin typeface="Arial Narrow" panose="020B0606020202030204" pitchFamily="34" charset="0"/>
              </a:rPr>
              <a:t>     </a:t>
            </a:r>
          </a:p>
          <a:p>
            <a:pPr>
              <a:spcBef>
                <a:spcPct val="0"/>
              </a:spcBef>
              <a:buFontTx/>
              <a:buNone/>
            </a:pPr>
            <a:r>
              <a:rPr lang="en-GB" altLang="nl-BE" sz="1800" b="1" i="1" dirty="0">
                <a:latin typeface="Arial Narrow" panose="020B0606020202030204" pitchFamily="34" charset="0"/>
              </a:rPr>
              <a:t>	How to use this website?</a:t>
            </a:r>
          </a:p>
          <a:p>
            <a:pPr>
              <a:buFontTx/>
              <a:buNone/>
            </a:pPr>
            <a:r>
              <a:rPr lang="en-GB" altLang="nl-BE" sz="1800" dirty="0"/>
              <a:t>     </a:t>
            </a:r>
            <a:r>
              <a:rPr lang="en-GB" altLang="nl-BE" sz="1800" dirty="0">
                <a:solidFill>
                  <a:srgbClr val="FF0000"/>
                </a:solidFill>
                <a:latin typeface="Arial Narrow" panose="020B0606020202030204" pitchFamily="34" charset="0"/>
              </a:rPr>
              <a:t>Step 1:</a:t>
            </a:r>
            <a:r>
              <a:rPr lang="en-GB" altLang="nl-BE" sz="1800" dirty="0">
                <a:latin typeface="Arial Narrow" panose="020B0606020202030204" pitchFamily="34" charset="0"/>
              </a:rPr>
              <a:t>  Try to find titles and reference numbers of EU laws via the  </a:t>
            </a:r>
          </a:p>
          <a:p>
            <a:pPr>
              <a:buFontTx/>
              <a:buNone/>
            </a:pPr>
            <a:r>
              <a:rPr lang="en-GB" altLang="nl-BE" sz="1800" dirty="0">
                <a:latin typeface="Arial Narrow" panose="020B0606020202030204" pitchFamily="34" charset="0"/>
              </a:rPr>
              <a:t>		  ‘Export Helpdesk’ website of DG Trade or the ‘Food Safety’ web page </a:t>
            </a:r>
          </a:p>
          <a:p>
            <a:pPr>
              <a:buFontTx/>
              <a:buNone/>
            </a:pPr>
            <a:r>
              <a:rPr lang="en-GB" altLang="nl-BE" sz="1800" dirty="0">
                <a:latin typeface="Arial Narrow" panose="020B0606020202030204" pitchFamily="34" charset="0"/>
              </a:rPr>
              <a:t>		  (see next slides).  Example: search Regulation (EU) 1169/2011.</a:t>
            </a:r>
            <a:endParaRPr lang="nl-BE"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a:t>
            </a:r>
            <a:r>
              <a:rPr lang="en-GB" altLang="nl-BE" sz="1800" dirty="0">
                <a:solidFill>
                  <a:srgbClr val="FF0000"/>
                </a:solidFill>
                <a:latin typeface="Arial Narrow" panose="020B0606020202030204" pitchFamily="34" charset="0"/>
              </a:rPr>
              <a:t>Step 2:</a:t>
            </a:r>
            <a:r>
              <a:rPr lang="en-GB" altLang="nl-BE" sz="1800" dirty="0">
                <a:latin typeface="Arial Narrow" panose="020B0606020202030204" pitchFamily="34" charset="0"/>
              </a:rPr>
              <a:t>  Login to the website of </a:t>
            </a:r>
            <a:r>
              <a:rPr lang="en-GB" altLang="nl-BE" sz="1800" dirty="0" err="1">
                <a:latin typeface="Arial Narrow" panose="020B0606020202030204" pitchFamily="34" charset="0"/>
              </a:rPr>
              <a:t>Eur</a:t>
            </a:r>
            <a:r>
              <a:rPr lang="en-GB" altLang="nl-BE" sz="1800" dirty="0">
                <a:latin typeface="Arial Narrow" panose="020B0606020202030204" pitchFamily="34" charset="0"/>
              </a:rPr>
              <a:t>-Lex.</a:t>
            </a:r>
            <a:endParaRPr lang="nl-BE"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a:t>
            </a:r>
            <a:r>
              <a:rPr lang="en-GB" altLang="nl-BE" sz="1800" dirty="0">
                <a:solidFill>
                  <a:srgbClr val="FF0000"/>
                </a:solidFill>
                <a:latin typeface="Arial Narrow" panose="020B0606020202030204" pitchFamily="34" charset="0"/>
              </a:rPr>
              <a:t>Step 3:</a:t>
            </a:r>
            <a:r>
              <a:rPr lang="en-GB" altLang="nl-BE" sz="1800" dirty="0">
                <a:latin typeface="Arial Narrow" panose="020B0606020202030204" pitchFamily="34" charset="0"/>
              </a:rPr>
              <a:t>  Enter in the box ‘year’  ‘2011’ and in the box ‘number’  ‘1169’, select 	  ‘Regulation’ and click on            .</a:t>
            </a:r>
            <a:endParaRPr lang="nl-BE"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a:t>
            </a:r>
            <a:r>
              <a:rPr lang="en-GB" altLang="nl-BE" sz="1800" dirty="0">
                <a:solidFill>
                  <a:srgbClr val="FF0000"/>
                </a:solidFill>
                <a:latin typeface="Arial Narrow" panose="020B0606020202030204" pitchFamily="34" charset="0"/>
              </a:rPr>
              <a:t>Step 5:</a:t>
            </a:r>
            <a:r>
              <a:rPr lang="en-GB" altLang="nl-BE" sz="1800" dirty="0">
                <a:latin typeface="Arial Narrow" panose="020B0606020202030204" pitchFamily="34" charset="0"/>
              </a:rPr>
              <a:t>  </a:t>
            </a:r>
            <a:r>
              <a:rPr lang="nl-BE" altLang="nl-BE" sz="1800" dirty="0">
                <a:latin typeface="Arial Narrow" panose="020B0606020202030204" pitchFamily="34" charset="0"/>
              </a:rPr>
              <a:t>Click on </a:t>
            </a:r>
            <a:r>
              <a:rPr lang="nl-BE" altLang="nl-BE" sz="1800" dirty="0" err="1">
                <a:latin typeface="Arial Narrow" panose="020B0606020202030204" pitchFamily="34" charset="0"/>
              </a:rPr>
              <a:t>the</a:t>
            </a:r>
            <a:r>
              <a:rPr lang="nl-BE" altLang="nl-BE" sz="1800" dirty="0">
                <a:latin typeface="Arial Narrow" panose="020B0606020202030204" pitchFamily="34" charset="0"/>
              </a:rPr>
              <a:t> most recent </a:t>
            </a:r>
            <a:r>
              <a:rPr lang="nl-BE" altLang="nl-BE" sz="1800" dirty="0" err="1">
                <a:latin typeface="Arial Narrow" panose="020B0606020202030204" pitchFamily="34" charset="0"/>
              </a:rPr>
              <a:t>consolidated</a:t>
            </a:r>
            <a:r>
              <a:rPr lang="nl-BE" altLang="nl-BE" sz="1800" dirty="0">
                <a:latin typeface="Arial Narrow" panose="020B0606020202030204" pitchFamily="34" charset="0"/>
              </a:rPr>
              <a:t> </a:t>
            </a:r>
            <a:r>
              <a:rPr lang="nl-BE" altLang="nl-BE" sz="1800" dirty="0" err="1">
                <a:latin typeface="Arial Narrow" panose="020B0606020202030204" pitchFamily="34" charset="0"/>
              </a:rPr>
              <a:t>version</a:t>
            </a:r>
            <a:r>
              <a:rPr lang="nl-BE" altLang="nl-BE" sz="1800" dirty="0">
                <a:latin typeface="Arial Narrow" panose="020B0606020202030204" pitchFamily="34" charset="0"/>
              </a:rPr>
              <a:t> of </a:t>
            </a:r>
            <a:r>
              <a:rPr lang="nl-BE" altLang="nl-BE" sz="1800" dirty="0" err="1">
                <a:latin typeface="Arial Narrow" panose="020B0606020202030204" pitchFamily="34" charset="0"/>
              </a:rPr>
              <a:t>the</a:t>
            </a:r>
            <a:r>
              <a:rPr lang="nl-BE" altLang="nl-BE" sz="1800" dirty="0">
                <a:latin typeface="Arial Narrow" panose="020B0606020202030204" pitchFamily="34" charset="0"/>
              </a:rPr>
              <a:t> </a:t>
            </a:r>
            <a:r>
              <a:rPr lang="nl-BE" altLang="nl-BE" sz="1800" dirty="0" err="1">
                <a:latin typeface="Arial Narrow" panose="020B0606020202030204" pitchFamily="34" charset="0"/>
              </a:rPr>
              <a:t>Regulation</a:t>
            </a:r>
            <a:r>
              <a:rPr lang="nl-BE" altLang="nl-BE" sz="1800" dirty="0">
                <a:latin typeface="Arial Narrow" panose="020B0606020202030204" pitchFamily="34" charset="0"/>
              </a:rPr>
              <a:t>.</a:t>
            </a:r>
          </a:p>
          <a:p>
            <a:pPr>
              <a:buFontTx/>
              <a:buNone/>
            </a:pPr>
            <a:r>
              <a:rPr lang="nl-BE" altLang="nl-BE" sz="1800" dirty="0">
                <a:latin typeface="Arial Narrow" panose="020B0606020202030204" pitchFamily="34" charset="0"/>
              </a:rPr>
              <a:t>      </a:t>
            </a:r>
            <a:r>
              <a:rPr lang="nl-BE" altLang="nl-BE" sz="1800" dirty="0">
                <a:solidFill>
                  <a:srgbClr val="FF0000"/>
                </a:solidFill>
                <a:latin typeface="Arial Narrow" panose="020B0606020202030204" pitchFamily="34" charset="0"/>
              </a:rPr>
              <a:t>Step 6:  </a:t>
            </a:r>
            <a:r>
              <a:rPr lang="nl-BE" altLang="nl-BE" sz="1800" dirty="0">
                <a:latin typeface="Arial Narrow" panose="020B0606020202030204" pitchFamily="34" charset="0"/>
              </a:rPr>
              <a:t>Read or download </a:t>
            </a:r>
            <a:r>
              <a:rPr lang="nl-BE" altLang="nl-BE" sz="1800" dirty="0" err="1">
                <a:latin typeface="Arial Narrow" panose="020B0606020202030204" pitchFamily="34" charset="0"/>
              </a:rPr>
              <a:t>the</a:t>
            </a:r>
            <a:r>
              <a:rPr lang="nl-BE" altLang="nl-BE" sz="1800" dirty="0">
                <a:latin typeface="Arial Narrow" panose="020B0606020202030204" pitchFamily="34" charset="0"/>
              </a:rPr>
              <a:t> </a:t>
            </a:r>
            <a:r>
              <a:rPr lang="nl-BE" altLang="nl-BE" sz="1800" dirty="0" err="1">
                <a:latin typeface="Arial Narrow" panose="020B0606020202030204" pitchFamily="34" charset="0"/>
              </a:rPr>
              <a:t>selected</a:t>
            </a:r>
            <a:r>
              <a:rPr lang="nl-BE" altLang="nl-BE" sz="1800" dirty="0">
                <a:latin typeface="Arial Narrow" panose="020B0606020202030204" pitchFamily="34" charset="0"/>
              </a:rPr>
              <a:t> document (in </a:t>
            </a:r>
            <a:r>
              <a:rPr lang="nl-BE" altLang="nl-BE" sz="1800" dirty="0" err="1">
                <a:latin typeface="Arial Narrow" panose="020B0606020202030204" pitchFamily="34" charset="0"/>
              </a:rPr>
              <a:t>the</a:t>
            </a:r>
            <a:r>
              <a:rPr lang="nl-BE" altLang="nl-BE" sz="1800" dirty="0">
                <a:latin typeface="Arial Narrow" panose="020B0606020202030204" pitchFamily="34" charset="0"/>
              </a:rPr>
              <a:t> </a:t>
            </a:r>
            <a:r>
              <a:rPr lang="nl-BE" altLang="nl-BE" sz="1800" dirty="0" err="1">
                <a:latin typeface="Arial Narrow" panose="020B0606020202030204" pitchFamily="34" charset="0"/>
              </a:rPr>
              <a:t>language</a:t>
            </a:r>
            <a:r>
              <a:rPr lang="nl-BE" altLang="nl-BE" sz="1800" dirty="0">
                <a:latin typeface="Arial Narrow" panose="020B0606020202030204" pitchFamily="34" charset="0"/>
              </a:rPr>
              <a:t> of </a:t>
            </a:r>
            <a:r>
              <a:rPr lang="nl-BE" altLang="nl-BE" sz="1800" dirty="0" err="1">
                <a:latin typeface="Arial Narrow" panose="020B0606020202030204" pitchFamily="34" charset="0"/>
              </a:rPr>
              <a:t>your</a:t>
            </a:r>
            <a:r>
              <a:rPr lang="nl-BE" altLang="nl-BE" sz="1800" dirty="0">
                <a:latin typeface="Arial Narrow" panose="020B0606020202030204" pitchFamily="34" charset="0"/>
              </a:rPr>
              <a:t> </a:t>
            </a:r>
            <a:r>
              <a:rPr lang="nl-BE" altLang="nl-BE" sz="1800" dirty="0" err="1">
                <a:latin typeface="Arial Narrow" panose="020B0606020202030204" pitchFamily="34" charset="0"/>
              </a:rPr>
              <a:t>choice</a:t>
            </a:r>
            <a:r>
              <a:rPr lang="nl-BE" altLang="nl-BE" sz="1800" dirty="0">
                <a:latin typeface="Arial Narrow" panose="020B0606020202030204" pitchFamily="34" charset="0"/>
              </a:rPr>
              <a:t>)</a:t>
            </a:r>
          </a:p>
          <a:p>
            <a:pPr>
              <a:buFontTx/>
              <a:buNone/>
            </a:pPr>
            <a:endParaRPr lang="nl-BE" altLang="nl-BE" sz="1800" dirty="0">
              <a:latin typeface="Arial Narrow" panose="020B0606020202030204" pitchFamily="34" charset="0"/>
            </a:endParaRPr>
          </a:p>
          <a:p>
            <a:pPr>
              <a:buFontTx/>
              <a:buNone/>
            </a:pPr>
            <a:r>
              <a:rPr lang="en-GB" altLang="nl-BE" sz="1800" dirty="0"/>
              <a:t> </a:t>
            </a:r>
            <a:endParaRPr lang="en-GB" altLang="nl-BE" sz="1800" b="1" i="1" dirty="0">
              <a:latin typeface="Arial Narrow" panose="020B0606020202030204" pitchFamily="34" charset="0"/>
            </a:endParaRPr>
          </a:p>
          <a:p>
            <a:pPr>
              <a:buFontTx/>
              <a:buNone/>
            </a:pPr>
            <a:endParaRPr lang="en-GB" altLang="nl-BE" b="1" i="1" dirty="0">
              <a:latin typeface="Arial Narrow" panose="020B0606020202030204" pitchFamily="34" charset="0"/>
            </a:endParaRPr>
          </a:p>
          <a:p>
            <a:pPr>
              <a:buFontTx/>
              <a:buNone/>
            </a:pPr>
            <a:endParaRPr lang="nl-BE" altLang="nl-BE" b="1" i="1" dirty="0">
              <a:latin typeface="Arial Narrow" panose="020B0606020202030204" pitchFamily="34" charset="0"/>
            </a:endParaRPr>
          </a:p>
          <a:p>
            <a:pPr>
              <a:buFontTx/>
              <a:buNone/>
            </a:pPr>
            <a:r>
              <a:rPr lang="en-GB" altLang="nl-BE" dirty="0">
                <a:latin typeface="Arial Narrow" panose="020B0606020202030204" pitchFamily="34" charset="0"/>
              </a:rPr>
              <a:t>	</a:t>
            </a:r>
            <a:endParaRPr lang="fr-FR" altLang="nl-BE" u="sng" dirty="0">
              <a:latin typeface="Arial Narrow" panose="020B0606020202030204" pitchFamily="34" charset="0"/>
            </a:endParaRPr>
          </a:p>
          <a:p>
            <a:pPr>
              <a:buFontTx/>
              <a:buNone/>
            </a:pPr>
            <a:r>
              <a:rPr lang="fr-FR" altLang="nl-BE" u="sng" dirty="0"/>
              <a:t>        </a:t>
            </a:r>
          </a:p>
          <a:p>
            <a:pPr>
              <a:buFontTx/>
              <a:buNone/>
            </a:pPr>
            <a:endParaRPr lang="fr-FR" altLang="nl-BE" sz="2400" u="sng" dirty="0"/>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32098" name="Titel 6"/>
          <p:cNvSpPr>
            <a:spLocks noGrp="1"/>
          </p:cNvSpPr>
          <p:nvPr>
            <p:ph type="title"/>
          </p:nvPr>
        </p:nvSpPr>
        <p:spPr>
          <a:xfrm>
            <a:off x="536575" y="1412875"/>
            <a:ext cx="8150225" cy="792163"/>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32102" name="Tijdelijke aanduiding voor voettekst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132100" name="Picture 2" descr="pea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2205038"/>
            <a:ext cx="166052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5"/>
          <a:stretch>
            <a:fillRect/>
          </a:stretch>
        </p:blipFill>
        <p:spPr>
          <a:xfrm>
            <a:off x="7757743" y="282146"/>
            <a:ext cx="1163609" cy="1086403"/>
          </a:xfrm>
          <a:prstGeom prst="rect">
            <a:avLst/>
          </a:prstGeom>
        </p:spPr>
      </p:pic>
      <p:pic>
        <p:nvPicPr>
          <p:cNvPr id="2" name="Afbeelding 1"/>
          <p:cNvPicPr>
            <a:picLocks noChangeAspect="1"/>
          </p:cNvPicPr>
          <p:nvPr/>
        </p:nvPicPr>
        <p:blipFill>
          <a:blip r:embed="rId6"/>
          <a:stretch>
            <a:fillRect/>
          </a:stretch>
        </p:blipFill>
        <p:spPr>
          <a:xfrm>
            <a:off x="3131840" y="5085184"/>
            <a:ext cx="320814" cy="335397"/>
          </a:xfrm>
          <a:prstGeom prst="rect">
            <a:avLst/>
          </a:prstGeom>
        </p:spPr>
      </p:pic>
    </p:spTree>
    <p:extLst>
      <p:ext uri="{BB962C8B-B14F-4D97-AF65-F5344CB8AC3E}">
        <p14:creationId xmlns:p14="http://schemas.microsoft.com/office/powerpoint/2010/main" val="218820115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0" y="44624"/>
            <a:ext cx="9144000" cy="6186454"/>
          </a:xfrm>
          <a:prstGeom prst="rect">
            <a:avLst/>
          </a:prstGeom>
        </p:spPr>
      </p:pic>
      <p:sp>
        <p:nvSpPr>
          <p:cNvPr id="6" name="Rechthoek 5"/>
          <p:cNvSpPr/>
          <p:nvPr/>
        </p:nvSpPr>
        <p:spPr>
          <a:xfrm>
            <a:off x="104589" y="6191729"/>
            <a:ext cx="6048672" cy="63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rPr>
              <a:t>Type here </a:t>
            </a:r>
            <a:r>
              <a:rPr lang="nl-BE" sz="1600" dirty="0" err="1">
                <a:solidFill>
                  <a:schemeClr val="tx1"/>
                </a:solidFill>
              </a:rPr>
              <a:t>the</a:t>
            </a:r>
            <a:r>
              <a:rPr lang="nl-BE" sz="1600" dirty="0">
                <a:solidFill>
                  <a:schemeClr val="tx1"/>
                </a:solidFill>
              </a:rPr>
              <a:t> </a:t>
            </a:r>
            <a:r>
              <a:rPr lang="nl-BE" sz="1600" dirty="0" err="1">
                <a:solidFill>
                  <a:schemeClr val="tx1"/>
                </a:solidFill>
              </a:rPr>
              <a:t>year</a:t>
            </a:r>
            <a:r>
              <a:rPr lang="nl-BE" sz="1600" dirty="0">
                <a:solidFill>
                  <a:schemeClr val="tx1"/>
                </a:solidFill>
              </a:rPr>
              <a:t> </a:t>
            </a:r>
            <a:r>
              <a:rPr lang="nl-BE" sz="1600" dirty="0" err="1">
                <a:solidFill>
                  <a:schemeClr val="tx1"/>
                </a:solidFill>
              </a:rPr>
              <a:t>and</a:t>
            </a:r>
            <a:r>
              <a:rPr lang="nl-BE" sz="1600" dirty="0">
                <a:solidFill>
                  <a:schemeClr val="tx1"/>
                </a:solidFill>
              </a:rPr>
              <a:t> </a:t>
            </a:r>
            <a:r>
              <a:rPr lang="nl-BE" sz="1600" dirty="0" err="1">
                <a:solidFill>
                  <a:schemeClr val="tx1"/>
                </a:solidFill>
              </a:rPr>
              <a:t>the</a:t>
            </a:r>
            <a:r>
              <a:rPr lang="nl-BE" sz="1600" dirty="0">
                <a:solidFill>
                  <a:schemeClr val="tx1"/>
                </a:solidFill>
              </a:rPr>
              <a:t> </a:t>
            </a:r>
            <a:r>
              <a:rPr lang="nl-BE" sz="1600" dirty="0" err="1">
                <a:solidFill>
                  <a:schemeClr val="tx1"/>
                </a:solidFill>
              </a:rPr>
              <a:t>number</a:t>
            </a:r>
            <a:r>
              <a:rPr lang="nl-BE" sz="1600" dirty="0">
                <a:solidFill>
                  <a:schemeClr val="tx1"/>
                </a:solidFill>
              </a:rPr>
              <a:t> of </a:t>
            </a:r>
            <a:r>
              <a:rPr lang="nl-BE" sz="1600" dirty="0" err="1">
                <a:solidFill>
                  <a:schemeClr val="tx1"/>
                </a:solidFill>
              </a:rPr>
              <a:t>the</a:t>
            </a:r>
            <a:r>
              <a:rPr lang="nl-BE" sz="1600" dirty="0">
                <a:solidFill>
                  <a:schemeClr val="tx1"/>
                </a:solidFill>
              </a:rPr>
              <a:t> document </a:t>
            </a:r>
            <a:r>
              <a:rPr lang="nl-BE" sz="1600" dirty="0" err="1">
                <a:solidFill>
                  <a:schemeClr val="tx1"/>
                </a:solidFill>
              </a:rPr>
              <a:t>that</a:t>
            </a:r>
            <a:r>
              <a:rPr lang="nl-BE" sz="1600" dirty="0">
                <a:solidFill>
                  <a:schemeClr val="tx1"/>
                </a:solidFill>
              </a:rPr>
              <a:t> </a:t>
            </a:r>
            <a:r>
              <a:rPr lang="nl-BE" sz="1600" dirty="0" err="1">
                <a:solidFill>
                  <a:schemeClr val="tx1"/>
                </a:solidFill>
              </a:rPr>
              <a:t>you</a:t>
            </a:r>
            <a:r>
              <a:rPr lang="nl-BE" sz="1600" dirty="0">
                <a:solidFill>
                  <a:schemeClr val="tx1"/>
                </a:solidFill>
              </a:rPr>
              <a:t> are </a:t>
            </a:r>
            <a:r>
              <a:rPr lang="nl-BE" sz="1600" dirty="0" err="1">
                <a:solidFill>
                  <a:schemeClr val="tx1"/>
                </a:solidFill>
              </a:rPr>
              <a:t>looking</a:t>
            </a:r>
            <a:r>
              <a:rPr lang="nl-BE" sz="1600" dirty="0">
                <a:solidFill>
                  <a:schemeClr val="tx1"/>
                </a:solidFill>
              </a:rPr>
              <a:t> </a:t>
            </a:r>
            <a:r>
              <a:rPr lang="nl-BE" sz="1600" dirty="0" err="1">
                <a:solidFill>
                  <a:schemeClr val="tx1"/>
                </a:solidFill>
              </a:rPr>
              <a:t>for</a:t>
            </a:r>
            <a:r>
              <a:rPr lang="nl-BE" sz="1600" dirty="0">
                <a:solidFill>
                  <a:schemeClr val="tx1"/>
                </a:solidFill>
              </a:rPr>
              <a:t> (</a:t>
            </a:r>
            <a:r>
              <a:rPr lang="nl-BE" sz="1600" dirty="0" err="1">
                <a:solidFill>
                  <a:schemeClr val="tx1"/>
                </a:solidFill>
              </a:rPr>
              <a:t>and</a:t>
            </a:r>
            <a:r>
              <a:rPr lang="nl-BE" sz="1600" dirty="0">
                <a:solidFill>
                  <a:schemeClr val="tx1"/>
                </a:solidFill>
              </a:rPr>
              <a:t> select “</a:t>
            </a:r>
            <a:r>
              <a:rPr lang="nl-BE" sz="1600" dirty="0" err="1">
                <a:solidFill>
                  <a:schemeClr val="tx1"/>
                </a:solidFill>
              </a:rPr>
              <a:t>Regulation</a:t>
            </a:r>
            <a:r>
              <a:rPr lang="nl-BE" sz="1600" dirty="0">
                <a:solidFill>
                  <a:schemeClr val="tx1"/>
                </a:solidFill>
              </a:rPr>
              <a:t>” or “Directive”)</a:t>
            </a:r>
          </a:p>
        </p:txBody>
      </p:sp>
      <p:cxnSp>
        <p:nvCxnSpPr>
          <p:cNvPr id="9" name="Rechte verbindingslijn met pijl 8"/>
          <p:cNvCxnSpPr/>
          <p:nvPr/>
        </p:nvCxnSpPr>
        <p:spPr>
          <a:xfrm flipV="1">
            <a:off x="1619672" y="5759270"/>
            <a:ext cx="936104" cy="3600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4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48136"/>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p:cNvSpPr/>
          <p:nvPr/>
        </p:nvSpPr>
        <p:spPr>
          <a:xfrm>
            <a:off x="2879725" y="1484784"/>
            <a:ext cx="338455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err="1">
                <a:solidFill>
                  <a:schemeClr val="tx1"/>
                </a:solidFill>
              </a:rPr>
              <a:t>Example</a:t>
            </a:r>
            <a:r>
              <a:rPr lang="nl-BE" dirty="0">
                <a:solidFill>
                  <a:schemeClr val="tx1"/>
                </a:solidFill>
              </a:rPr>
              <a:t>: </a:t>
            </a:r>
            <a:r>
              <a:rPr lang="nl-BE" dirty="0" err="1">
                <a:solidFill>
                  <a:schemeClr val="tx1"/>
                </a:solidFill>
              </a:rPr>
              <a:t>labelling</a:t>
            </a:r>
            <a:r>
              <a:rPr lang="nl-BE" dirty="0">
                <a:solidFill>
                  <a:schemeClr val="tx1"/>
                </a:solidFill>
              </a:rPr>
              <a:t> </a:t>
            </a:r>
            <a:r>
              <a:rPr lang="nl-BE" dirty="0" err="1">
                <a:solidFill>
                  <a:schemeClr val="tx1"/>
                </a:solidFill>
              </a:rPr>
              <a:t>rules</a:t>
            </a:r>
            <a:r>
              <a:rPr lang="nl-BE" dirty="0">
                <a:solidFill>
                  <a:schemeClr val="tx1"/>
                </a:solidFill>
              </a:rPr>
              <a:t> </a:t>
            </a:r>
            <a:r>
              <a:rPr lang="nl-BE" dirty="0" err="1">
                <a:solidFill>
                  <a:schemeClr val="tx1"/>
                </a:solidFill>
              </a:rPr>
              <a:t>for</a:t>
            </a:r>
            <a:r>
              <a:rPr lang="nl-BE" dirty="0">
                <a:solidFill>
                  <a:schemeClr val="tx1"/>
                </a:solidFill>
              </a:rPr>
              <a:t> </a:t>
            </a:r>
            <a:r>
              <a:rPr lang="nl-BE" dirty="0" err="1">
                <a:solidFill>
                  <a:schemeClr val="tx1"/>
                </a:solidFill>
              </a:rPr>
              <a:t>olive</a:t>
            </a:r>
            <a:r>
              <a:rPr lang="nl-BE" dirty="0">
                <a:solidFill>
                  <a:schemeClr val="tx1"/>
                </a:solidFill>
              </a:rPr>
              <a:t> </a:t>
            </a:r>
            <a:r>
              <a:rPr lang="nl-BE" dirty="0" err="1">
                <a:solidFill>
                  <a:schemeClr val="tx1"/>
                </a:solidFill>
              </a:rPr>
              <a:t>oil</a:t>
            </a:r>
            <a:r>
              <a:rPr lang="nl-BE" dirty="0">
                <a:solidFill>
                  <a:schemeClr val="tx1"/>
                </a:solidFill>
              </a:rPr>
              <a:t> </a:t>
            </a:r>
            <a:r>
              <a:rPr lang="nl-BE" sz="1600" dirty="0">
                <a:solidFill>
                  <a:schemeClr val="tx1"/>
                </a:solidFill>
              </a:rPr>
              <a:t>(Reg. 29/2012) – </a:t>
            </a:r>
            <a:r>
              <a:rPr lang="nl-BE" sz="1600" dirty="0" err="1">
                <a:solidFill>
                  <a:schemeClr val="tx1"/>
                </a:solidFill>
              </a:rPr>
              <a:t>categories</a:t>
            </a:r>
            <a:r>
              <a:rPr lang="nl-BE" sz="1600" dirty="0">
                <a:solidFill>
                  <a:schemeClr val="tx1"/>
                </a:solidFill>
              </a:rPr>
              <a:t> of </a:t>
            </a:r>
            <a:r>
              <a:rPr lang="nl-BE" sz="1600" dirty="0" err="1">
                <a:solidFill>
                  <a:schemeClr val="tx1"/>
                </a:solidFill>
              </a:rPr>
              <a:t>oil</a:t>
            </a:r>
            <a:endParaRPr lang="nl-BE" sz="1600" dirty="0">
              <a:solidFill>
                <a:schemeClr val="tx1"/>
              </a:solidFill>
            </a:endParaRPr>
          </a:p>
        </p:txBody>
      </p:sp>
      <p:cxnSp>
        <p:nvCxnSpPr>
          <p:cNvPr id="3" name="Rechte verbindingslijn met pijl 2"/>
          <p:cNvCxnSpPr/>
          <p:nvPr/>
        </p:nvCxnSpPr>
        <p:spPr>
          <a:xfrm flipH="1">
            <a:off x="1691680" y="2399184"/>
            <a:ext cx="2448272" cy="1461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p:cNvCxnSpPr/>
          <p:nvPr/>
        </p:nvCxnSpPr>
        <p:spPr>
          <a:xfrm flipH="1">
            <a:off x="1403648" y="2399184"/>
            <a:ext cx="2736304" cy="1965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flipH="1">
            <a:off x="3563888" y="2399184"/>
            <a:ext cx="576064" cy="2395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H="1">
            <a:off x="1486421" y="2399184"/>
            <a:ext cx="2653531" cy="288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p:cNvPicPr>
          <p:nvPr/>
        </p:nvPicPr>
        <p:blipFill>
          <a:blip r:embed="rId3"/>
          <a:stretch>
            <a:fillRect/>
          </a:stretch>
        </p:blipFill>
        <p:spPr>
          <a:xfrm>
            <a:off x="7452320" y="170263"/>
            <a:ext cx="1286367" cy="1201016"/>
          </a:xfrm>
          <a:prstGeom prst="rect">
            <a:avLst/>
          </a:prstGeom>
        </p:spPr>
      </p:pic>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6753" y="3668588"/>
            <a:ext cx="2857500" cy="2857500"/>
          </a:xfrm>
          <a:prstGeom prst="rect">
            <a:avLst/>
          </a:prstGeom>
        </p:spPr>
      </p:pic>
      <p:sp>
        <p:nvSpPr>
          <p:cNvPr id="5" name="Tijdelijke aanduiding voor voettekst 4"/>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6113618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voettekst 2"/>
          <p:cNvSpPr>
            <a:spLocks noGrp="1"/>
          </p:cNvSpPr>
          <p:nvPr>
            <p:ph type="ftr" sz="quarter" idx="10"/>
          </p:nvPr>
        </p:nvSpPr>
        <p:spPr/>
        <p:txBody>
          <a:bodyPr/>
          <a:lstStyle/>
          <a:p>
            <a:pPr>
              <a:defRPr/>
            </a:pPr>
            <a:r>
              <a:rPr lang="en-GB"/>
              <a:t>www.east-invest2.eu</a:t>
            </a:r>
          </a:p>
        </p:txBody>
      </p:sp>
      <p:pic>
        <p:nvPicPr>
          <p:cNvPr id="6" name="Afbeelding 5"/>
          <p:cNvPicPr>
            <a:picLocks noChangeAspect="1"/>
          </p:cNvPicPr>
          <p:nvPr/>
        </p:nvPicPr>
        <p:blipFill>
          <a:blip r:embed="rId2"/>
          <a:stretch>
            <a:fillRect/>
          </a:stretch>
        </p:blipFill>
        <p:spPr>
          <a:xfrm>
            <a:off x="0" y="22544"/>
            <a:ext cx="9144000" cy="6835456"/>
          </a:xfrm>
          <a:prstGeom prst="rect">
            <a:avLst/>
          </a:prstGeom>
        </p:spPr>
      </p:pic>
      <p:sp>
        <p:nvSpPr>
          <p:cNvPr id="8" name="Rechthoek 7"/>
          <p:cNvSpPr/>
          <p:nvPr/>
        </p:nvSpPr>
        <p:spPr>
          <a:xfrm>
            <a:off x="3617988" y="1628775"/>
            <a:ext cx="540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rPr>
              <a:t>Consult a summary or full </a:t>
            </a:r>
            <a:r>
              <a:rPr lang="nl-BE" sz="1600" dirty="0" err="1">
                <a:solidFill>
                  <a:schemeClr val="tx1"/>
                </a:solidFill>
              </a:rPr>
              <a:t>text</a:t>
            </a:r>
            <a:r>
              <a:rPr lang="nl-BE" sz="1600" dirty="0">
                <a:solidFill>
                  <a:schemeClr val="tx1"/>
                </a:solidFill>
              </a:rPr>
              <a:t> of </a:t>
            </a:r>
            <a:r>
              <a:rPr lang="nl-BE" sz="1600" dirty="0" err="1">
                <a:solidFill>
                  <a:schemeClr val="tx1"/>
                </a:solidFill>
              </a:rPr>
              <a:t>this</a:t>
            </a:r>
            <a:r>
              <a:rPr lang="nl-BE" sz="1600" dirty="0">
                <a:solidFill>
                  <a:schemeClr val="tx1"/>
                </a:solidFill>
              </a:rPr>
              <a:t> </a:t>
            </a:r>
            <a:r>
              <a:rPr lang="nl-BE" sz="1600" dirty="0" err="1">
                <a:solidFill>
                  <a:schemeClr val="tx1"/>
                </a:solidFill>
              </a:rPr>
              <a:t>law</a:t>
            </a:r>
            <a:r>
              <a:rPr lang="nl-BE" sz="1600" dirty="0">
                <a:solidFill>
                  <a:schemeClr val="tx1"/>
                </a:solidFill>
              </a:rPr>
              <a:t> (e.g. </a:t>
            </a:r>
            <a:r>
              <a:rPr lang="nl-BE" sz="1600" dirty="0" err="1">
                <a:solidFill>
                  <a:schemeClr val="tx1"/>
                </a:solidFill>
              </a:rPr>
              <a:t>Regulation</a:t>
            </a:r>
            <a:r>
              <a:rPr lang="nl-BE" sz="1600" dirty="0">
                <a:solidFill>
                  <a:schemeClr val="tx1"/>
                </a:solidFill>
              </a:rPr>
              <a:t> </a:t>
            </a:r>
            <a:r>
              <a:rPr lang="nl-BE" sz="1600" dirty="0" err="1">
                <a:solidFill>
                  <a:schemeClr val="tx1"/>
                </a:solidFill>
              </a:rPr>
              <a:t>about</a:t>
            </a:r>
            <a:r>
              <a:rPr lang="nl-BE" sz="1600" dirty="0">
                <a:solidFill>
                  <a:schemeClr val="tx1"/>
                </a:solidFill>
              </a:rPr>
              <a:t> </a:t>
            </a:r>
            <a:r>
              <a:rPr lang="nl-BE" sz="1600" dirty="0" err="1">
                <a:solidFill>
                  <a:schemeClr val="tx1"/>
                </a:solidFill>
              </a:rPr>
              <a:t>labelling</a:t>
            </a:r>
            <a:r>
              <a:rPr lang="nl-BE" sz="1600" dirty="0">
                <a:solidFill>
                  <a:schemeClr val="tx1"/>
                </a:solidFill>
              </a:rPr>
              <a:t> of </a:t>
            </a:r>
            <a:r>
              <a:rPr lang="nl-BE" sz="1600" dirty="0" err="1">
                <a:solidFill>
                  <a:schemeClr val="tx1"/>
                </a:solidFill>
              </a:rPr>
              <a:t>foodstuffs</a:t>
            </a:r>
            <a:r>
              <a:rPr lang="nl-BE" sz="1600" dirty="0">
                <a:solidFill>
                  <a:schemeClr val="tx1"/>
                </a:solidFill>
              </a:rPr>
              <a:t>)</a:t>
            </a:r>
          </a:p>
          <a:p>
            <a:pPr algn="ctr"/>
            <a:endParaRPr lang="nl-BE" sz="800" dirty="0">
              <a:solidFill>
                <a:schemeClr val="tx1"/>
              </a:solidFill>
            </a:endParaRPr>
          </a:p>
          <a:p>
            <a:pPr algn="ctr"/>
            <a:r>
              <a:rPr lang="nl-BE" sz="1400" dirty="0">
                <a:solidFill>
                  <a:schemeClr val="tx1"/>
                </a:solidFill>
              </a:rPr>
              <a:t>!</a:t>
            </a:r>
            <a:r>
              <a:rPr lang="nl-BE" sz="1400" dirty="0" err="1">
                <a:solidFill>
                  <a:schemeClr val="tx1"/>
                </a:solidFill>
              </a:rPr>
              <a:t>Recommendation</a:t>
            </a:r>
            <a:r>
              <a:rPr lang="nl-BE" sz="1400" dirty="0">
                <a:solidFill>
                  <a:schemeClr val="tx1"/>
                </a:solidFill>
              </a:rPr>
              <a:t>: consult </a:t>
            </a:r>
            <a:r>
              <a:rPr lang="nl-BE" sz="1400" dirty="0" err="1">
                <a:solidFill>
                  <a:schemeClr val="tx1"/>
                </a:solidFill>
              </a:rPr>
              <a:t>the</a:t>
            </a:r>
            <a:r>
              <a:rPr lang="nl-BE" sz="1400" dirty="0">
                <a:solidFill>
                  <a:schemeClr val="tx1"/>
                </a:solidFill>
              </a:rPr>
              <a:t> most recent </a:t>
            </a:r>
            <a:r>
              <a:rPr lang="nl-BE" sz="1400" dirty="0" err="1">
                <a:solidFill>
                  <a:schemeClr val="tx1"/>
                </a:solidFill>
              </a:rPr>
              <a:t>consolidated</a:t>
            </a:r>
            <a:r>
              <a:rPr lang="nl-BE" sz="1400" dirty="0">
                <a:solidFill>
                  <a:schemeClr val="tx1"/>
                </a:solidFill>
              </a:rPr>
              <a:t> </a:t>
            </a:r>
            <a:r>
              <a:rPr lang="nl-BE" sz="1400" dirty="0" err="1">
                <a:solidFill>
                  <a:schemeClr val="tx1"/>
                </a:solidFill>
              </a:rPr>
              <a:t>version</a:t>
            </a:r>
            <a:endParaRPr lang="nl-BE" sz="1400" dirty="0">
              <a:solidFill>
                <a:schemeClr val="tx1"/>
              </a:solidFill>
            </a:endParaRPr>
          </a:p>
        </p:txBody>
      </p:sp>
      <p:cxnSp>
        <p:nvCxnSpPr>
          <p:cNvPr id="10" name="Rechte verbindingslijn met pijl 9"/>
          <p:cNvCxnSpPr/>
          <p:nvPr/>
        </p:nvCxnSpPr>
        <p:spPr>
          <a:xfrm flipH="1">
            <a:off x="5364088" y="2564904"/>
            <a:ext cx="954200" cy="167848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06719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7" name="Afbeelding 6"/>
          <p:cNvPicPr>
            <a:picLocks noChangeAspect="1"/>
          </p:cNvPicPr>
          <p:nvPr/>
        </p:nvPicPr>
        <p:blipFill>
          <a:blip r:embed="rId2"/>
          <a:stretch>
            <a:fillRect/>
          </a:stretch>
        </p:blipFill>
        <p:spPr>
          <a:xfrm>
            <a:off x="0" y="23196"/>
            <a:ext cx="9144000" cy="3372321"/>
          </a:xfrm>
          <a:prstGeom prst="rect">
            <a:avLst/>
          </a:prstGeom>
        </p:spPr>
      </p:pic>
      <p:pic>
        <p:nvPicPr>
          <p:cNvPr id="8" name="Afbeelding 7"/>
          <p:cNvPicPr>
            <a:picLocks noChangeAspect="1"/>
          </p:cNvPicPr>
          <p:nvPr/>
        </p:nvPicPr>
        <p:blipFill>
          <a:blip r:embed="rId3"/>
          <a:stretch>
            <a:fillRect/>
          </a:stretch>
        </p:blipFill>
        <p:spPr>
          <a:xfrm>
            <a:off x="-8615" y="3395517"/>
            <a:ext cx="9152615" cy="3462483"/>
          </a:xfrm>
          <a:prstGeom prst="rect">
            <a:avLst/>
          </a:prstGeom>
        </p:spPr>
      </p:pic>
      <p:sp>
        <p:nvSpPr>
          <p:cNvPr id="9" name="Rechthoek 8"/>
          <p:cNvSpPr/>
          <p:nvPr/>
        </p:nvSpPr>
        <p:spPr>
          <a:xfrm>
            <a:off x="4788024" y="1866528"/>
            <a:ext cx="3960440" cy="105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The summary of </a:t>
            </a:r>
            <a:r>
              <a:rPr lang="nl-BE" dirty="0" err="1">
                <a:solidFill>
                  <a:schemeClr val="tx1"/>
                </a:solidFill>
              </a:rPr>
              <a:t>this</a:t>
            </a:r>
            <a:r>
              <a:rPr lang="nl-BE" dirty="0">
                <a:solidFill>
                  <a:schemeClr val="tx1"/>
                </a:solidFill>
              </a:rPr>
              <a:t> EU </a:t>
            </a:r>
            <a:r>
              <a:rPr lang="nl-BE" dirty="0" err="1">
                <a:solidFill>
                  <a:schemeClr val="tx1"/>
                </a:solidFill>
              </a:rPr>
              <a:t>law</a:t>
            </a:r>
            <a:r>
              <a:rPr lang="nl-BE" dirty="0">
                <a:solidFill>
                  <a:schemeClr val="tx1"/>
                </a:solidFill>
              </a:rPr>
              <a:t> is </a:t>
            </a:r>
            <a:r>
              <a:rPr lang="nl-BE" dirty="0" err="1">
                <a:solidFill>
                  <a:schemeClr val="tx1"/>
                </a:solidFill>
              </a:rPr>
              <a:t>presented</a:t>
            </a:r>
            <a:r>
              <a:rPr lang="nl-BE" dirty="0">
                <a:solidFill>
                  <a:schemeClr val="tx1"/>
                </a:solidFill>
              </a:rPr>
              <a:t> in </a:t>
            </a:r>
            <a:r>
              <a:rPr lang="nl-BE" dirty="0" err="1">
                <a:solidFill>
                  <a:schemeClr val="tx1"/>
                </a:solidFill>
              </a:rPr>
              <a:t>the</a:t>
            </a:r>
            <a:r>
              <a:rPr lang="nl-BE" dirty="0">
                <a:solidFill>
                  <a:schemeClr val="tx1"/>
                </a:solidFill>
              </a:rPr>
              <a:t> </a:t>
            </a:r>
            <a:r>
              <a:rPr lang="nl-BE" dirty="0" err="1">
                <a:solidFill>
                  <a:schemeClr val="tx1"/>
                </a:solidFill>
              </a:rPr>
              <a:t>following</a:t>
            </a:r>
            <a:r>
              <a:rPr lang="nl-BE" dirty="0">
                <a:solidFill>
                  <a:schemeClr val="tx1"/>
                </a:solidFill>
              </a:rPr>
              <a:t> slides.</a:t>
            </a:r>
          </a:p>
        </p:txBody>
      </p:sp>
    </p:spTree>
    <p:extLst>
      <p:ext uri="{BB962C8B-B14F-4D97-AF65-F5344CB8AC3E}">
        <p14:creationId xmlns:p14="http://schemas.microsoft.com/office/powerpoint/2010/main" val="317593012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014091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4" name="Afbeelding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635569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1" y="188640"/>
            <a:ext cx="9143999" cy="6669360"/>
          </a:xfrm>
          <a:prstGeom prst="rect">
            <a:avLst/>
          </a:prstGeom>
        </p:spPr>
      </p:pic>
    </p:spTree>
    <p:extLst>
      <p:ext uri="{BB962C8B-B14F-4D97-AF65-F5344CB8AC3E}">
        <p14:creationId xmlns:p14="http://schemas.microsoft.com/office/powerpoint/2010/main" val="281464273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jdelijke aanduiding voor inhoud 3"/>
          <p:cNvSpPr>
            <a:spLocks noGrp="1"/>
          </p:cNvSpPr>
          <p:nvPr>
            <p:ph idx="1"/>
          </p:nvPr>
        </p:nvSpPr>
        <p:spPr>
          <a:xfrm>
            <a:off x="427038" y="2349500"/>
            <a:ext cx="8356600" cy="3397250"/>
          </a:xfrm>
        </p:spPr>
        <p:txBody>
          <a:bodyPr/>
          <a:lstStyle/>
          <a:p>
            <a:pPr>
              <a:buFontTx/>
              <a:buNone/>
            </a:pPr>
            <a:r>
              <a:rPr lang="nl-BE" altLang="nl-BE" sz="2000" dirty="0">
                <a:solidFill>
                  <a:srgbClr val="0000FF"/>
                </a:solidFill>
                <a:latin typeface="Arial Narrow" panose="020B0606020202030204" pitchFamily="34" charset="0"/>
              </a:rPr>
              <a:t> 4) </a:t>
            </a:r>
            <a:r>
              <a:rPr lang="nl-BE" altLang="nl-BE" sz="2000" u="sng" dirty="0">
                <a:solidFill>
                  <a:srgbClr val="0000FF"/>
                </a:solidFill>
                <a:latin typeface="Arial Narrow" panose="020B0606020202030204" pitchFamily="34" charset="0"/>
              </a:rPr>
              <a:t>European Commission – Food Safety Web page</a:t>
            </a:r>
            <a:endParaRPr lang="nl-BE" altLang="nl-BE" sz="2000" dirty="0">
              <a:solidFill>
                <a:srgbClr val="0000FF"/>
              </a:solidFill>
              <a:latin typeface="Arial Narrow" panose="020B0606020202030204" pitchFamily="34" charset="0"/>
            </a:endParaRPr>
          </a:p>
          <a:p>
            <a:pPr>
              <a:buFontTx/>
              <a:buNone/>
            </a:pPr>
            <a:r>
              <a:rPr lang="fr-FR" altLang="nl-BE" sz="1800" dirty="0">
                <a:latin typeface="Arial Narrow" panose="020B0606020202030204" pitchFamily="34" charset="0"/>
              </a:rPr>
              <a:t>       </a:t>
            </a:r>
            <a:r>
              <a:rPr lang="fr-FR" altLang="nl-BE" sz="1800" dirty="0">
                <a:latin typeface="Arial Narrow" panose="020B0606020202030204" pitchFamily="34" charset="0"/>
                <a:hlinkClick r:id="rId2"/>
              </a:rPr>
              <a:t>http://ec.europa.eu/food/safety/index_en.htm</a:t>
            </a:r>
            <a:endParaRPr lang="fr-FR" altLang="nl-BE" sz="1800" dirty="0">
              <a:latin typeface="Arial Narrow" panose="020B0606020202030204" pitchFamily="34" charset="0"/>
            </a:endParaRPr>
          </a:p>
          <a:p>
            <a:pPr>
              <a:buFontTx/>
              <a:buNone/>
            </a:pPr>
            <a:r>
              <a:rPr lang="fr-FR" altLang="nl-BE" sz="1800" dirty="0">
                <a:latin typeface="Arial Narrow" panose="020B0606020202030204" pitchFamily="34" charset="0"/>
              </a:rPr>
              <a:t> </a:t>
            </a:r>
          </a:p>
          <a:p>
            <a:pPr>
              <a:buFontTx/>
              <a:buNone/>
            </a:pPr>
            <a:r>
              <a:rPr lang="en-GB" altLang="nl-BE" sz="1800" dirty="0">
                <a:latin typeface="Arial Narrow" panose="020B0606020202030204" pitchFamily="34" charset="0"/>
              </a:rPr>
              <a:t>       This website contains a detailed description of topics regulated under EU foodstuffs and animal feed laws (e.g. comments, guidelines, specific databases with info on regulated topics, information about new legislation under preparation,  contact points, </a:t>
            </a:r>
            <a:r>
              <a:rPr lang="en-GB" altLang="nl-BE" sz="1800" dirty="0" err="1">
                <a:latin typeface="Arial Narrow" panose="020B0606020202030204" pitchFamily="34" charset="0"/>
              </a:rPr>
              <a:t>etc</a:t>
            </a:r>
            <a:r>
              <a:rPr lang="en-GB" altLang="nl-BE" sz="1800" dirty="0">
                <a:latin typeface="Arial Narrow" panose="020B0606020202030204" pitchFamily="34" charset="0"/>
              </a:rPr>
              <a:t>).</a:t>
            </a:r>
            <a:endParaRPr lang="nl-BE"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a:t>
            </a:r>
            <a:endParaRPr lang="nl-BE"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a:t>
            </a:r>
            <a:endParaRPr lang="nl-BE" altLang="nl-BE" b="1" i="1" dirty="0">
              <a:latin typeface="Arial Narrow" panose="020B0606020202030204" pitchFamily="34" charset="0"/>
            </a:endParaRPr>
          </a:p>
          <a:p>
            <a:pPr>
              <a:buFontTx/>
              <a:buNone/>
            </a:pPr>
            <a:r>
              <a:rPr lang="en-GB" altLang="nl-BE" dirty="0">
                <a:latin typeface="Arial Narrow" panose="020B0606020202030204" pitchFamily="34" charset="0"/>
              </a:rPr>
              <a:t>	</a:t>
            </a:r>
            <a:endParaRPr lang="fr-FR" altLang="nl-BE" u="sng" dirty="0">
              <a:latin typeface="Arial Narrow" panose="020B0606020202030204" pitchFamily="34" charset="0"/>
            </a:endParaRPr>
          </a:p>
          <a:p>
            <a:pPr>
              <a:buFontTx/>
              <a:buNone/>
            </a:pPr>
            <a:r>
              <a:rPr lang="fr-FR" altLang="nl-BE" u="sng" dirty="0"/>
              <a:t>        </a:t>
            </a:r>
          </a:p>
          <a:p>
            <a:pPr>
              <a:buFontTx/>
              <a:buNone/>
            </a:pPr>
            <a:endParaRPr lang="fr-FR" altLang="nl-BE" sz="2400" u="sng" dirty="0"/>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33122" name="Titel 6"/>
          <p:cNvSpPr>
            <a:spLocks noGrp="1"/>
          </p:cNvSpPr>
          <p:nvPr>
            <p:ph type="title"/>
          </p:nvPr>
        </p:nvSpPr>
        <p:spPr>
          <a:xfrm>
            <a:off x="539553" y="1412875"/>
            <a:ext cx="8064896" cy="863600"/>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33126" name="Tijdelijke aanduiding voor voettekst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133124" name="Picture 2" descr="http://www.coffj.com/canned/image/c5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508500"/>
            <a:ext cx="15509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5"/>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214041129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ijdelijke aanduiding voor inhoud 3"/>
          <p:cNvSpPr>
            <a:spLocks noGrp="1"/>
          </p:cNvSpPr>
          <p:nvPr>
            <p:ph idx="1"/>
          </p:nvPr>
        </p:nvSpPr>
        <p:spPr>
          <a:xfrm>
            <a:off x="427038" y="2565400"/>
            <a:ext cx="8356600" cy="3181350"/>
          </a:xfrm>
        </p:spPr>
        <p:txBody>
          <a:bodyPr/>
          <a:lstStyle/>
          <a:p>
            <a:pPr>
              <a:buFontTx/>
              <a:buNone/>
            </a:pPr>
            <a:r>
              <a:rPr lang="nl-BE" altLang="nl-BE" sz="2400" dirty="0">
                <a:solidFill>
                  <a:srgbClr val="0000FF"/>
                </a:solidFill>
                <a:latin typeface="Arial Narrow" panose="020B0606020202030204" pitchFamily="34" charset="0"/>
              </a:rPr>
              <a:t> </a:t>
            </a:r>
            <a:endParaRPr lang="fr-FR" altLang="nl-BE" u="sng" dirty="0">
              <a:latin typeface="Arial Narrow" panose="020B0606020202030204" pitchFamily="34" charset="0"/>
            </a:endParaRPr>
          </a:p>
          <a:p>
            <a:pPr>
              <a:buFontTx/>
              <a:buNone/>
            </a:pPr>
            <a:r>
              <a:rPr lang="fr-FR" altLang="nl-BE" u="sng" dirty="0"/>
              <a:t>        </a:t>
            </a:r>
          </a:p>
          <a:p>
            <a:pPr>
              <a:buFontTx/>
              <a:buNone/>
            </a:pPr>
            <a:endParaRPr lang="fr-FR" altLang="nl-BE" sz="2400" u="sng" dirty="0"/>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34146" name="Titel 6"/>
          <p:cNvSpPr>
            <a:spLocks noGrp="1"/>
          </p:cNvSpPr>
          <p:nvPr>
            <p:ph type="title"/>
          </p:nvPr>
        </p:nvSpPr>
        <p:spPr>
          <a:xfrm>
            <a:off x="468313" y="1628775"/>
            <a:ext cx="8424862" cy="792163"/>
          </a:xfrm>
        </p:spPr>
        <p:txBody>
          <a:bodyPr/>
          <a:lstStyle/>
          <a:p>
            <a:endParaRPr lang="nl-BE" altLang="nl-BE" sz="3600" dirty="0">
              <a:solidFill>
                <a:srgbClr val="9900FF"/>
              </a:solidFill>
              <a:latin typeface="Tw Cen MT Condensed" panose="020B0606020104020203" pitchFamily="34" charset="0"/>
            </a:endParaRPr>
          </a:p>
        </p:txBody>
      </p:sp>
      <p:sp>
        <p:nvSpPr>
          <p:cNvPr id="134150" name="Tijdelijke aanduiding voor voettekst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a:solidFill>
                  <a:schemeClr val="bg1"/>
                </a:solidFill>
              </a:rPr>
              <a:t>www.east-invest2.eu</a:t>
            </a: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8" name="Picture 8" descr="Logo UE High Re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332656"/>
            <a:ext cx="1085767" cy="7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5"/>
          <a:stretch>
            <a:fillRect/>
          </a:stretch>
        </p:blipFill>
        <p:spPr>
          <a:xfrm>
            <a:off x="0" y="0"/>
            <a:ext cx="9144000" cy="6858001"/>
          </a:xfrm>
          <a:prstGeom prst="rect">
            <a:avLst/>
          </a:prstGeom>
        </p:spPr>
      </p:pic>
      <p:sp>
        <p:nvSpPr>
          <p:cNvPr id="3" name="Rechthoek 2"/>
          <p:cNvSpPr/>
          <p:nvPr/>
        </p:nvSpPr>
        <p:spPr>
          <a:xfrm>
            <a:off x="77602" y="1937745"/>
            <a:ext cx="395472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Example</a:t>
            </a:r>
            <a:r>
              <a:rPr lang="nl-BE" dirty="0">
                <a:solidFill>
                  <a:schemeClr val="tx1"/>
                </a:solidFill>
              </a:rPr>
              <a:t>: consult </a:t>
            </a:r>
            <a:r>
              <a:rPr lang="nl-BE" dirty="0" err="1">
                <a:solidFill>
                  <a:schemeClr val="tx1"/>
                </a:solidFill>
              </a:rPr>
              <a:t>here</a:t>
            </a:r>
            <a:r>
              <a:rPr lang="nl-BE" dirty="0">
                <a:solidFill>
                  <a:schemeClr val="tx1"/>
                </a:solidFill>
              </a:rPr>
              <a:t> info on </a:t>
            </a:r>
            <a:r>
              <a:rPr lang="nl-BE" dirty="0" err="1">
                <a:solidFill>
                  <a:schemeClr val="tx1"/>
                </a:solidFill>
              </a:rPr>
              <a:t>rules</a:t>
            </a:r>
            <a:r>
              <a:rPr lang="nl-BE" dirty="0">
                <a:solidFill>
                  <a:schemeClr val="tx1"/>
                </a:solidFill>
              </a:rPr>
              <a:t> </a:t>
            </a:r>
            <a:r>
              <a:rPr lang="nl-BE" dirty="0" err="1">
                <a:solidFill>
                  <a:schemeClr val="tx1"/>
                </a:solidFill>
              </a:rPr>
              <a:t>regarding</a:t>
            </a:r>
            <a:r>
              <a:rPr lang="nl-BE" dirty="0">
                <a:solidFill>
                  <a:schemeClr val="tx1"/>
                </a:solidFill>
              </a:rPr>
              <a:t> food contact </a:t>
            </a:r>
            <a:r>
              <a:rPr lang="nl-BE" dirty="0" err="1">
                <a:solidFill>
                  <a:schemeClr val="tx1"/>
                </a:solidFill>
              </a:rPr>
              <a:t>materials</a:t>
            </a:r>
            <a:r>
              <a:rPr lang="nl-BE" dirty="0">
                <a:solidFill>
                  <a:schemeClr val="tx1"/>
                </a:solidFill>
              </a:rPr>
              <a:t> </a:t>
            </a:r>
          </a:p>
          <a:p>
            <a:pPr algn="ctr"/>
            <a:r>
              <a:rPr lang="nl-BE" dirty="0">
                <a:solidFill>
                  <a:schemeClr val="tx1"/>
                </a:solidFill>
              </a:rPr>
              <a:t>(= </a:t>
            </a:r>
            <a:r>
              <a:rPr lang="nl-BE" dirty="0" err="1">
                <a:solidFill>
                  <a:schemeClr val="tx1"/>
                </a:solidFill>
              </a:rPr>
              <a:t>packaging</a:t>
            </a:r>
            <a:r>
              <a:rPr lang="nl-BE" dirty="0">
                <a:solidFill>
                  <a:schemeClr val="tx1"/>
                </a:solidFill>
              </a:rPr>
              <a:t> </a:t>
            </a:r>
            <a:r>
              <a:rPr lang="nl-BE" dirty="0" err="1">
                <a:solidFill>
                  <a:schemeClr val="tx1"/>
                </a:solidFill>
              </a:rPr>
              <a:t>for</a:t>
            </a:r>
            <a:r>
              <a:rPr lang="nl-BE" dirty="0">
                <a:solidFill>
                  <a:schemeClr val="tx1"/>
                </a:solidFill>
              </a:rPr>
              <a:t> </a:t>
            </a:r>
            <a:r>
              <a:rPr lang="nl-BE" dirty="0" err="1">
                <a:solidFill>
                  <a:schemeClr val="tx1"/>
                </a:solidFill>
              </a:rPr>
              <a:t>foodstuffs</a:t>
            </a:r>
            <a:r>
              <a:rPr lang="nl-BE" dirty="0">
                <a:solidFill>
                  <a:schemeClr val="tx1"/>
                </a:solidFill>
              </a:rPr>
              <a:t>) </a:t>
            </a:r>
          </a:p>
        </p:txBody>
      </p:sp>
      <p:cxnSp>
        <p:nvCxnSpPr>
          <p:cNvPr id="5" name="Rechte verbindingslijn met pijl 4"/>
          <p:cNvCxnSpPr/>
          <p:nvPr/>
        </p:nvCxnSpPr>
        <p:spPr>
          <a:xfrm>
            <a:off x="2433464" y="2852145"/>
            <a:ext cx="1321841" cy="187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41113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4" name="Afbeelding 3"/>
          <p:cNvPicPr>
            <a:picLocks noChangeAspect="1"/>
          </p:cNvPicPr>
          <p:nvPr/>
        </p:nvPicPr>
        <p:blipFill>
          <a:blip r:embed="rId2"/>
          <a:stretch>
            <a:fillRect/>
          </a:stretch>
        </p:blipFill>
        <p:spPr>
          <a:xfrm>
            <a:off x="-5184" y="-29148"/>
            <a:ext cx="9149183" cy="6887147"/>
          </a:xfrm>
          <a:prstGeom prst="rect">
            <a:avLst/>
          </a:prstGeom>
        </p:spPr>
      </p:pic>
      <p:sp>
        <p:nvSpPr>
          <p:cNvPr id="6" name="Rechthoek 5"/>
          <p:cNvSpPr/>
          <p:nvPr/>
        </p:nvSpPr>
        <p:spPr>
          <a:xfrm>
            <a:off x="3779912" y="1412776"/>
            <a:ext cx="410445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This</a:t>
            </a:r>
            <a:r>
              <a:rPr lang="nl-BE" dirty="0">
                <a:solidFill>
                  <a:schemeClr val="tx1"/>
                </a:solidFill>
              </a:rPr>
              <a:t> database </a:t>
            </a:r>
            <a:r>
              <a:rPr lang="nl-BE" dirty="0" err="1">
                <a:solidFill>
                  <a:schemeClr val="tx1"/>
                </a:solidFill>
              </a:rPr>
              <a:t>contains</a:t>
            </a:r>
            <a:r>
              <a:rPr lang="nl-BE" dirty="0">
                <a:solidFill>
                  <a:schemeClr val="tx1"/>
                </a:solidFill>
              </a:rPr>
              <a:t> practical info </a:t>
            </a:r>
            <a:r>
              <a:rPr lang="nl-BE" dirty="0" err="1">
                <a:solidFill>
                  <a:schemeClr val="tx1"/>
                </a:solidFill>
              </a:rPr>
              <a:t>about</a:t>
            </a:r>
            <a:r>
              <a:rPr lang="nl-BE" dirty="0">
                <a:solidFill>
                  <a:schemeClr val="tx1"/>
                </a:solidFill>
              </a:rPr>
              <a:t> </a:t>
            </a:r>
            <a:r>
              <a:rPr lang="nl-BE" dirty="0" err="1">
                <a:solidFill>
                  <a:schemeClr val="tx1"/>
                </a:solidFill>
              </a:rPr>
              <a:t>approved</a:t>
            </a:r>
            <a:r>
              <a:rPr lang="nl-BE" dirty="0">
                <a:solidFill>
                  <a:schemeClr val="tx1"/>
                </a:solidFill>
              </a:rPr>
              <a:t> Food Contact </a:t>
            </a:r>
            <a:r>
              <a:rPr lang="nl-BE" dirty="0" err="1">
                <a:solidFill>
                  <a:schemeClr val="tx1"/>
                </a:solidFill>
              </a:rPr>
              <a:t>Materials</a:t>
            </a:r>
            <a:r>
              <a:rPr lang="nl-BE" dirty="0">
                <a:solidFill>
                  <a:schemeClr val="tx1"/>
                </a:solidFill>
              </a:rPr>
              <a:t> (e.g. plastics)</a:t>
            </a:r>
          </a:p>
        </p:txBody>
      </p:sp>
    </p:spTree>
    <p:extLst>
      <p:ext uri="{BB962C8B-B14F-4D97-AF65-F5344CB8AC3E}">
        <p14:creationId xmlns:p14="http://schemas.microsoft.com/office/powerpoint/2010/main" val="166540659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438150" y="2205038"/>
            <a:ext cx="8356600" cy="3854450"/>
          </a:xfrm>
        </p:spPr>
        <p:txBody>
          <a:bodyPr/>
          <a:lstStyle/>
          <a:p>
            <a:pPr>
              <a:buFontTx/>
              <a:buNone/>
              <a:defRPr/>
            </a:pPr>
            <a:r>
              <a:rPr lang="nl-BE" sz="2000" dirty="0">
                <a:solidFill>
                  <a:srgbClr val="0000FF"/>
                </a:solidFill>
                <a:latin typeface="Arial Narrow" pitchFamily="34" charset="0"/>
              </a:rPr>
              <a:t> 4) </a:t>
            </a:r>
            <a:r>
              <a:rPr lang="nl-BE" sz="2000" u="sng" dirty="0">
                <a:solidFill>
                  <a:srgbClr val="0000FF"/>
                </a:solidFill>
                <a:latin typeface="Arial Narrow" pitchFamily="34" charset="0"/>
              </a:rPr>
              <a:t>European Commission – Food Safety Web page</a:t>
            </a:r>
            <a:endParaRPr lang="nl-BE" sz="2000" dirty="0">
              <a:solidFill>
                <a:srgbClr val="0000FF"/>
              </a:solidFill>
              <a:latin typeface="Arial Narrow" pitchFamily="34" charset="0"/>
            </a:endParaRPr>
          </a:p>
          <a:p>
            <a:pPr>
              <a:buFontTx/>
              <a:buNone/>
              <a:defRPr/>
            </a:pPr>
            <a:r>
              <a:rPr lang="fr-FR" sz="1600" dirty="0">
                <a:latin typeface="Arial Narrow" pitchFamily="34" charset="0"/>
              </a:rPr>
              <a:t>       </a:t>
            </a:r>
            <a:r>
              <a:rPr lang="en-GB" sz="1600" u="sng" dirty="0">
                <a:latin typeface="Arial Narrow" pitchFamily="34" charset="0"/>
                <a:hlinkClick r:id="rId3"/>
              </a:rPr>
              <a:t>http://ec.europa.eu/food/food/index_en.htm</a:t>
            </a:r>
            <a:endParaRPr lang="nl-BE" sz="1600" dirty="0">
              <a:latin typeface="Arial Narrow" pitchFamily="34" charset="0"/>
            </a:endParaRPr>
          </a:p>
          <a:p>
            <a:pPr>
              <a:buFontTx/>
              <a:buNone/>
              <a:defRPr/>
            </a:pPr>
            <a:r>
              <a:rPr lang="en-GB" sz="1600" dirty="0">
                <a:latin typeface="Arial Narrow" pitchFamily="34" charset="0"/>
              </a:rPr>
              <a:t>        </a:t>
            </a:r>
          </a:p>
          <a:p>
            <a:pPr>
              <a:buFontTx/>
              <a:buNone/>
              <a:defRPr/>
            </a:pPr>
            <a:r>
              <a:rPr lang="en-GB" sz="1600" dirty="0">
                <a:latin typeface="Arial Narrow" pitchFamily="34" charset="0"/>
              </a:rPr>
              <a:t>	Official Controls		</a:t>
            </a:r>
            <a:r>
              <a:rPr lang="en-GB" sz="1600" u="sng" dirty="0">
                <a:solidFill>
                  <a:srgbClr val="FF0000"/>
                </a:solidFill>
                <a:latin typeface="Arial Narrow" pitchFamily="34" charset="0"/>
                <a:hlinkClick r:id="rId4"/>
              </a:rPr>
              <a:t>TRACES</a:t>
            </a:r>
            <a:endParaRPr lang="nl-BE" sz="1600" dirty="0">
              <a:solidFill>
                <a:srgbClr val="FF0000"/>
              </a:solidFill>
              <a:latin typeface="Arial Narrow" pitchFamily="34" charset="0"/>
            </a:endParaRPr>
          </a:p>
          <a:p>
            <a:pPr>
              <a:buFontTx/>
              <a:buNone/>
              <a:defRPr/>
            </a:pPr>
            <a:r>
              <a:rPr lang="en-GB" sz="1600" b="1" dirty="0">
                <a:solidFill>
                  <a:srgbClr val="FF0000"/>
                </a:solidFill>
                <a:latin typeface="Arial Narrow" pitchFamily="34" charset="0"/>
              </a:rPr>
              <a:t>				</a:t>
            </a:r>
            <a:endParaRPr lang="nl-BE" sz="1600" b="1" dirty="0">
              <a:solidFill>
                <a:srgbClr val="FF0000"/>
              </a:solidFill>
              <a:latin typeface="Arial Narrow" pitchFamily="34" charset="0"/>
            </a:endParaRPr>
          </a:p>
          <a:p>
            <a:pPr marL="0" indent="0">
              <a:buFontTx/>
              <a:buNone/>
              <a:defRPr/>
            </a:pPr>
            <a:r>
              <a:rPr lang="en-US" sz="1600" b="1" dirty="0">
                <a:solidFill>
                  <a:srgbClr val="FF0000"/>
                </a:solidFill>
                <a:latin typeface="Arial Narrow" pitchFamily="34" charset="0"/>
              </a:rPr>
              <a:t>TR@CES</a:t>
            </a:r>
            <a:r>
              <a:rPr lang="en-US" sz="1600" dirty="0">
                <a:latin typeface="Arial Narrow" pitchFamily="34" charset="0"/>
              </a:rPr>
              <a:t> makes access to the European market easier for non-EU countries by providing the latest versions of the required </a:t>
            </a:r>
            <a:r>
              <a:rPr lang="en-US" sz="1600" b="1" dirty="0">
                <a:latin typeface="Arial Narrow" pitchFamily="34" charset="0"/>
              </a:rPr>
              <a:t>health certificates </a:t>
            </a:r>
            <a:r>
              <a:rPr lang="en-US" sz="1600" dirty="0">
                <a:latin typeface="Arial Narrow" pitchFamily="34" charset="0"/>
              </a:rPr>
              <a:t>in all official EU languages. </a:t>
            </a:r>
          </a:p>
          <a:p>
            <a:pPr marL="0" indent="0">
              <a:buFontTx/>
              <a:buNone/>
              <a:defRPr/>
            </a:pPr>
            <a:r>
              <a:rPr lang="en-US" sz="1600" dirty="0">
                <a:latin typeface="Arial Narrow" pitchFamily="34" charset="0"/>
              </a:rPr>
              <a:t>Non-EU countries wanting to export products to the EU more easily can join TR@CES. Economic operators must contact their country's competent authorities for </a:t>
            </a:r>
            <a:r>
              <a:rPr lang="en-US" sz="1600" dirty="0" err="1">
                <a:latin typeface="Arial Narrow" pitchFamily="34" charset="0"/>
              </a:rPr>
              <a:t>authorisation</a:t>
            </a:r>
            <a:r>
              <a:rPr lang="en-US" sz="1600" dirty="0">
                <a:latin typeface="Arial Narrow" pitchFamily="34" charset="0"/>
              </a:rPr>
              <a:t> to export </a:t>
            </a:r>
            <a:r>
              <a:rPr lang="en-US" sz="1600" b="1" dirty="0">
                <a:latin typeface="Arial Narrow" pitchFamily="34" charset="0"/>
              </a:rPr>
              <a:t>and join the lists of approved establishments</a:t>
            </a:r>
            <a:r>
              <a:rPr lang="en-US" sz="1600" dirty="0">
                <a:latin typeface="Arial Narrow" pitchFamily="34" charset="0"/>
              </a:rPr>
              <a:t>.</a:t>
            </a:r>
          </a:p>
          <a:p>
            <a:pPr marL="0" indent="0">
              <a:buFontTx/>
              <a:buNone/>
              <a:defRPr/>
            </a:pPr>
            <a:r>
              <a:rPr lang="en-US" sz="1600" b="1" dirty="0">
                <a:latin typeface="Arial Narrow" pitchFamily="34" charset="0"/>
              </a:rPr>
              <a:t>If you are a business operator, please apply for </a:t>
            </a:r>
            <a:r>
              <a:rPr lang="en-US" sz="1600" b="1" u="sng" dirty="0">
                <a:latin typeface="Arial Narrow" pitchFamily="34" charset="0"/>
              </a:rPr>
              <a:t>registration as a TR@CES user</a:t>
            </a:r>
            <a:r>
              <a:rPr lang="en-US" sz="1600" u="sng" dirty="0">
                <a:latin typeface="Arial Narrow" pitchFamily="34" charset="0"/>
              </a:rPr>
              <a:t> </a:t>
            </a:r>
            <a:r>
              <a:rPr lang="en-US" sz="1600" dirty="0">
                <a:latin typeface="Arial Narrow" pitchFamily="34" charset="0"/>
              </a:rPr>
              <a:t>to the veterinary authorities in your country (the TR@CES administrators for the country). </a:t>
            </a:r>
          </a:p>
          <a:p>
            <a:pPr marL="0" indent="0">
              <a:buFontTx/>
              <a:buNone/>
              <a:defRPr/>
            </a:pPr>
            <a:r>
              <a:rPr lang="en-US" sz="1600" b="1" dirty="0">
                <a:latin typeface="Arial Narrow" pitchFamily="34" charset="0"/>
              </a:rPr>
              <a:t>Once registered, you can issue veterinary certificates for your products</a:t>
            </a:r>
            <a:r>
              <a:rPr lang="en-US" sz="1600" dirty="0">
                <a:latin typeface="Arial Narrow" pitchFamily="34" charset="0"/>
              </a:rPr>
              <a:t>. </a:t>
            </a:r>
          </a:p>
          <a:p>
            <a:pPr marL="0" indent="0">
              <a:buFontTx/>
              <a:buNone/>
              <a:defRPr/>
            </a:pPr>
            <a:endParaRPr lang="en-US" sz="1600" dirty="0">
              <a:latin typeface="Arial Narrow" pitchFamily="34" charset="0"/>
            </a:endParaRPr>
          </a:p>
          <a:p>
            <a:pPr>
              <a:buFontTx/>
              <a:buNone/>
              <a:defRPr/>
            </a:pPr>
            <a:endParaRPr lang="nl-BE" sz="1600" dirty="0">
              <a:latin typeface="Arial Narrow" pitchFamily="34" charset="0"/>
            </a:endParaRPr>
          </a:p>
          <a:p>
            <a:pPr>
              <a:buFontTx/>
              <a:buNone/>
              <a:defRPr/>
            </a:pPr>
            <a:endParaRPr lang="fr-FR" u="sng" dirty="0">
              <a:latin typeface="Arial Narrow" pitchFamily="34" charset="0"/>
            </a:endParaRPr>
          </a:p>
          <a:p>
            <a:pPr>
              <a:buFontTx/>
              <a:buNone/>
              <a:defRPr/>
            </a:pPr>
            <a:r>
              <a:rPr lang="fr-FR" u="sng" dirty="0"/>
              <a:t>        </a:t>
            </a:r>
          </a:p>
          <a:p>
            <a:pPr>
              <a:buFontTx/>
              <a:buNone/>
              <a:defRPr/>
            </a:pPr>
            <a:endParaRPr lang="fr-FR" sz="2400" u="sng" dirty="0"/>
          </a:p>
          <a:p>
            <a:pPr>
              <a:buFontTx/>
              <a:buNone/>
              <a:defRPr/>
            </a:pPr>
            <a:endParaRPr lang="fr-FR" sz="2400" u="sng" dirty="0"/>
          </a:p>
          <a:p>
            <a:pPr>
              <a:buFontTx/>
              <a:buNone/>
              <a:defRPr/>
            </a:pPr>
            <a:endParaRPr lang="nl-BE" sz="2400" dirty="0"/>
          </a:p>
          <a:p>
            <a:pPr>
              <a:buFontTx/>
              <a:buNone/>
              <a:defRPr/>
            </a:pPr>
            <a:endParaRPr lang="nl-BE" dirty="0">
              <a:solidFill>
                <a:schemeClr val="bg2"/>
              </a:solidFill>
              <a:latin typeface="Arial Narrow" pitchFamily="34" charset="0"/>
            </a:endParaRPr>
          </a:p>
          <a:p>
            <a:pPr>
              <a:buFontTx/>
              <a:buNone/>
              <a:defRPr/>
            </a:pPr>
            <a:endParaRPr lang="nl-BE" sz="2400" u="sng" dirty="0">
              <a:solidFill>
                <a:srgbClr val="0000FF"/>
              </a:solidFill>
              <a:latin typeface="Arial Narrow" pitchFamily="34" charset="0"/>
            </a:endParaRPr>
          </a:p>
        </p:txBody>
      </p:sp>
      <p:sp>
        <p:nvSpPr>
          <p:cNvPr id="146434" name="Titel 6"/>
          <p:cNvSpPr>
            <a:spLocks noGrp="1"/>
          </p:cNvSpPr>
          <p:nvPr>
            <p:ph type="title"/>
          </p:nvPr>
        </p:nvSpPr>
        <p:spPr>
          <a:xfrm>
            <a:off x="468313" y="1412875"/>
            <a:ext cx="8424862" cy="720725"/>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46437" name="Tijdelijke aanduiding voor voettekst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8" name="Picture 4"/>
          <p:cNvPicPr>
            <a:picLocks noChangeAspect="1"/>
          </p:cNvPicPr>
          <p:nvPr/>
        </p:nvPicPr>
        <p:blipFill>
          <a:blip r:embed="rId6"/>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369625938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ijdelijke aanduiding voor inhoud 3"/>
          <p:cNvSpPr>
            <a:spLocks noGrp="1"/>
          </p:cNvSpPr>
          <p:nvPr>
            <p:ph idx="1"/>
          </p:nvPr>
        </p:nvSpPr>
        <p:spPr>
          <a:xfrm>
            <a:off x="438150" y="2276475"/>
            <a:ext cx="8356600" cy="3783013"/>
          </a:xfrm>
        </p:spPr>
        <p:txBody>
          <a:bodyPr/>
          <a:lstStyle/>
          <a:p>
            <a:pPr>
              <a:buFontTx/>
              <a:buNone/>
            </a:pPr>
            <a:r>
              <a:rPr lang="nl-BE" altLang="nl-BE" sz="2400" dirty="0">
                <a:solidFill>
                  <a:srgbClr val="0000FF"/>
                </a:solidFill>
                <a:latin typeface="Arial Narrow" panose="020B0606020202030204" pitchFamily="34" charset="0"/>
              </a:rPr>
              <a:t> </a:t>
            </a:r>
            <a:r>
              <a:rPr lang="nl-BE" altLang="nl-BE" sz="2000" dirty="0">
                <a:solidFill>
                  <a:srgbClr val="0000FF"/>
                </a:solidFill>
                <a:latin typeface="Arial Narrow" panose="020B0606020202030204" pitchFamily="34" charset="0"/>
              </a:rPr>
              <a:t>4) </a:t>
            </a:r>
            <a:r>
              <a:rPr lang="nl-BE" altLang="nl-BE" sz="2000" u="sng" dirty="0">
                <a:solidFill>
                  <a:srgbClr val="0000FF"/>
                </a:solidFill>
                <a:latin typeface="Arial Narrow" panose="020B0606020202030204" pitchFamily="34" charset="0"/>
              </a:rPr>
              <a:t>European Commission – Food Safety Web pag</a:t>
            </a:r>
            <a:r>
              <a:rPr lang="nl-BE" altLang="nl-BE" sz="2400" u="sng" dirty="0">
                <a:solidFill>
                  <a:srgbClr val="0000FF"/>
                </a:solidFill>
                <a:latin typeface="Arial Narrow" panose="020B0606020202030204" pitchFamily="34" charset="0"/>
              </a:rPr>
              <a:t>e</a:t>
            </a:r>
            <a:endParaRPr lang="nl-BE" altLang="nl-BE" sz="2400" dirty="0">
              <a:solidFill>
                <a:srgbClr val="0000FF"/>
              </a:solidFill>
              <a:latin typeface="Arial Narrow" panose="020B0606020202030204" pitchFamily="34" charset="0"/>
            </a:endParaRPr>
          </a:p>
          <a:p>
            <a:pPr>
              <a:buFontTx/>
              <a:buNone/>
            </a:pPr>
            <a:r>
              <a:rPr lang="fr-FR" altLang="nl-BE" sz="1800" dirty="0">
                <a:latin typeface="Arial Narrow" panose="020B0606020202030204" pitchFamily="34" charset="0"/>
              </a:rPr>
              <a:t>       </a:t>
            </a:r>
            <a:r>
              <a:rPr lang="en-GB" altLang="nl-BE" sz="1800" u="sng" dirty="0">
                <a:latin typeface="Arial Narrow" panose="020B0606020202030204" pitchFamily="34" charset="0"/>
                <a:hlinkClick r:id="rId3"/>
              </a:rPr>
              <a:t>http://ec.europa.eu/food/food/index_en.htm</a:t>
            </a:r>
            <a:endParaRPr lang="nl-BE"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Official Controls		</a:t>
            </a:r>
            <a:r>
              <a:rPr lang="en-GB" altLang="nl-BE" sz="1800" u="sng" dirty="0">
                <a:solidFill>
                  <a:srgbClr val="FF0000"/>
                </a:solidFill>
                <a:latin typeface="Arial Narrow" panose="020B0606020202030204" pitchFamily="34" charset="0"/>
                <a:hlinkClick r:id="rId4"/>
              </a:rPr>
              <a:t>TRACES</a:t>
            </a:r>
            <a:endParaRPr lang="nl-BE" altLang="nl-BE" sz="1800" dirty="0">
              <a:solidFill>
                <a:srgbClr val="FF0000"/>
              </a:solidFill>
              <a:latin typeface="Arial Narrow" panose="020B0606020202030204" pitchFamily="34" charset="0"/>
            </a:endParaRPr>
          </a:p>
          <a:p>
            <a:pPr>
              <a:buFontTx/>
              <a:buNone/>
            </a:pPr>
            <a:r>
              <a:rPr lang="en-GB" altLang="nl-BE" sz="1600" b="1" dirty="0">
                <a:solidFill>
                  <a:srgbClr val="FF0000"/>
                </a:solidFill>
                <a:latin typeface="Arial Narrow" panose="020B0606020202030204" pitchFamily="34" charset="0"/>
              </a:rPr>
              <a:t>	</a:t>
            </a:r>
            <a:endParaRPr lang="en-US" altLang="nl-BE" sz="1600" dirty="0">
              <a:latin typeface="Arial Narrow" panose="020B0606020202030204" pitchFamily="34" charset="0"/>
            </a:endParaRPr>
          </a:p>
          <a:p>
            <a:pPr>
              <a:buFontTx/>
              <a:buNone/>
            </a:pPr>
            <a:endParaRPr lang="nl-BE" altLang="nl-BE" sz="1600" dirty="0">
              <a:latin typeface="Arial Narrow" panose="020B0606020202030204" pitchFamily="34" charset="0"/>
            </a:endParaRPr>
          </a:p>
          <a:p>
            <a:pPr>
              <a:buFontTx/>
              <a:buNone/>
            </a:pPr>
            <a:endParaRPr lang="fr-FR" altLang="nl-BE" u="sng" dirty="0">
              <a:latin typeface="Arial Narrow" panose="020B0606020202030204" pitchFamily="34" charset="0"/>
            </a:endParaRPr>
          </a:p>
          <a:p>
            <a:pPr>
              <a:buFontTx/>
              <a:buNone/>
            </a:pPr>
            <a:r>
              <a:rPr lang="fr-FR" altLang="nl-BE" u="sng" dirty="0"/>
              <a:t>        </a:t>
            </a:r>
          </a:p>
          <a:p>
            <a:pPr>
              <a:buFontTx/>
              <a:buNone/>
            </a:pPr>
            <a:endParaRPr lang="fr-FR" altLang="nl-BE" sz="2400" u="sng" dirty="0"/>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48482" name="Titel 6"/>
          <p:cNvSpPr>
            <a:spLocks noGrp="1"/>
          </p:cNvSpPr>
          <p:nvPr>
            <p:ph type="title"/>
          </p:nvPr>
        </p:nvSpPr>
        <p:spPr>
          <a:xfrm>
            <a:off x="468313" y="1484313"/>
            <a:ext cx="8424862" cy="720725"/>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48486" name="Tijdelijke aanduiding voor voettekst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sp>
        <p:nvSpPr>
          <p:cNvPr id="148484" name="Rechthoek 5"/>
          <p:cNvSpPr>
            <a:spLocks noChangeArrowheads="1"/>
          </p:cNvSpPr>
          <p:nvPr/>
        </p:nvSpPr>
        <p:spPr bwMode="auto">
          <a:xfrm>
            <a:off x="741363" y="2662238"/>
            <a:ext cx="74771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BE" altLang="nl-BE" sz="1800" b="1" dirty="0">
              <a:solidFill>
                <a:schemeClr val="tx1"/>
              </a:solidFill>
              <a:latin typeface="Arial Narrow" panose="020B0606020202030204" pitchFamily="34" charset="0"/>
            </a:endParaRPr>
          </a:p>
          <a:p>
            <a:pPr eaLnBrk="1" hangingPunct="1">
              <a:spcBef>
                <a:spcPct val="0"/>
              </a:spcBef>
              <a:buFontTx/>
              <a:buNone/>
            </a:pPr>
            <a:endParaRPr lang="nl-BE" altLang="nl-BE" sz="1800" b="1" dirty="0">
              <a:solidFill>
                <a:schemeClr val="tx1"/>
              </a:solidFill>
              <a:latin typeface="Arial Narrow" panose="020B0606020202030204" pitchFamily="34" charset="0"/>
            </a:endParaRPr>
          </a:p>
          <a:p>
            <a:pPr eaLnBrk="1" hangingPunct="1">
              <a:spcBef>
                <a:spcPct val="0"/>
              </a:spcBef>
              <a:buFontTx/>
              <a:buNone/>
            </a:pPr>
            <a:endParaRPr lang="nl-BE" altLang="nl-BE" sz="1800" b="1" dirty="0">
              <a:solidFill>
                <a:schemeClr val="tx1"/>
              </a:solidFill>
              <a:latin typeface="Arial Narrow" panose="020B0606020202030204" pitchFamily="34" charset="0"/>
            </a:endParaRPr>
          </a:p>
          <a:p>
            <a:pPr eaLnBrk="1" hangingPunct="1">
              <a:spcBef>
                <a:spcPct val="0"/>
              </a:spcBef>
              <a:buFontTx/>
              <a:buNone/>
            </a:pPr>
            <a:endParaRPr lang="nl-BE" altLang="nl-BE" sz="1800" b="1" dirty="0">
              <a:solidFill>
                <a:schemeClr val="tx1"/>
              </a:solidFill>
              <a:latin typeface="Arial Narrow" panose="020B0606020202030204" pitchFamily="34" charset="0"/>
            </a:endParaRPr>
          </a:p>
          <a:p>
            <a:pPr eaLnBrk="1" hangingPunct="1">
              <a:spcBef>
                <a:spcPct val="0"/>
              </a:spcBef>
              <a:buFontTx/>
              <a:buNone/>
            </a:pPr>
            <a:r>
              <a:rPr lang="nl-BE" altLang="nl-BE" sz="1600" b="1" dirty="0" err="1">
                <a:solidFill>
                  <a:schemeClr val="tx1"/>
                </a:solidFill>
                <a:latin typeface="Arial Narrow" panose="020B0606020202030204" pitchFamily="34" charset="0"/>
              </a:rPr>
              <a:t>Certification</a:t>
            </a:r>
            <a:r>
              <a:rPr lang="nl-BE" altLang="nl-BE" sz="1600" b="1" dirty="0">
                <a:solidFill>
                  <a:schemeClr val="tx1"/>
                </a:solidFill>
                <a:latin typeface="Arial Narrow" panose="020B0606020202030204" pitchFamily="34" charset="0"/>
              </a:rPr>
              <a:t> chain – non-EU </a:t>
            </a:r>
            <a:r>
              <a:rPr lang="nl-BE" altLang="nl-BE" sz="1600" b="1" dirty="0" err="1">
                <a:solidFill>
                  <a:schemeClr val="tx1"/>
                </a:solidFill>
                <a:latin typeface="Arial Narrow" panose="020B0606020202030204" pitchFamily="34" charset="0"/>
              </a:rPr>
              <a:t>consignments</a:t>
            </a:r>
            <a:r>
              <a:rPr lang="nl-BE" altLang="nl-BE" sz="1600" b="1" dirty="0">
                <a:solidFill>
                  <a:schemeClr val="tx1"/>
                </a:solidFill>
                <a:latin typeface="Arial Narrow" panose="020B0606020202030204" pitchFamily="34" charset="0"/>
              </a:rPr>
              <a:t> </a:t>
            </a:r>
            <a:r>
              <a:rPr lang="nl-BE" altLang="nl-BE" sz="1600" b="1" dirty="0" err="1">
                <a:solidFill>
                  <a:schemeClr val="tx1"/>
                </a:solidFill>
                <a:latin typeface="Arial Narrow" panose="020B0606020202030204" pitchFamily="34" charset="0"/>
              </a:rPr>
              <a:t>coming</a:t>
            </a:r>
            <a:r>
              <a:rPr lang="nl-BE" altLang="nl-BE" sz="1600" b="1" dirty="0">
                <a:solidFill>
                  <a:schemeClr val="tx1"/>
                </a:solidFill>
                <a:latin typeface="Arial Narrow" panose="020B0606020202030204" pitchFamily="34" charset="0"/>
              </a:rPr>
              <a:t> </a:t>
            </a:r>
            <a:r>
              <a:rPr lang="nl-BE" altLang="nl-BE" sz="1600" b="1" dirty="0" err="1">
                <a:solidFill>
                  <a:schemeClr val="tx1"/>
                </a:solidFill>
                <a:latin typeface="Arial Narrow" panose="020B0606020202030204" pitchFamily="34" charset="0"/>
              </a:rPr>
              <a:t>to</a:t>
            </a:r>
            <a:r>
              <a:rPr lang="nl-BE" altLang="nl-BE" sz="1600" b="1" dirty="0">
                <a:solidFill>
                  <a:schemeClr val="tx1"/>
                </a:solidFill>
                <a:latin typeface="Arial Narrow" panose="020B0606020202030204" pitchFamily="34" charset="0"/>
              </a:rPr>
              <a:t> </a:t>
            </a:r>
            <a:r>
              <a:rPr lang="nl-BE" altLang="nl-BE" sz="1600" b="1" dirty="0" err="1">
                <a:solidFill>
                  <a:schemeClr val="tx1"/>
                </a:solidFill>
                <a:latin typeface="Arial Narrow" panose="020B0606020202030204" pitchFamily="34" charset="0"/>
              </a:rPr>
              <a:t>the</a:t>
            </a:r>
            <a:r>
              <a:rPr lang="nl-BE" altLang="nl-BE" sz="1600" b="1" dirty="0">
                <a:solidFill>
                  <a:schemeClr val="tx1"/>
                </a:solidFill>
                <a:latin typeface="Arial Narrow" panose="020B0606020202030204" pitchFamily="34" charset="0"/>
              </a:rPr>
              <a:t> EU </a:t>
            </a:r>
            <a:endParaRPr lang="nl-BE" altLang="nl-BE" sz="1600" dirty="0">
              <a:solidFill>
                <a:schemeClr val="tx1"/>
              </a:solidFill>
              <a:latin typeface="Arial Narrow" panose="020B0606020202030204" pitchFamily="34" charset="0"/>
            </a:endParaRPr>
          </a:p>
          <a:p>
            <a:pPr eaLnBrk="1" hangingPunct="1">
              <a:spcBef>
                <a:spcPct val="0"/>
              </a:spcBef>
              <a:buFontTx/>
              <a:buNone/>
            </a:pPr>
            <a:endParaRPr lang="nl-BE" altLang="nl-BE" sz="1600" dirty="0">
              <a:solidFill>
                <a:schemeClr val="tx1"/>
              </a:solidFill>
              <a:latin typeface="Arial Narrow" panose="020B0606020202030204" pitchFamily="34" charset="0"/>
            </a:endParaRPr>
          </a:p>
          <a:p>
            <a:pPr eaLnBrk="1" hangingPunct="1">
              <a:spcBef>
                <a:spcPct val="0"/>
              </a:spcBef>
              <a:buFontTx/>
              <a:buNone/>
            </a:pPr>
            <a:r>
              <a:rPr lang="nl-BE" altLang="nl-BE" sz="1600" dirty="0" err="1">
                <a:solidFill>
                  <a:schemeClr val="tx1"/>
                </a:solidFill>
                <a:latin typeface="Arial Narrow" panose="020B0606020202030204" pitchFamily="34" charset="0"/>
              </a:rPr>
              <a:t>Consignors</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exporters</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can</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create</a:t>
            </a:r>
            <a:r>
              <a:rPr lang="nl-BE" altLang="nl-BE" sz="1600" dirty="0">
                <a:solidFill>
                  <a:schemeClr val="tx1"/>
                </a:solidFill>
                <a:latin typeface="Arial Narrow" panose="020B0606020202030204" pitchFamily="34" charset="0"/>
              </a:rPr>
              <a:t> a </a:t>
            </a:r>
            <a:r>
              <a:rPr lang="nl-BE" altLang="nl-BE" sz="1600" dirty="0" err="1">
                <a:solidFill>
                  <a:schemeClr val="tx1"/>
                </a:solidFill>
                <a:latin typeface="Arial Narrow" panose="020B0606020202030204" pitchFamily="34" charset="0"/>
              </a:rPr>
              <a:t>certificate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for</a:t>
            </a:r>
            <a:r>
              <a:rPr lang="nl-BE" altLang="nl-BE" sz="1600" dirty="0">
                <a:solidFill>
                  <a:schemeClr val="tx1"/>
                </a:solidFill>
                <a:latin typeface="Arial Narrow" panose="020B0606020202030204" pitchFamily="34" charset="0"/>
              </a:rPr>
              <a:t> export </a:t>
            </a:r>
            <a:r>
              <a:rPr lang="nl-BE" altLang="nl-BE" sz="1600" dirty="0" err="1">
                <a:solidFill>
                  <a:schemeClr val="tx1"/>
                </a:solidFill>
                <a:latin typeface="Arial Narrow" panose="020B0606020202030204" pitchFamily="34" charset="0"/>
              </a:rPr>
              <a:t>to</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EU </a:t>
            </a:r>
            <a:r>
              <a:rPr lang="nl-BE" altLang="nl-BE" sz="1600" dirty="0" err="1">
                <a:solidFill>
                  <a:schemeClr val="tx1"/>
                </a:solidFill>
                <a:latin typeface="Arial Narrow" panose="020B0606020202030204" pitchFamily="34" charset="0"/>
              </a:rPr>
              <a:t>by</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filling</a:t>
            </a:r>
            <a:r>
              <a:rPr lang="nl-BE" altLang="nl-BE" sz="1600" dirty="0">
                <a:solidFill>
                  <a:schemeClr val="tx1"/>
                </a:solidFill>
                <a:latin typeface="Arial Narrow" panose="020B0606020202030204" pitchFamily="34" charset="0"/>
              </a:rPr>
              <a:t> in part I. The competent </a:t>
            </a:r>
            <a:r>
              <a:rPr lang="nl-BE" altLang="nl-BE" sz="1600" dirty="0" err="1">
                <a:solidFill>
                  <a:schemeClr val="tx1"/>
                </a:solidFill>
                <a:latin typeface="Arial Narrow" panose="020B0606020202030204" pitchFamily="34" charset="0"/>
              </a:rPr>
              <a:t>authority</a:t>
            </a:r>
            <a:r>
              <a:rPr lang="nl-BE" altLang="nl-BE" sz="1600" dirty="0">
                <a:solidFill>
                  <a:schemeClr val="tx1"/>
                </a:solidFill>
                <a:latin typeface="Arial Narrow" panose="020B0606020202030204" pitchFamily="34" charset="0"/>
              </a:rPr>
              <a:t> at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place</a:t>
            </a:r>
            <a:r>
              <a:rPr lang="nl-BE" altLang="nl-BE" sz="1600" dirty="0">
                <a:solidFill>
                  <a:schemeClr val="tx1"/>
                </a:solidFill>
                <a:latin typeface="Arial Narrow" panose="020B0606020202030204" pitchFamily="34" charset="0"/>
              </a:rPr>
              <a:t> of </a:t>
            </a:r>
            <a:r>
              <a:rPr lang="nl-BE" altLang="nl-BE" sz="1600" dirty="0" err="1">
                <a:solidFill>
                  <a:schemeClr val="tx1"/>
                </a:solidFill>
                <a:latin typeface="Arial Narrow" panose="020B0606020202030204" pitchFamily="34" charset="0"/>
              </a:rPr>
              <a:t>origin</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validates</a:t>
            </a:r>
            <a:r>
              <a:rPr lang="nl-BE" altLang="nl-BE" sz="1600" dirty="0">
                <a:solidFill>
                  <a:schemeClr val="tx1"/>
                </a:solidFill>
                <a:latin typeface="Arial Narrow" panose="020B0606020202030204" pitchFamily="34" charset="0"/>
              </a:rPr>
              <a:t> or </a:t>
            </a:r>
            <a:r>
              <a:rPr lang="nl-BE" altLang="nl-BE" sz="1600" dirty="0" err="1">
                <a:solidFill>
                  <a:schemeClr val="tx1"/>
                </a:solidFill>
                <a:latin typeface="Arial Narrow" panose="020B0606020202030204" pitchFamily="34" charset="0"/>
              </a:rPr>
              <a:t>rejects</a:t>
            </a:r>
            <a:r>
              <a:rPr lang="nl-BE" altLang="nl-BE" sz="1600" dirty="0">
                <a:solidFill>
                  <a:schemeClr val="tx1"/>
                </a:solidFill>
                <a:latin typeface="Arial Narrow" panose="020B0606020202030204" pitchFamily="34" charset="0"/>
              </a:rPr>
              <a:t> part II. </a:t>
            </a:r>
          </a:p>
          <a:p>
            <a:pPr eaLnBrk="1" hangingPunct="1">
              <a:spcBef>
                <a:spcPct val="0"/>
              </a:spcBef>
              <a:buFontTx/>
              <a:buNone/>
            </a:pPr>
            <a:r>
              <a:rPr lang="nl-BE" altLang="nl-BE" sz="1600" dirty="0" err="1">
                <a:solidFill>
                  <a:schemeClr val="tx1"/>
                </a:solidFill>
                <a:latin typeface="Arial Narrow" panose="020B0606020202030204" pitchFamily="34" charset="0"/>
              </a:rPr>
              <a:t>Each</a:t>
            </a:r>
            <a:r>
              <a:rPr lang="nl-BE" altLang="nl-BE" sz="1600" dirty="0">
                <a:solidFill>
                  <a:schemeClr val="tx1"/>
                </a:solidFill>
                <a:latin typeface="Arial Narrow" panose="020B0606020202030204" pitchFamily="34" charset="0"/>
              </a:rPr>
              <a:t> stage triggers a </a:t>
            </a:r>
            <a:r>
              <a:rPr lang="nl-BE" altLang="nl-BE" sz="1600" dirty="0" err="1">
                <a:solidFill>
                  <a:schemeClr val="tx1"/>
                </a:solidFill>
                <a:latin typeface="Arial Narrow" panose="020B0606020202030204" pitchFamily="34" charset="0"/>
              </a:rPr>
              <a:t>notification</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to</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all</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those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involved</a:t>
            </a:r>
            <a:r>
              <a:rPr lang="nl-BE" altLang="nl-BE" sz="1600" dirty="0">
                <a:solidFill>
                  <a:schemeClr val="tx1"/>
                </a:solidFill>
                <a:latin typeface="Arial Narrow" panose="020B0606020202030204" pitchFamily="34" charset="0"/>
              </a:rPr>
              <a:t> (in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example</a:t>
            </a:r>
            <a:r>
              <a:rPr lang="nl-BE" altLang="nl-BE" sz="1600" dirty="0">
                <a:solidFill>
                  <a:schemeClr val="tx1"/>
                </a:solidFill>
                <a:latin typeface="Arial Narrow" panose="020B0606020202030204" pitchFamily="34" charset="0"/>
              </a:rPr>
              <a:t> of second next slide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border </a:t>
            </a:r>
            <a:r>
              <a:rPr lang="nl-BE" altLang="nl-BE" sz="1600" dirty="0" err="1">
                <a:solidFill>
                  <a:schemeClr val="tx1"/>
                </a:solidFill>
                <a:latin typeface="Arial Narrow" panose="020B0606020202030204" pitchFamily="34" charset="0"/>
              </a:rPr>
              <a:t>inspection</a:t>
            </a:r>
            <a:r>
              <a:rPr lang="nl-BE" altLang="nl-BE" sz="1600" dirty="0">
                <a:solidFill>
                  <a:schemeClr val="tx1"/>
                </a:solidFill>
                <a:latin typeface="Arial Narrow" panose="020B0606020202030204" pitchFamily="34" charset="0"/>
              </a:rPr>
              <a:t> post has </a:t>
            </a:r>
            <a:r>
              <a:rPr lang="nl-BE" altLang="nl-BE" sz="1600" dirty="0" err="1">
                <a:solidFill>
                  <a:schemeClr val="tx1"/>
                </a:solidFill>
                <a:latin typeface="Arial Narrow" panose="020B0606020202030204" pitchFamily="34" charset="0"/>
              </a:rPr>
              <a:t>triggered</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notification</a:t>
            </a:r>
            <a:r>
              <a:rPr lang="nl-BE" altLang="nl-BE" sz="1600" dirty="0">
                <a:solidFill>
                  <a:schemeClr val="tx1"/>
                </a:solidFill>
                <a:latin typeface="Arial Narrow" panose="020B0606020202030204" pitchFamily="34" charset="0"/>
              </a:rPr>
              <a:t>). </a:t>
            </a:r>
          </a:p>
          <a:p>
            <a:pPr eaLnBrk="1" hangingPunct="1">
              <a:spcBef>
                <a:spcPct val="0"/>
              </a:spcBef>
              <a:buFontTx/>
              <a:buNone/>
            </a:pPr>
            <a:r>
              <a:rPr lang="nl-BE" altLang="nl-BE" sz="1600" dirty="0">
                <a:solidFill>
                  <a:schemeClr val="tx1"/>
                </a:solidFill>
                <a:latin typeface="Arial Narrow" panose="020B0606020202030204" pitchFamily="34" charset="0"/>
              </a:rPr>
              <a:t>NB: </a:t>
            </a:r>
            <a:r>
              <a:rPr lang="nl-BE" altLang="nl-BE" sz="1600" dirty="0" err="1">
                <a:solidFill>
                  <a:schemeClr val="tx1"/>
                </a:solidFill>
                <a:latin typeface="Arial Narrow" panose="020B0606020202030204" pitchFamily="34" charset="0"/>
              </a:rPr>
              <a:t>once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border </a:t>
            </a:r>
            <a:r>
              <a:rPr lang="nl-BE" altLang="nl-BE" sz="1600" dirty="0" err="1">
                <a:solidFill>
                  <a:schemeClr val="tx1"/>
                </a:solidFill>
                <a:latin typeface="Arial Narrow" panose="020B0606020202030204" pitchFamily="34" charset="0"/>
              </a:rPr>
              <a:t>inspection</a:t>
            </a:r>
            <a:r>
              <a:rPr lang="nl-BE" altLang="nl-BE" sz="1600" dirty="0">
                <a:solidFill>
                  <a:schemeClr val="tx1"/>
                </a:solidFill>
                <a:latin typeface="Arial Narrow" panose="020B0606020202030204" pitchFamily="34" charset="0"/>
              </a:rPr>
              <a:t> post </a:t>
            </a:r>
            <a:r>
              <a:rPr lang="nl-BE" altLang="nl-BE" sz="1600" dirty="0" err="1">
                <a:solidFill>
                  <a:schemeClr val="tx1"/>
                </a:solidFill>
                <a:latin typeface="Arial Narrow" panose="020B0606020202030204" pitchFamily="34" charset="0"/>
              </a:rPr>
              <a:t>completes</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its</a:t>
            </a:r>
            <a:r>
              <a:rPr lang="nl-BE" altLang="nl-BE" sz="1600" dirty="0">
                <a:solidFill>
                  <a:schemeClr val="tx1"/>
                </a:solidFill>
                <a:latin typeface="Arial Narrow" panose="020B0606020202030204" pitchFamily="34" charset="0"/>
              </a:rPr>
              <a:t> part of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process</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"IMPORT" </a:t>
            </a:r>
            <a:r>
              <a:rPr lang="nl-BE" altLang="nl-BE" sz="1600" dirty="0" err="1">
                <a:solidFill>
                  <a:schemeClr val="tx1"/>
                </a:solidFill>
                <a:latin typeface="Arial Narrow" panose="020B0606020202030204" pitchFamily="34" charset="0"/>
              </a:rPr>
              <a:t>certificate</a:t>
            </a:r>
            <a:r>
              <a:rPr lang="nl-BE" altLang="nl-BE" sz="1600" dirty="0">
                <a:solidFill>
                  <a:schemeClr val="tx1"/>
                </a:solidFill>
                <a:latin typeface="Arial Narrow" panose="020B0606020202030204" pitchFamily="34" charset="0"/>
              </a:rPr>
              <a:t> is "</a:t>
            </a:r>
            <a:r>
              <a:rPr lang="nl-BE" altLang="nl-BE" sz="1600" dirty="0" err="1">
                <a:solidFill>
                  <a:schemeClr val="tx1"/>
                </a:solidFill>
                <a:latin typeface="Arial Narrow" panose="020B0606020202030204" pitchFamily="34" charset="0"/>
              </a:rPr>
              <a:t>cloned</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into</a:t>
            </a:r>
            <a:r>
              <a:rPr lang="nl-BE" altLang="nl-BE" sz="1600" dirty="0">
                <a:solidFill>
                  <a:schemeClr val="tx1"/>
                </a:solidFill>
                <a:latin typeface="Arial Narrow" panose="020B0606020202030204" pitchFamily="34" charset="0"/>
              </a:rPr>
              <a:t> a </a:t>
            </a:r>
            <a:r>
              <a:rPr lang="nl-BE" altLang="nl-BE" sz="1600" u="sng" dirty="0">
                <a:solidFill>
                  <a:schemeClr val="tx1"/>
                </a:solidFill>
                <a:latin typeface="Arial Narrow" panose="020B0606020202030204" pitchFamily="34" charset="0"/>
              </a:rPr>
              <a:t>CVED (common </a:t>
            </a:r>
            <a:r>
              <a:rPr lang="nl-BE" altLang="nl-BE" sz="1600" u="sng" dirty="0" err="1">
                <a:solidFill>
                  <a:schemeClr val="tx1"/>
                </a:solidFill>
                <a:latin typeface="Arial Narrow" panose="020B0606020202030204" pitchFamily="34" charset="0"/>
              </a:rPr>
              <a:t>veterinary</a:t>
            </a:r>
            <a:r>
              <a:rPr lang="nl-BE" altLang="nl-BE" sz="1600" u="sng" dirty="0">
                <a:solidFill>
                  <a:schemeClr val="tx1"/>
                </a:solidFill>
                <a:latin typeface="Arial Narrow" panose="020B0606020202030204" pitchFamily="34" charset="0"/>
              </a:rPr>
              <a:t> entry document) </a:t>
            </a:r>
            <a:r>
              <a:rPr lang="nl-BE" altLang="nl-BE" sz="1600" dirty="0" err="1">
                <a:solidFill>
                  <a:schemeClr val="tx1"/>
                </a:solidFill>
                <a:latin typeface="Arial Narrow" panose="020B0606020202030204" pitchFamily="34" charset="0"/>
              </a:rPr>
              <a:t>to</a:t>
            </a:r>
            <a:r>
              <a:rPr lang="nl-BE" altLang="nl-BE" sz="1600" dirty="0">
                <a:solidFill>
                  <a:schemeClr val="tx1"/>
                </a:solidFill>
                <a:latin typeface="Arial Narrow" panose="020B0606020202030204" pitchFamily="34" charset="0"/>
              </a:rPr>
              <a:t> continue </a:t>
            </a:r>
            <a:r>
              <a:rPr lang="nl-BE" altLang="nl-BE" sz="1600" dirty="0" err="1">
                <a:solidFill>
                  <a:schemeClr val="tx1"/>
                </a:solidFill>
                <a:latin typeface="Arial Narrow" panose="020B0606020202030204" pitchFamily="34" charset="0"/>
              </a:rPr>
              <a:t>its</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journey</a:t>
            </a:r>
            <a:r>
              <a:rPr lang="nl-BE" altLang="nl-BE" sz="1600" dirty="0">
                <a:solidFill>
                  <a:schemeClr val="tx1"/>
                </a:solidFill>
                <a:latin typeface="Arial Narrow" panose="020B0606020202030204" pitchFamily="34" charset="0"/>
              </a:rPr>
              <a:t> in </a:t>
            </a:r>
            <a:r>
              <a:rPr lang="nl-BE" altLang="nl-BE" sz="1600" dirty="0" err="1">
                <a:solidFill>
                  <a:schemeClr val="tx1"/>
                </a:solidFill>
                <a:latin typeface="Arial Narrow" panose="020B0606020202030204" pitchFamily="34" charset="0"/>
              </a:rPr>
              <a:t>the</a:t>
            </a:r>
            <a:r>
              <a:rPr lang="nl-BE" altLang="nl-BE" sz="1600" dirty="0">
                <a:solidFill>
                  <a:schemeClr val="tx1"/>
                </a:solidFill>
                <a:latin typeface="Arial Narrow" panose="020B0606020202030204" pitchFamily="34" charset="0"/>
              </a:rPr>
              <a:t> EU. </a:t>
            </a:r>
            <a:br>
              <a:rPr lang="nl-BE" altLang="nl-BE" sz="1600" dirty="0">
                <a:solidFill>
                  <a:schemeClr val="tx1"/>
                </a:solidFill>
                <a:latin typeface="Arial Narrow" panose="020B0606020202030204" pitchFamily="34" charset="0"/>
              </a:rPr>
            </a:br>
            <a:r>
              <a:rPr lang="nl-BE" altLang="nl-BE" sz="1600" dirty="0">
                <a:solidFill>
                  <a:schemeClr val="tx1"/>
                </a:solidFill>
                <a:latin typeface="Arial Narrow" panose="020B0606020202030204" pitchFamily="34" charset="0"/>
              </a:rPr>
              <a:t>For </a:t>
            </a:r>
            <a:r>
              <a:rPr lang="nl-BE" altLang="nl-BE" sz="1600" dirty="0" err="1">
                <a:solidFill>
                  <a:schemeClr val="tx1"/>
                </a:solidFill>
                <a:latin typeface="Arial Narrow" panose="020B0606020202030204" pitchFamily="34" charset="0"/>
              </a:rPr>
              <a:t>goods</a:t>
            </a:r>
            <a:r>
              <a:rPr lang="nl-BE" altLang="nl-BE" sz="1600" dirty="0">
                <a:solidFill>
                  <a:schemeClr val="tx1"/>
                </a:solidFill>
                <a:latin typeface="Arial Narrow" panose="020B0606020202030204" pitchFamily="34" charset="0"/>
              </a:rPr>
              <a:t> subject </a:t>
            </a:r>
            <a:r>
              <a:rPr lang="nl-BE" altLang="nl-BE" sz="1600" dirty="0" err="1">
                <a:solidFill>
                  <a:schemeClr val="tx1"/>
                </a:solidFill>
                <a:latin typeface="Arial Narrow" panose="020B0606020202030204" pitchFamily="34" charset="0"/>
              </a:rPr>
              <a:t>to</a:t>
            </a:r>
            <a:r>
              <a:rPr lang="nl-BE" altLang="nl-BE" sz="1600" dirty="0">
                <a:solidFill>
                  <a:schemeClr val="tx1"/>
                </a:solidFill>
                <a:latin typeface="Arial Narrow" panose="020B0606020202030204" pitchFamily="34" charset="0"/>
              </a:rPr>
              <a:t> prior </a:t>
            </a:r>
            <a:r>
              <a:rPr lang="nl-BE" altLang="nl-BE" sz="1600" dirty="0" err="1">
                <a:solidFill>
                  <a:schemeClr val="tx1"/>
                </a:solidFill>
                <a:latin typeface="Arial Narrow" panose="020B0606020202030204" pitchFamily="34" charset="0"/>
              </a:rPr>
              <a:t>approval</a:t>
            </a:r>
            <a:r>
              <a:rPr lang="nl-BE" altLang="nl-BE" sz="1600" dirty="0">
                <a:solidFill>
                  <a:schemeClr val="tx1"/>
                </a:solidFill>
                <a:latin typeface="Arial Narrow" panose="020B0606020202030204" pitchFamily="34" charset="0"/>
              </a:rPr>
              <a:t> of </a:t>
            </a:r>
            <a:r>
              <a:rPr lang="nl-BE" altLang="nl-BE" sz="1600" dirty="0" err="1">
                <a:solidFill>
                  <a:schemeClr val="tx1"/>
                </a:solidFill>
                <a:latin typeface="Arial Narrow" panose="020B0606020202030204" pitchFamily="34" charset="0"/>
              </a:rPr>
              <a:t>establishments</a:t>
            </a:r>
            <a:r>
              <a:rPr lang="nl-BE" altLang="nl-BE" sz="1600" dirty="0">
                <a:solidFill>
                  <a:schemeClr val="tx1"/>
                </a:solidFill>
                <a:latin typeface="Arial Narrow" panose="020B0606020202030204" pitchFamily="34" charset="0"/>
              </a:rPr>
              <a:t>, </a:t>
            </a:r>
            <a:r>
              <a:rPr lang="nl-BE" altLang="nl-BE" sz="1600" dirty="0" err="1">
                <a:solidFill>
                  <a:schemeClr val="tx1"/>
                </a:solidFill>
                <a:latin typeface="Arial Narrow" panose="020B0606020202030204" pitchFamily="34" charset="0"/>
              </a:rPr>
              <a:t>there</a:t>
            </a:r>
            <a:r>
              <a:rPr lang="nl-BE" altLang="nl-BE" sz="1600" dirty="0">
                <a:solidFill>
                  <a:schemeClr val="tx1"/>
                </a:solidFill>
                <a:latin typeface="Arial Narrow" panose="020B0606020202030204" pitchFamily="34" charset="0"/>
              </a:rPr>
              <a:t> is a </a:t>
            </a:r>
            <a:r>
              <a:rPr lang="nl-BE" altLang="nl-BE" sz="1600" dirty="0" err="1">
                <a:solidFill>
                  <a:schemeClr val="tx1"/>
                </a:solidFill>
                <a:latin typeface="Arial Narrow" panose="020B0606020202030204" pitchFamily="34" charset="0"/>
              </a:rPr>
              <a:t>coherence</a:t>
            </a:r>
            <a:r>
              <a:rPr lang="nl-BE" altLang="nl-BE" sz="1600" dirty="0">
                <a:solidFill>
                  <a:schemeClr val="tx1"/>
                </a:solidFill>
                <a:latin typeface="Arial Narrow" panose="020B0606020202030204" pitchFamily="34" charset="0"/>
              </a:rPr>
              <a:t> check.</a:t>
            </a:r>
            <a:r>
              <a:rPr lang="nl-BE" altLang="nl-BE" sz="1800" dirty="0">
                <a:solidFill>
                  <a:schemeClr val="tx1"/>
                </a:solidFill>
                <a:latin typeface="Arial Narrow" panose="020B0606020202030204" pitchFamily="34" charset="0"/>
              </a:rPr>
              <a:t> </a:t>
            </a:r>
          </a:p>
        </p:txBody>
      </p:sp>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6"/>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46131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22034"/>
            <a:ext cx="9144000" cy="472598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cxnSp>
        <p:nvCxnSpPr>
          <p:cNvPr id="4" name="Rechte verbindingslijn met pijl 3"/>
          <p:cNvCxnSpPr/>
          <p:nvPr/>
        </p:nvCxnSpPr>
        <p:spPr>
          <a:xfrm>
            <a:off x="6516216" y="1509145"/>
            <a:ext cx="1058862" cy="7715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hthoek 6"/>
          <p:cNvSpPr/>
          <p:nvPr/>
        </p:nvSpPr>
        <p:spPr>
          <a:xfrm>
            <a:off x="3131840" y="1196752"/>
            <a:ext cx="33843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err="1">
                <a:solidFill>
                  <a:schemeClr val="tx1"/>
                </a:solidFill>
              </a:rPr>
              <a:t>Example</a:t>
            </a:r>
            <a:r>
              <a:rPr lang="nl-BE" dirty="0">
                <a:solidFill>
                  <a:schemeClr val="tx1"/>
                </a:solidFill>
              </a:rPr>
              <a:t>: </a:t>
            </a:r>
            <a:r>
              <a:rPr lang="nl-BE" dirty="0" err="1">
                <a:solidFill>
                  <a:schemeClr val="tx1"/>
                </a:solidFill>
              </a:rPr>
              <a:t>labelling</a:t>
            </a:r>
            <a:r>
              <a:rPr lang="nl-BE" dirty="0">
                <a:solidFill>
                  <a:schemeClr val="tx1"/>
                </a:solidFill>
              </a:rPr>
              <a:t> </a:t>
            </a:r>
            <a:r>
              <a:rPr lang="nl-BE" dirty="0" err="1">
                <a:solidFill>
                  <a:schemeClr val="tx1"/>
                </a:solidFill>
              </a:rPr>
              <a:t>rules</a:t>
            </a:r>
            <a:r>
              <a:rPr lang="nl-BE" dirty="0">
                <a:solidFill>
                  <a:schemeClr val="tx1"/>
                </a:solidFill>
              </a:rPr>
              <a:t> </a:t>
            </a:r>
            <a:r>
              <a:rPr lang="nl-BE" dirty="0" err="1">
                <a:solidFill>
                  <a:schemeClr val="tx1"/>
                </a:solidFill>
              </a:rPr>
              <a:t>for</a:t>
            </a:r>
            <a:r>
              <a:rPr lang="nl-BE" dirty="0">
                <a:solidFill>
                  <a:schemeClr val="tx1"/>
                </a:solidFill>
              </a:rPr>
              <a:t> </a:t>
            </a:r>
            <a:r>
              <a:rPr lang="nl-BE" dirty="0" err="1">
                <a:solidFill>
                  <a:schemeClr val="tx1"/>
                </a:solidFill>
              </a:rPr>
              <a:t>olive</a:t>
            </a:r>
            <a:r>
              <a:rPr lang="nl-BE" dirty="0">
                <a:solidFill>
                  <a:schemeClr val="tx1"/>
                </a:solidFill>
              </a:rPr>
              <a:t> </a:t>
            </a:r>
            <a:r>
              <a:rPr lang="nl-BE" dirty="0" err="1">
                <a:solidFill>
                  <a:schemeClr val="tx1"/>
                </a:solidFill>
              </a:rPr>
              <a:t>oil</a:t>
            </a:r>
            <a:r>
              <a:rPr lang="nl-BE" dirty="0">
                <a:solidFill>
                  <a:schemeClr val="tx1"/>
                </a:solidFill>
              </a:rPr>
              <a:t> </a:t>
            </a:r>
            <a:r>
              <a:rPr lang="nl-BE" sz="1600" dirty="0">
                <a:solidFill>
                  <a:schemeClr val="tx1"/>
                </a:solidFill>
              </a:rPr>
              <a:t>(Reg. 29/2012) – </a:t>
            </a:r>
            <a:r>
              <a:rPr lang="nl-BE" dirty="0" err="1">
                <a:solidFill>
                  <a:schemeClr val="tx1"/>
                </a:solidFill>
              </a:rPr>
              <a:t>designation</a:t>
            </a:r>
            <a:r>
              <a:rPr lang="nl-BE" dirty="0">
                <a:solidFill>
                  <a:schemeClr val="tx1"/>
                </a:solidFill>
              </a:rPr>
              <a:t> of </a:t>
            </a:r>
            <a:r>
              <a:rPr lang="nl-BE" dirty="0" err="1">
                <a:solidFill>
                  <a:schemeClr val="tx1"/>
                </a:solidFill>
              </a:rPr>
              <a:t>origin</a:t>
            </a:r>
            <a:endParaRPr lang="nl-BE" dirty="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 y="188640"/>
            <a:ext cx="2535852" cy="904826"/>
          </a:xfrm>
          <a:prstGeom prst="rect">
            <a:avLst/>
          </a:prstGeom>
        </p:spPr>
      </p:pic>
      <p:pic>
        <p:nvPicPr>
          <p:cNvPr id="6" name="Picture 4"/>
          <p:cNvPicPr>
            <a:picLocks noChangeAspect="1"/>
          </p:cNvPicPr>
          <p:nvPr/>
        </p:nvPicPr>
        <p:blipFill>
          <a:blip r:embed="rId4"/>
          <a:stretch>
            <a:fillRect/>
          </a:stretch>
        </p:blipFill>
        <p:spPr>
          <a:xfrm>
            <a:off x="7575078" y="170263"/>
            <a:ext cx="1163609" cy="1086403"/>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008" y="3465143"/>
            <a:ext cx="1725429" cy="3444064"/>
          </a:xfrm>
          <a:prstGeom prst="rect">
            <a:avLst/>
          </a:prstGeom>
        </p:spPr>
      </p:pic>
      <p:sp>
        <p:nvSpPr>
          <p:cNvPr id="8" name="Tijdelijke aanduiding voor voettekst 7"/>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21764279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6932" y="71523"/>
            <a:ext cx="9127068" cy="6797107"/>
          </a:xfrm>
          <a:prstGeom prst="rect">
            <a:avLst/>
          </a:prstGeom>
        </p:spPr>
      </p:pic>
      <p:sp>
        <p:nvSpPr>
          <p:cNvPr id="3" name="Rechthoek 2"/>
          <p:cNvSpPr/>
          <p:nvPr/>
        </p:nvSpPr>
        <p:spPr>
          <a:xfrm>
            <a:off x="3419872" y="260648"/>
            <a:ext cx="5616624" cy="646331"/>
          </a:xfrm>
          <a:prstGeom prst="rect">
            <a:avLst/>
          </a:prstGeom>
        </p:spPr>
        <p:txBody>
          <a:bodyPr wrap="square">
            <a:spAutoFit/>
          </a:bodyPr>
          <a:lstStyle/>
          <a:p>
            <a:r>
              <a:rPr lang="en-US" dirty="0">
                <a:hlinkClick r:id="rId3"/>
              </a:rPr>
              <a:t>http://ec.europa.eu/food/animals/traces/index_en.htm</a:t>
            </a:r>
            <a:endParaRPr lang="en-US" dirty="0"/>
          </a:p>
          <a:p>
            <a:endParaRPr lang="en-US" dirty="0"/>
          </a:p>
        </p:txBody>
      </p:sp>
    </p:spTree>
    <p:extLst>
      <p:ext uri="{BB962C8B-B14F-4D97-AF65-F5344CB8AC3E}">
        <p14:creationId xmlns:p14="http://schemas.microsoft.com/office/powerpoint/2010/main" val="276842327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ijdelijke aanduiding voor inhoud 3"/>
          <p:cNvSpPr>
            <a:spLocks noGrp="1"/>
          </p:cNvSpPr>
          <p:nvPr>
            <p:ph idx="1"/>
          </p:nvPr>
        </p:nvSpPr>
        <p:spPr>
          <a:xfrm>
            <a:off x="438150" y="1108075"/>
            <a:ext cx="8356600" cy="4951413"/>
          </a:xfrm>
        </p:spPr>
        <p:txBody>
          <a:bodyPr/>
          <a:lstStyle/>
          <a:p>
            <a:pPr>
              <a:buFontTx/>
              <a:buNone/>
            </a:pPr>
            <a:r>
              <a:rPr lang="nl-BE" altLang="nl-BE" sz="2400">
                <a:solidFill>
                  <a:srgbClr val="0000FF"/>
                </a:solidFill>
                <a:latin typeface="Arial Narrow" panose="020B0606020202030204" pitchFamily="34" charset="0"/>
              </a:rPr>
              <a:t> 4) </a:t>
            </a:r>
            <a:r>
              <a:rPr lang="nl-BE" altLang="nl-BE" sz="2400" u="sng">
                <a:solidFill>
                  <a:srgbClr val="0000FF"/>
                </a:solidFill>
                <a:latin typeface="Arial Narrow" panose="020B0606020202030204" pitchFamily="34" charset="0"/>
              </a:rPr>
              <a:t>European Commission – Food Safety Web page</a:t>
            </a:r>
            <a:endParaRPr lang="nl-BE" altLang="nl-BE" sz="2400">
              <a:solidFill>
                <a:srgbClr val="0000FF"/>
              </a:solidFill>
              <a:latin typeface="Arial Narrow" panose="020B0606020202030204" pitchFamily="34" charset="0"/>
            </a:endParaRPr>
          </a:p>
          <a:p>
            <a:pPr>
              <a:buFontTx/>
              <a:buNone/>
            </a:pPr>
            <a:r>
              <a:rPr lang="fr-FR" altLang="nl-BE">
                <a:latin typeface="Arial Narrow" panose="020B0606020202030204" pitchFamily="34" charset="0"/>
              </a:rPr>
              <a:t>       </a:t>
            </a:r>
            <a:r>
              <a:rPr lang="en-GB" altLang="nl-BE" u="sng">
                <a:latin typeface="Arial Narrow" panose="020B0606020202030204" pitchFamily="34" charset="0"/>
                <a:hlinkClick r:id="rId3"/>
              </a:rPr>
              <a:t>http://ec.europa.eu/food/food/index_en.htm</a:t>
            </a:r>
            <a:endParaRPr lang="nl-BE" altLang="nl-BE">
              <a:latin typeface="Arial Narrow" panose="020B0606020202030204" pitchFamily="34" charset="0"/>
            </a:endParaRPr>
          </a:p>
          <a:p>
            <a:pPr>
              <a:buFontTx/>
              <a:buNone/>
            </a:pPr>
            <a:r>
              <a:rPr lang="en-GB" altLang="nl-BE" sz="1800">
                <a:latin typeface="Arial Narrow" panose="020B0606020202030204" pitchFamily="34" charset="0"/>
              </a:rPr>
              <a:t>        Official Controls		</a:t>
            </a:r>
            <a:r>
              <a:rPr lang="en-GB" altLang="nl-BE" sz="1800" u="sng">
                <a:solidFill>
                  <a:srgbClr val="FF0000"/>
                </a:solidFill>
                <a:latin typeface="Arial Narrow" panose="020B0606020202030204" pitchFamily="34" charset="0"/>
                <a:hlinkClick r:id="rId4"/>
              </a:rPr>
              <a:t>TRACES</a:t>
            </a:r>
            <a:endParaRPr lang="nl-BE" altLang="nl-BE" sz="1800">
              <a:solidFill>
                <a:srgbClr val="FF0000"/>
              </a:solidFill>
              <a:latin typeface="Arial Narrow" panose="020B0606020202030204" pitchFamily="34" charset="0"/>
            </a:endParaRPr>
          </a:p>
          <a:p>
            <a:pPr>
              <a:buFontTx/>
              <a:buNone/>
            </a:pPr>
            <a:r>
              <a:rPr lang="en-GB" altLang="nl-BE" sz="1600" b="1">
                <a:solidFill>
                  <a:srgbClr val="FF0000"/>
                </a:solidFill>
                <a:latin typeface="Arial Narrow" panose="020B0606020202030204" pitchFamily="34" charset="0"/>
              </a:rPr>
              <a:t>	</a:t>
            </a:r>
            <a:endParaRPr lang="en-US" altLang="nl-BE" sz="1600">
              <a:latin typeface="Arial Narrow" panose="020B0606020202030204" pitchFamily="34" charset="0"/>
            </a:endParaRPr>
          </a:p>
          <a:p>
            <a:pPr>
              <a:buFontTx/>
              <a:buNone/>
            </a:pPr>
            <a:endParaRPr lang="nl-BE" altLang="nl-BE" sz="1600">
              <a:latin typeface="Arial Narrow" panose="020B0606020202030204" pitchFamily="34" charset="0"/>
            </a:endParaRPr>
          </a:p>
          <a:p>
            <a:pPr>
              <a:buFontTx/>
              <a:buNone/>
            </a:pPr>
            <a:endParaRPr lang="fr-FR" altLang="nl-BE" u="sng">
              <a:latin typeface="Arial Narrow" panose="020B0606020202030204" pitchFamily="34" charset="0"/>
            </a:endParaRPr>
          </a:p>
          <a:p>
            <a:pPr>
              <a:buFontTx/>
              <a:buNone/>
            </a:pPr>
            <a:r>
              <a:rPr lang="fr-FR" altLang="nl-BE" u="sng"/>
              <a:t>        </a:t>
            </a:r>
            <a:endParaRPr lang="fr-FR" altLang="nl-BE" sz="2400" u="sng"/>
          </a:p>
          <a:p>
            <a:pPr>
              <a:buFontTx/>
              <a:buNone/>
            </a:pPr>
            <a:endParaRPr lang="nl-BE" altLang="nl-BE" sz="2400"/>
          </a:p>
          <a:p>
            <a:pPr>
              <a:buFontTx/>
              <a:buNone/>
            </a:pPr>
            <a:endParaRPr lang="nl-BE" altLang="nl-BE">
              <a:solidFill>
                <a:schemeClr val="bg2"/>
              </a:solidFill>
              <a:latin typeface="Arial Narrow" panose="020B0606020202030204" pitchFamily="34" charset="0"/>
            </a:endParaRPr>
          </a:p>
          <a:p>
            <a:pPr>
              <a:buFontTx/>
              <a:buNone/>
            </a:pPr>
            <a:endParaRPr lang="nl-BE" altLang="nl-BE" sz="2400" u="sng">
              <a:solidFill>
                <a:srgbClr val="0000FF"/>
              </a:solidFill>
              <a:latin typeface="Arial Narrow" panose="020B0606020202030204" pitchFamily="34" charset="0"/>
            </a:endParaRPr>
          </a:p>
        </p:txBody>
      </p:sp>
      <p:sp>
        <p:nvSpPr>
          <p:cNvPr id="150530" name="Titel 6"/>
          <p:cNvSpPr>
            <a:spLocks noGrp="1"/>
          </p:cNvSpPr>
          <p:nvPr>
            <p:ph type="title"/>
          </p:nvPr>
        </p:nvSpPr>
        <p:spPr/>
        <p:txBody>
          <a:bodyPr/>
          <a:lstStyle/>
          <a:p>
            <a:r>
              <a:rPr lang="nl-BE" altLang="nl-BE" sz="3600">
                <a:solidFill>
                  <a:srgbClr val="9900FF"/>
                </a:solidFill>
                <a:latin typeface="Tw Cen MT Condensed" panose="020B0606020104020203" pitchFamily="34" charset="0"/>
              </a:rPr>
              <a:t>Websites with practical info on selling foodstuffs in the EU</a:t>
            </a:r>
          </a:p>
        </p:txBody>
      </p:sp>
      <p:sp>
        <p:nvSpPr>
          <p:cNvPr id="150534" name="Tijdelijke aanduiding voor voettekst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a:solidFill>
                  <a:schemeClr val="bg1"/>
                </a:solidFill>
              </a:rPr>
              <a:t>www.east-invest2.eu</a:t>
            </a:r>
          </a:p>
        </p:txBody>
      </p:sp>
      <p:pic>
        <p:nvPicPr>
          <p:cNvPr id="150532" name="Afbeelding 4" descr="http://ec.europa.eu/food/animal/diseases/traces/what_is/images/cert_chain2_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8913"/>
            <a:ext cx="91440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23825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ijdelijke aanduiding voor inhoud 3"/>
          <p:cNvSpPr>
            <a:spLocks noGrp="1"/>
          </p:cNvSpPr>
          <p:nvPr>
            <p:ph idx="1"/>
          </p:nvPr>
        </p:nvSpPr>
        <p:spPr>
          <a:xfrm>
            <a:off x="438150" y="2205038"/>
            <a:ext cx="8356600" cy="3854450"/>
          </a:xfrm>
        </p:spPr>
        <p:txBody>
          <a:bodyPr/>
          <a:lstStyle/>
          <a:p>
            <a:pPr>
              <a:buFontTx/>
              <a:buNone/>
            </a:pPr>
            <a:r>
              <a:rPr lang="nl-BE" altLang="nl-BE" sz="2400" dirty="0">
                <a:solidFill>
                  <a:srgbClr val="0000FF"/>
                </a:solidFill>
                <a:latin typeface="Arial Narrow" panose="020B0606020202030204" pitchFamily="34" charset="0"/>
              </a:rPr>
              <a:t> </a:t>
            </a:r>
            <a:r>
              <a:rPr lang="nl-BE" altLang="nl-BE" sz="2000" dirty="0">
                <a:solidFill>
                  <a:srgbClr val="0000FF"/>
                </a:solidFill>
                <a:latin typeface="Arial Narrow" panose="020B0606020202030204" pitchFamily="34" charset="0"/>
              </a:rPr>
              <a:t>4) </a:t>
            </a:r>
            <a:r>
              <a:rPr lang="nl-BE" altLang="nl-BE" sz="2000" u="sng" dirty="0">
                <a:solidFill>
                  <a:srgbClr val="0000FF"/>
                </a:solidFill>
                <a:latin typeface="Arial Narrow" panose="020B0606020202030204" pitchFamily="34" charset="0"/>
              </a:rPr>
              <a:t>European Commission – Food Safety Web page</a:t>
            </a:r>
            <a:endParaRPr lang="nl-BE" altLang="nl-BE" sz="2000" dirty="0">
              <a:solidFill>
                <a:srgbClr val="0000FF"/>
              </a:solidFill>
              <a:latin typeface="Arial Narrow" panose="020B0606020202030204" pitchFamily="34" charset="0"/>
            </a:endParaRPr>
          </a:p>
          <a:p>
            <a:pPr>
              <a:buFontTx/>
              <a:buNone/>
            </a:pPr>
            <a:r>
              <a:rPr lang="fr-FR" altLang="nl-BE" sz="1800" dirty="0">
                <a:latin typeface="Arial Narrow" panose="020B0606020202030204" pitchFamily="34" charset="0"/>
              </a:rPr>
              <a:t>       </a:t>
            </a:r>
            <a:r>
              <a:rPr lang="fr-FR" altLang="nl-BE" sz="1800" dirty="0">
                <a:latin typeface="Arial Narrow" panose="020B0606020202030204" pitchFamily="34" charset="0"/>
                <a:hlinkClick r:id="rId3"/>
              </a:rPr>
              <a:t>http://ec.europa.eu/food/safety/international_affairs/trade/index_en.htm</a:t>
            </a:r>
            <a:endParaRPr lang="fr-FR" altLang="nl-BE" sz="1800" dirty="0">
              <a:latin typeface="Arial Narrow" panose="020B0606020202030204" pitchFamily="34" charset="0"/>
            </a:endParaRPr>
          </a:p>
          <a:p>
            <a:pPr>
              <a:buFontTx/>
              <a:buNone/>
            </a:pPr>
            <a:r>
              <a:rPr lang="en-GB" altLang="nl-BE" sz="1800" dirty="0">
                <a:latin typeface="Arial Narrow" panose="020B0606020202030204" pitchFamily="34" charset="0"/>
              </a:rPr>
              <a:t>    </a:t>
            </a:r>
            <a:endParaRPr lang="nl-BE" altLang="nl-BE" sz="1800" b="1" i="1" dirty="0">
              <a:latin typeface="Arial Narrow" panose="020B0606020202030204" pitchFamily="34" charset="0"/>
            </a:endParaRPr>
          </a:p>
          <a:p>
            <a:pPr>
              <a:buFontTx/>
              <a:buNone/>
            </a:pPr>
            <a:r>
              <a:rPr lang="en-GB" altLang="nl-BE" sz="1800" dirty="0">
                <a:latin typeface="Arial Narrow" panose="020B0606020202030204" pitchFamily="34" charset="0"/>
              </a:rPr>
              <a:t> 	</a:t>
            </a:r>
            <a:r>
              <a:rPr lang="en-US" altLang="nl-BE" sz="1800" dirty="0">
                <a:latin typeface="Arial Narrow" panose="020B0606020202030204" pitchFamily="34" charset="0"/>
              </a:rPr>
              <a:t>International Affairs - Import Conditions </a:t>
            </a:r>
          </a:p>
          <a:p>
            <a:pPr>
              <a:buFontTx/>
              <a:buNone/>
            </a:pPr>
            <a:r>
              <a:rPr lang="en-US" altLang="nl-BE" sz="1800" dirty="0">
                <a:latin typeface="Arial Narrow" panose="020B0606020202030204" pitchFamily="34" charset="0"/>
              </a:rPr>
              <a:t>  </a:t>
            </a:r>
          </a:p>
          <a:p>
            <a:pPr>
              <a:buFontTx/>
              <a:buNone/>
            </a:pPr>
            <a:r>
              <a:rPr lang="en-US" altLang="nl-BE" sz="1800" dirty="0">
                <a:latin typeface="Arial Narrow" panose="020B0606020202030204" pitchFamily="34" charset="0"/>
              </a:rPr>
              <a:t>	The European Commission works to ensure that Europe's food supply is the safest in the world and that the same standards of food safety apply to all products regardless of origin. As the world's biggest importer and exporter of foodstuffs, the European Union works closely with international </a:t>
            </a:r>
            <a:r>
              <a:rPr lang="en-US" altLang="nl-BE" sz="1800" dirty="0" err="1">
                <a:latin typeface="Arial Narrow" panose="020B0606020202030204" pitchFamily="34" charset="0"/>
              </a:rPr>
              <a:t>organisations</a:t>
            </a:r>
            <a:r>
              <a:rPr lang="en-US" altLang="nl-BE" sz="1800" dirty="0">
                <a:latin typeface="Arial Narrow" panose="020B0606020202030204" pitchFamily="34" charset="0"/>
              </a:rPr>
              <a:t> and offers advice as well as assistance to third country trading partners.</a:t>
            </a:r>
          </a:p>
          <a:p>
            <a:pPr>
              <a:buFontTx/>
              <a:buNone/>
            </a:pPr>
            <a:r>
              <a:rPr lang="en-US" altLang="nl-BE" sz="1800" dirty="0">
                <a:latin typeface="Arial Narrow" panose="020B0606020202030204" pitchFamily="34" charset="0"/>
              </a:rPr>
              <a:t>	</a:t>
            </a:r>
            <a:r>
              <a:rPr lang="en-US" altLang="nl-BE" sz="1800" dirty="0">
                <a:solidFill>
                  <a:srgbClr val="9900FF"/>
                </a:solidFill>
                <a:latin typeface="Arial Narrow" panose="020B0606020202030204" pitchFamily="34" charset="0"/>
              </a:rPr>
              <a:t>On the next slides:     various web pages that are useful for food exporters in countries 		      outside of the EU</a:t>
            </a:r>
          </a:p>
          <a:p>
            <a:pPr>
              <a:buFontTx/>
              <a:buNone/>
            </a:pPr>
            <a:endParaRPr lang="nl-BE" altLang="nl-BE" sz="1800" dirty="0">
              <a:latin typeface="Arial Narrow" panose="020B0606020202030204" pitchFamily="34" charset="0"/>
            </a:endParaRPr>
          </a:p>
          <a:p>
            <a:pPr>
              <a:buFontTx/>
              <a:buNone/>
            </a:pPr>
            <a:endParaRPr lang="nl-BE" altLang="nl-BE" sz="1800" dirty="0">
              <a:latin typeface="Arial Narrow" panose="020B0606020202030204" pitchFamily="34" charset="0"/>
            </a:endParaRPr>
          </a:p>
          <a:p>
            <a:pPr>
              <a:buFontTx/>
              <a:buNone/>
            </a:pPr>
            <a:endParaRPr lang="fr-FR" altLang="nl-BE" u="sng" dirty="0">
              <a:latin typeface="Arial Narrow" panose="020B0606020202030204" pitchFamily="34" charset="0"/>
            </a:endParaRPr>
          </a:p>
          <a:p>
            <a:pPr>
              <a:buFontTx/>
              <a:buNone/>
            </a:pPr>
            <a:r>
              <a:rPr lang="fr-FR" altLang="nl-BE" u="sng" dirty="0"/>
              <a:t>        </a:t>
            </a:r>
          </a:p>
          <a:p>
            <a:pPr>
              <a:buFontTx/>
              <a:buNone/>
            </a:pPr>
            <a:endParaRPr lang="fr-FR" altLang="nl-BE" sz="2400" u="sng" dirty="0"/>
          </a:p>
          <a:p>
            <a:pPr>
              <a:buFontTx/>
              <a:buNone/>
            </a:pPr>
            <a:endParaRPr lang="fr-FR" altLang="nl-BE" sz="2400" u="sng" dirty="0"/>
          </a:p>
          <a:p>
            <a:pPr>
              <a:buFontTx/>
              <a:buNone/>
            </a:pPr>
            <a:endParaRPr lang="nl-BE" altLang="nl-BE" sz="2400" dirty="0"/>
          </a:p>
          <a:p>
            <a:pPr>
              <a:buFontTx/>
              <a:buNone/>
            </a:pPr>
            <a:endParaRPr lang="nl-BE" altLang="nl-BE" dirty="0">
              <a:solidFill>
                <a:schemeClr val="bg2"/>
              </a:solidFill>
              <a:latin typeface="Arial Narrow" panose="020B0606020202030204" pitchFamily="34" charset="0"/>
            </a:endParaRPr>
          </a:p>
          <a:p>
            <a:pPr>
              <a:buFontTx/>
              <a:buNone/>
            </a:pPr>
            <a:endParaRPr lang="nl-BE" altLang="nl-BE" sz="2400" u="sng" dirty="0">
              <a:solidFill>
                <a:srgbClr val="0000FF"/>
              </a:solidFill>
              <a:latin typeface="Arial Narrow" panose="020B0606020202030204" pitchFamily="34" charset="0"/>
            </a:endParaRPr>
          </a:p>
        </p:txBody>
      </p:sp>
      <p:sp>
        <p:nvSpPr>
          <p:cNvPr id="152578" name="Titel 6"/>
          <p:cNvSpPr>
            <a:spLocks noGrp="1"/>
          </p:cNvSpPr>
          <p:nvPr>
            <p:ph type="title"/>
          </p:nvPr>
        </p:nvSpPr>
        <p:spPr>
          <a:xfrm>
            <a:off x="555625" y="1412875"/>
            <a:ext cx="8448675" cy="647700"/>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52581" name="Tijdelijke aanduiding voor voettekst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8" name="Picture 4"/>
          <p:cNvPicPr>
            <a:picLocks noChangeAspect="1"/>
          </p:cNvPicPr>
          <p:nvPr/>
        </p:nvPicPr>
        <p:blipFill>
          <a:blip r:embed="rId5"/>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118773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0" y="1"/>
            <a:ext cx="9198764" cy="6858000"/>
          </a:xfrm>
          <a:prstGeom prst="rect">
            <a:avLst/>
          </a:prstGeom>
        </p:spPr>
      </p:pic>
    </p:spTree>
    <p:extLst>
      <p:ext uri="{BB962C8B-B14F-4D97-AF65-F5344CB8AC3E}">
        <p14:creationId xmlns:p14="http://schemas.microsoft.com/office/powerpoint/2010/main" val="61179787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8" name="Afbeelding 7"/>
          <p:cNvPicPr>
            <a:picLocks noChangeAspect="1"/>
          </p:cNvPicPr>
          <p:nvPr/>
        </p:nvPicPr>
        <p:blipFill>
          <a:blip r:embed="rId2"/>
          <a:stretch>
            <a:fillRect/>
          </a:stretch>
        </p:blipFill>
        <p:spPr>
          <a:xfrm>
            <a:off x="0" y="-16031"/>
            <a:ext cx="9144000" cy="6891911"/>
          </a:xfrm>
          <a:prstGeom prst="rect">
            <a:avLst/>
          </a:prstGeom>
        </p:spPr>
      </p:pic>
      <p:sp>
        <p:nvSpPr>
          <p:cNvPr id="9" name="Rechthoek 8"/>
          <p:cNvSpPr/>
          <p:nvPr/>
        </p:nvSpPr>
        <p:spPr>
          <a:xfrm>
            <a:off x="3657600" y="260648"/>
            <a:ext cx="46588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rgbClr val="035682"/>
                </a:solidFill>
              </a:rPr>
              <a:t>Consult here a list of e.g. companies in Ukraine </a:t>
            </a:r>
            <a:r>
              <a:rPr lang="nl-BE" sz="1600" dirty="0" err="1">
                <a:solidFill>
                  <a:srgbClr val="035682"/>
                </a:solidFill>
              </a:rPr>
              <a:t>producing</a:t>
            </a:r>
            <a:r>
              <a:rPr lang="nl-BE" sz="1600" dirty="0">
                <a:solidFill>
                  <a:srgbClr val="035682"/>
                </a:solidFill>
              </a:rPr>
              <a:t> </a:t>
            </a:r>
            <a:r>
              <a:rPr lang="nl-BE" sz="1600" dirty="0" err="1">
                <a:solidFill>
                  <a:srgbClr val="035682"/>
                </a:solidFill>
              </a:rPr>
              <a:t>foodstuffs</a:t>
            </a:r>
            <a:r>
              <a:rPr lang="nl-BE" sz="1600" dirty="0">
                <a:solidFill>
                  <a:srgbClr val="035682"/>
                </a:solidFill>
              </a:rPr>
              <a:t> </a:t>
            </a:r>
            <a:r>
              <a:rPr lang="nl-BE" sz="1600" dirty="0" err="1">
                <a:solidFill>
                  <a:srgbClr val="035682"/>
                </a:solidFill>
              </a:rPr>
              <a:t>with</a:t>
            </a:r>
            <a:r>
              <a:rPr lang="nl-BE" sz="1600" dirty="0">
                <a:solidFill>
                  <a:srgbClr val="035682"/>
                </a:solidFill>
              </a:rPr>
              <a:t> </a:t>
            </a:r>
            <a:r>
              <a:rPr lang="nl-BE" sz="1600" dirty="0" err="1">
                <a:solidFill>
                  <a:srgbClr val="035682"/>
                </a:solidFill>
              </a:rPr>
              <a:t>animal</a:t>
            </a:r>
            <a:r>
              <a:rPr lang="nl-BE" sz="1600" dirty="0">
                <a:solidFill>
                  <a:srgbClr val="035682"/>
                </a:solidFill>
              </a:rPr>
              <a:t> </a:t>
            </a:r>
            <a:r>
              <a:rPr lang="nl-BE" sz="1600" dirty="0" err="1">
                <a:solidFill>
                  <a:srgbClr val="035682"/>
                </a:solidFill>
              </a:rPr>
              <a:t>ingredients</a:t>
            </a:r>
            <a:r>
              <a:rPr lang="nl-BE" sz="1600" dirty="0">
                <a:solidFill>
                  <a:srgbClr val="035682"/>
                </a:solidFill>
              </a:rPr>
              <a:t> </a:t>
            </a:r>
            <a:r>
              <a:rPr lang="nl-BE" sz="1600" dirty="0" err="1">
                <a:solidFill>
                  <a:srgbClr val="035682"/>
                </a:solidFill>
              </a:rPr>
              <a:t>which</a:t>
            </a:r>
            <a:r>
              <a:rPr lang="nl-BE" sz="1600" dirty="0">
                <a:solidFill>
                  <a:srgbClr val="035682"/>
                </a:solidFill>
              </a:rPr>
              <a:t> are </a:t>
            </a:r>
            <a:r>
              <a:rPr lang="nl-BE" sz="1600" dirty="0" err="1">
                <a:solidFill>
                  <a:srgbClr val="035682"/>
                </a:solidFill>
              </a:rPr>
              <a:t>allowed</a:t>
            </a:r>
            <a:r>
              <a:rPr lang="nl-BE" sz="1600" dirty="0">
                <a:solidFill>
                  <a:srgbClr val="035682"/>
                </a:solidFill>
              </a:rPr>
              <a:t> to export to </a:t>
            </a:r>
            <a:r>
              <a:rPr lang="nl-BE" sz="1600" dirty="0" err="1">
                <a:solidFill>
                  <a:srgbClr val="035682"/>
                </a:solidFill>
              </a:rPr>
              <a:t>the</a:t>
            </a:r>
            <a:r>
              <a:rPr lang="nl-BE" sz="1600" dirty="0">
                <a:solidFill>
                  <a:srgbClr val="035682"/>
                </a:solidFill>
              </a:rPr>
              <a:t> EU</a:t>
            </a:r>
          </a:p>
        </p:txBody>
      </p:sp>
      <p:cxnSp>
        <p:nvCxnSpPr>
          <p:cNvPr id="11" name="Rechte verbindingslijn met pijl 10"/>
          <p:cNvCxnSpPr/>
          <p:nvPr/>
        </p:nvCxnSpPr>
        <p:spPr>
          <a:xfrm flipH="1">
            <a:off x="5508104" y="1175048"/>
            <a:ext cx="1224136" cy="261399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95636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061547" y="204337"/>
            <a:ext cx="7020905" cy="6449325"/>
          </a:xfrm>
          <a:prstGeom prst="rect">
            <a:avLst/>
          </a:prstGeom>
        </p:spPr>
      </p:pic>
      <p:sp>
        <p:nvSpPr>
          <p:cNvPr id="3" name="Rechthoek 2"/>
          <p:cNvSpPr/>
          <p:nvPr/>
        </p:nvSpPr>
        <p:spPr>
          <a:xfrm>
            <a:off x="6012160" y="1844824"/>
            <a:ext cx="295232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No </a:t>
            </a:r>
            <a:r>
              <a:rPr lang="nl-BE" dirty="0" err="1"/>
              <a:t>lists</a:t>
            </a:r>
            <a:r>
              <a:rPr lang="nl-BE" dirty="0"/>
              <a:t> </a:t>
            </a:r>
            <a:r>
              <a:rPr lang="nl-BE" dirty="0" err="1"/>
              <a:t>yet</a:t>
            </a:r>
            <a:r>
              <a:rPr lang="nl-BE" dirty="0"/>
              <a:t> </a:t>
            </a:r>
            <a:r>
              <a:rPr lang="nl-BE" dirty="0" err="1"/>
              <a:t>with</a:t>
            </a:r>
            <a:r>
              <a:rPr lang="nl-BE" dirty="0"/>
              <a:t> </a:t>
            </a:r>
            <a:r>
              <a:rPr lang="nl-BE" dirty="0" err="1"/>
              <a:t>approved</a:t>
            </a:r>
            <a:r>
              <a:rPr lang="nl-BE" dirty="0"/>
              <a:t> </a:t>
            </a:r>
            <a:r>
              <a:rPr lang="nl-BE" dirty="0" err="1"/>
              <a:t>establishments</a:t>
            </a:r>
            <a:r>
              <a:rPr lang="nl-BE" dirty="0"/>
              <a:t> (companies)</a:t>
            </a:r>
          </a:p>
          <a:p>
            <a:pPr algn="ctr"/>
            <a:r>
              <a:rPr lang="nl-BE" dirty="0"/>
              <a:t> in Georgia !</a:t>
            </a:r>
          </a:p>
        </p:txBody>
      </p:sp>
    </p:spTree>
    <p:extLst>
      <p:ext uri="{BB962C8B-B14F-4D97-AF65-F5344CB8AC3E}">
        <p14:creationId xmlns:p14="http://schemas.microsoft.com/office/powerpoint/2010/main" val="422213451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899592" y="260648"/>
            <a:ext cx="7272808" cy="6261291"/>
          </a:xfrm>
          <a:prstGeom prst="rect">
            <a:avLst/>
          </a:prstGeom>
        </p:spPr>
      </p:pic>
    </p:spTree>
    <p:extLst>
      <p:ext uri="{BB962C8B-B14F-4D97-AF65-F5344CB8AC3E}">
        <p14:creationId xmlns:p14="http://schemas.microsoft.com/office/powerpoint/2010/main" val="88078805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19572" y="290372"/>
            <a:ext cx="7704856" cy="6065978"/>
          </a:xfrm>
          <a:prstGeom prst="rect">
            <a:avLst/>
          </a:prstGeom>
        </p:spPr>
      </p:pic>
    </p:spTree>
    <p:extLst>
      <p:ext uri="{BB962C8B-B14F-4D97-AF65-F5344CB8AC3E}">
        <p14:creationId xmlns:p14="http://schemas.microsoft.com/office/powerpoint/2010/main" val="28225149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755575" y="1484784"/>
            <a:ext cx="7631373" cy="3057112"/>
          </a:xfrm>
          <a:prstGeom prst="rect">
            <a:avLst/>
          </a:prstGeom>
        </p:spPr>
      </p:pic>
    </p:spTree>
    <p:extLst>
      <p:ext uri="{BB962C8B-B14F-4D97-AF65-F5344CB8AC3E}">
        <p14:creationId xmlns:p14="http://schemas.microsoft.com/office/powerpoint/2010/main" val="74205275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 y="237679"/>
            <a:ext cx="9144001" cy="6382641"/>
          </a:xfrm>
          <a:prstGeom prst="rect">
            <a:avLst/>
          </a:prstGeom>
        </p:spPr>
      </p:pic>
    </p:spTree>
    <p:extLst>
      <p:ext uri="{BB962C8B-B14F-4D97-AF65-F5344CB8AC3E}">
        <p14:creationId xmlns:p14="http://schemas.microsoft.com/office/powerpoint/2010/main" val="661891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Ondertitel 2"/>
          <p:cNvSpPr>
            <a:spLocks noGrp="1"/>
          </p:cNvSpPr>
          <p:nvPr>
            <p:ph type="subTitle" idx="1"/>
          </p:nvPr>
        </p:nvSpPr>
        <p:spPr/>
        <p:txBody>
          <a:bodyPr/>
          <a:lstStyle/>
          <a:p>
            <a:endParaRPr lang="en-US"/>
          </a:p>
        </p:txBody>
      </p:sp>
      <p:pic>
        <p:nvPicPr>
          <p:cNvPr id="4" name="Afbeelding 3"/>
          <p:cNvPicPr>
            <a:picLocks noChangeAspect="1"/>
          </p:cNvPicPr>
          <p:nvPr/>
        </p:nvPicPr>
        <p:blipFill>
          <a:blip r:embed="rId2"/>
          <a:stretch>
            <a:fillRect/>
          </a:stretch>
        </p:blipFill>
        <p:spPr>
          <a:xfrm>
            <a:off x="-108520" y="423443"/>
            <a:ext cx="9361040" cy="6011114"/>
          </a:xfrm>
          <a:prstGeom prst="rect">
            <a:avLst/>
          </a:prstGeom>
        </p:spPr>
      </p:pic>
      <p:sp>
        <p:nvSpPr>
          <p:cNvPr id="5" name="Rechthoek 4"/>
          <p:cNvSpPr/>
          <p:nvPr/>
        </p:nvSpPr>
        <p:spPr>
          <a:xfrm>
            <a:off x="5580112" y="3972719"/>
            <a:ext cx="338437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Read here more </a:t>
            </a:r>
            <a:r>
              <a:rPr lang="nl-BE" dirty="0" err="1"/>
              <a:t>about</a:t>
            </a:r>
            <a:r>
              <a:rPr lang="nl-BE" dirty="0"/>
              <a:t> </a:t>
            </a:r>
            <a:r>
              <a:rPr lang="nl-BE" dirty="0" err="1"/>
              <a:t>importing</a:t>
            </a:r>
            <a:r>
              <a:rPr lang="nl-BE" dirty="0"/>
              <a:t> </a:t>
            </a:r>
            <a:r>
              <a:rPr lang="nl-BE" dirty="0" err="1"/>
              <a:t>seeds</a:t>
            </a:r>
            <a:r>
              <a:rPr lang="nl-BE" dirty="0"/>
              <a:t> in </a:t>
            </a:r>
            <a:r>
              <a:rPr lang="nl-BE" dirty="0" err="1"/>
              <a:t>the</a:t>
            </a:r>
            <a:r>
              <a:rPr lang="nl-BE" dirty="0"/>
              <a:t> EU</a:t>
            </a:r>
            <a:endParaRPr lang="en-US" dirty="0"/>
          </a:p>
        </p:txBody>
      </p:sp>
      <p:cxnSp>
        <p:nvCxnSpPr>
          <p:cNvPr id="7" name="Rechte verbindingslijn met pijl 6"/>
          <p:cNvCxnSpPr/>
          <p:nvPr/>
        </p:nvCxnSpPr>
        <p:spPr>
          <a:xfrm flipH="1">
            <a:off x="5580112" y="4941168"/>
            <a:ext cx="1728192"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voettekst 5"/>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0606085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 y="332656"/>
            <a:ext cx="9144000" cy="6296904"/>
          </a:xfrm>
          <a:prstGeom prst="rect">
            <a:avLst/>
          </a:prstGeom>
        </p:spPr>
      </p:pic>
    </p:spTree>
    <p:extLst>
      <p:ext uri="{BB962C8B-B14F-4D97-AF65-F5344CB8AC3E}">
        <p14:creationId xmlns:p14="http://schemas.microsoft.com/office/powerpoint/2010/main" val="77823082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395288" y="2420938"/>
            <a:ext cx="8356600" cy="3709987"/>
          </a:xfrm>
        </p:spPr>
        <p:txBody>
          <a:bodyPr/>
          <a:lstStyle/>
          <a:p>
            <a:pPr>
              <a:buFontTx/>
              <a:buNone/>
              <a:defRPr/>
            </a:pPr>
            <a:r>
              <a:rPr lang="nl-BE" sz="2000" dirty="0">
                <a:solidFill>
                  <a:srgbClr val="0000FF"/>
                </a:solidFill>
                <a:latin typeface="Arial Narrow" pitchFamily="34" charset="0"/>
              </a:rPr>
              <a:t> 4) </a:t>
            </a:r>
            <a:r>
              <a:rPr lang="nl-BE" sz="2000" u="sng" dirty="0">
                <a:solidFill>
                  <a:srgbClr val="0000FF"/>
                </a:solidFill>
                <a:latin typeface="Arial Narrow" pitchFamily="34" charset="0"/>
              </a:rPr>
              <a:t>European </a:t>
            </a:r>
            <a:r>
              <a:rPr lang="nl-BE" sz="2000" u="sng" dirty="0" err="1">
                <a:solidFill>
                  <a:srgbClr val="0000FF"/>
                </a:solidFill>
                <a:latin typeface="Arial Narrow" pitchFamily="34" charset="0"/>
              </a:rPr>
              <a:t>Commission</a:t>
            </a:r>
            <a:r>
              <a:rPr lang="nl-BE" sz="2000" u="sng" dirty="0">
                <a:solidFill>
                  <a:srgbClr val="0000FF"/>
                </a:solidFill>
                <a:latin typeface="Arial Narrow" pitchFamily="34" charset="0"/>
              </a:rPr>
              <a:t> – Codex Alimentarius</a:t>
            </a:r>
            <a:endParaRPr lang="nl-BE" sz="2000" dirty="0">
              <a:solidFill>
                <a:srgbClr val="0000FF"/>
              </a:solidFill>
              <a:latin typeface="Arial Narrow" pitchFamily="34" charset="0"/>
            </a:endParaRPr>
          </a:p>
          <a:p>
            <a:pPr indent="19050">
              <a:buFontTx/>
              <a:buNone/>
              <a:defRPr/>
            </a:pPr>
            <a:r>
              <a:rPr lang="fr-FR" sz="1800" dirty="0">
                <a:latin typeface="Arial Narrow" pitchFamily="34" charset="0"/>
                <a:hlinkClick r:id="rId3"/>
              </a:rPr>
              <a:t>http://www.codexalimentarius.net/web/index_en.jsp</a:t>
            </a:r>
            <a:endParaRPr lang="fr-FR" sz="1800" dirty="0">
              <a:latin typeface="Arial Narrow" pitchFamily="34" charset="0"/>
            </a:endParaRPr>
          </a:p>
          <a:p>
            <a:pPr indent="71438">
              <a:buFontTx/>
              <a:buNone/>
              <a:defRPr/>
            </a:pPr>
            <a:endParaRPr lang="fr-FR" sz="1800" dirty="0">
              <a:latin typeface="Arial Narrow" pitchFamily="34" charset="0"/>
            </a:endParaRPr>
          </a:p>
          <a:p>
            <a:pPr indent="71438">
              <a:buFontTx/>
              <a:buNone/>
              <a:defRPr/>
            </a:pPr>
            <a:r>
              <a:rPr lang="fr-FR" sz="1800" dirty="0" err="1">
                <a:latin typeface="Arial Narrow" pitchFamily="34" charset="0"/>
              </a:rPr>
              <a:t>Consult</a:t>
            </a:r>
            <a:r>
              <a:rPr lang="fr-FR" sz="1800" dirty="0">
                <a:latin typeface="Arial Narrow" pitchFamily="34" charset="0"/>
              </a:rPr>
              <a:t> </a:t>
            </a:r>
            <a:r>
              <a:rPr lang="fr-FR" sz="1800" dirty="0" err="1">
                <a:latin typeface="Arial Narrow" pitchFamily="34" charset="0"/>
              </a:rPr>
              <a:t>at</a:t>
            </a:r>
            <a:r>
              <a:rPr lang="fr-FR" sz="1800" dirty="0">
                <a:latin typeface="Arial Narrow" pitchFamily="34" charset="0"/>
              </a:rPr>
              <a:t> </a:t>
            </a:r>
            <a:r>
              <a:rPr lang="fr-FR" sz="1800" dirty="0" err="1">
                <a:latin typeface="Arial Narrow" pitchFamily="34" charset="0"/>
              </a:rPr>
              <a:t>this</a:t>
            </a:r>
            <a:r>
              <a:rPr lang="fr-FR" sz="1800" dirty="0">
                <a:latin typeface="Arial Narrow" pitchFamily="34" charset="0"/>
              </a:rPr>
              <a:t> </a:t>
            </a:r>
            <a:r>
              <a:rPr lang="fr-FR" sz="1800" dirty="0" err="1">
                <a:latin typeface="Arial Narrow" pitchFamily="34" charset="0"/>
              </a:rPr>
              <a:t>website</a:t>
            </a:r>
            <a:r>
              <a:rPr lang="fr-FR" sz="1800" dirty="0">
                <a:latin typeface="Arial Narrow" pitchFamily="34" charset="0"/>
              </a:rPr>
              <a:t> info on:		- HACCP</a:t>
            </a:r>
          </a:p>
          <a:p>
            <a:pPr indent="71438">
              <a:buFontTx/>
              <a:buNone/>
              <a:defRPr/>
            </a:pPr>
            <a:r>
              <a:rPr lang="fr-FR" sz="1800" dirty="0">
                <a:latin typeface="Arial Narrow" pitchFamily="34" charset="0"/>
              </a:rPr>
              <a:t>					- Food standards</a:t>
            </a:r>
          </a:p>
          <a:p>
            <a:pPr>
              <a:buFontTx/>
              <a:buNone/>
              <a:defRPr/>
            </a:pPr>
            <a:endParaRPr lang="fr-FR" sz="1800" dirty="0">
              <a:latin typeface="Arial Narrow" pitchFamily="34" charset="0"/>
            </a:endParaRPr>
          </a:p>
          <a:p>
            <a:pPr>
              <a:buFontTx/>
              <a:buNone/>
              <a:defRPr/>
            </a:pPr>
            <a:endParaRPr lang="nl-BE" sz="1800" dirty="0">
              <a:latin typeface="Arial Narrow" pitchFamily="34" charset="0"/>
            </a:endParaRPr>
          </a:p>
          <a:p>
            <a:pPr>
              <a:buFontTx/>
              <a:buNone/>
              <a:defRPr/>
            </a:pPr>
            <a:endParaRPr lang="nl-BE" sz="1800" dirty="0">
              <a:latin typeface="Arial Narrow" pitchFamily="34" charset="0"/>
            </a:endParaRPr>
          </a:p>
          <a:p>
            <a:pPr>
              <a:buFontTx/>
              <a:buNone/>
              <a:defRPr/>
            </a:pPr>
            <a:endParaRPr lang="nl-BE" sz="1800" dirty="0">
              <a:latin typeface="Arial Narrow" pitchFamily="34" charset="0"/>
            </a:endParaRPr>
          </a:p>
          <a:p>
            <a:pPr>
              <a:buFontTx/>
              <a:buNone/>
              <a:defRPr/>
            </a:pPr>
            <a:endParaRPr lang="fr-FR" u="sng" dirty="0">
              <a:latin typeface="Arial Narrow" pitchFamily="34" charset="0"/>
            </a:endParaRPr>
          </a:p>
          <a:p>
            <a:pPr>
              <a:buFontTx/>
              <a:buNone/>
              <a:defRPr/>
            </a:pPr>
            <a:r>
              <a:rPr lang="fr-FR" u="sng" dirty="0"/>
              <a:t>        </a:t>
            </a:r>
          </a:p>
          <a:p>
            <a:pPr>
              <a:buFontTx/>
              <a:buNone/>
              <a:defRPr/>
            </a:pPr>
            <a:endParaRPr lang="fr-FR" sz="2400" u="sng" dirty="0"/>
          </a:p>
          <a:p>
            <a:pPr>
              <a:buFontTx/>
              <a:buNone/>
              <a:defRPr/>
            </a:pPr>
            <a:endParaRPr lang="fr-FR" sz="2400" u="sng" dirty="0"/>
          </a:p>
          <a:p>
            <a:pPr>
              <a:buFontTx/>
              <a:buNone/>
              <a:defRPr/>
            </a:pPr>
            <a:endParaRPr lang="nl-BE" sz="2400" dirty="0"/>
          </a:p>
          <a:p>
            <a:pPr>
              <a:buFontTx/>
              <a:buNone/>
              <a:defRPr/>
            </a:pPr>
            <a:endParaRPr lang="nl-BE" dirty="0">
              <a:solidFill>
                <a:schemeClr val="bg2"/>
              </a:solidFill>
              <a:latin typeface="Arial Narrow" pitchFamily="34" charset="0"/>
            </a:endParaRPr>
          </a:p>
          <a:p>
            <a:pPr>
              <a:buFontTx/>
              <a:buNone/>
              <a:defRPr/>
            </a:pPr>
            <a:endParaRPr lang="nl-BE" sz="2400" u="sng" dirty="0">
              <a:solidFill>
                <a:srgbClr val="0000FF"/>
              </a:solidFill>
              <a:latin typeface="Arial Narrow" pitchFamily="34" charset="0"/>
            </a:endParaRPr>
          </a:p>
        </p:txBody>
      </p:sp>
      <p:sp>
        <p:nvSpPr>
          <p:cNvPr id="160770" name="Titel 6"/>
          <p:cNvSpPr>
            <a:spLocks noGrp="1"/>
          </p:cNvSpPr>
          <p:nvPr>
            <p:ph type="title"/>
          </p:nvPr>
        </p:nvSpPr>
        <p:spPr>
          <a:xfrm>
            <a:off x="395288" y="1484313"/>
            <a:ext cx="8497887" cy="720725"/>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60773" name="Tijdelijke aanduiding voor voettekst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160774"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724400"/>
            <a:ext cx="86423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9" name="Picture 4"/>
          <p:cNvPicPr>
            <a:picLocks noChangeAspect="1"/>
          </p:cNvPicPr>
          <p:nvPr/>
        </p:nvPicPr>
        <p:blipFill>
          <a:blip r:embed="rId6"/>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67900971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438150" y="2349500"/>
            <a:ext cx="8356600" cy="3709988"/>
          </a:xfrm>
        </p:spPr>
        <p:txBody>
          <a:bodyPr/>
          <a:lstStyle/>
          <a:p>
            <a:pPr>
              <a:buFontTx/>
              <a:buNone/>
              <a:defRPr/>
            </a:pPr>
            <a:r>
              <a:rPr lang="nl-BE" sz="2000" dirty="0">
                <a:solidFill>
                  <a:srgbClr val="0000FF"/>
                </a:solidFill>
                <a:latin typeface="Arial Narrow" pitchFamily="34" charset="0"/>
              </a:rPr>
              <a:t> 5) </a:t>
            </a:r>
            <a:r>
              <a:rPr lang="nl-BE" sz="2000" u="sng" dirty="0">
                <a:solidFill>
                  <a:srgbClr val="0000FF"/>
                </a:solidFill>
                <a:latin typeface="Arial Narrow" pitchFamily="34" charset="0"/>
              </a:rPr>
              <a:t>European Commission – Codex Alimentarius</a:t>
            </a:r>
            <a:endParaRPr lang="nl-BE" sz="2000" dirty="0">
              <a:solidFill>
                <a:srgbClr val="0000FF"/>
              </a:solidFill>
              <a:latin typeface="Arial Narrow" pitchFamily="34" charset="0"/>
            </a:endParaRPr>
          </a:p>
          <a:p>
            <a:pPr indent="19050">
              <a:buFontTx/>
              <a:buNone/>
              <a:defRPr/>
            </a:pPr>
            <a:r>
              <a:rPr lang="fr-FR" sz="1800" dirty="0">
                <a:latin typeface="Arial Narrow" pitchFamily="34" charset="0"/>
                <a:hlinkClick r:id="rId3"/>
              </a:rPr>
              <a:t>http://www.fao.org/fao-who-codexalimentarius/en/</a:t>
            </a:r>
            <a:endParaRPr lang="fr-FR" sz="1800" dirty="0">
              <a:latin typeface="Arial Narrow" pitchFamily="34" charset="0"/>
            </a:endParaRPr>
          </a:p>
          <a:p>
            <a:pPr indent="71438">
              <a:buFontTx/>
              <a:buNone/>
              <a:defRPr/>
            </a:pPr>
            <a:endParaRPr lang="fr-FR" sz="1800" dirty="0">
              <a:latin typeface="Arial Narrow" pitchFamily="34" charset="0"/>
            </a:endParaRPr>
          </a:p>
          <a:p>
            <a:pPr indent="71438">
              <a:buFontTx/>
              <a:buNone/>
              <a:defRPr/>
            </a:pPr>
            <a:r>
              <a:rPr lang="fr-FR" sz="1800" dirty="0" err="1">
                <a:latin typeface="Arial Narrow" pitchFamily="34" charset="0"/>
              </a:rPr>
              <a:t>Useful</a:t>
            </a:r>
            <a:r>
              <a:rPr lang="fr-FR" sz="1800" dirty="0">
                <a:latin typeface="Arial Narrow" pitchFamily="34" charset="0"/>
              </a:rPr>
              <a:t> publication:	Food </a:t>
            </a:r>
            <a:r>
              <a:rPr lang="fr-FR" sz="1800" dirty="0" err="1">
                <a:latin typeface="Arial Narrow" pitchFamily="34" charset="0"/>
              </a:rPr>
              <a:t>Hygiene</a:t>
            </a:r>
            <a:r>
              <a:rPr lang="fr-FR" sz="1800" dirty="0">
                <a:latin typeface="Arial Narrow" pitchFamily="34" charset="0"/>
              </a:rPr>
              <a:t> – Basic </a:t>
            </a:r>
            <a:r>
              <a:rPr lang="fr-FR" sz="1800" dirty="0" err="1">
                <a:latin typeface="Arial Narrow" pitchFamily="34" charset="0"/>
              </a:rPr>
              <a:t>texts</a:t>
            </a:r>
            <a:r>
              <a:rPr lang="fr-FR" sz="1800" dirty="0">
                <a:latin typeface="Arial Narrow" pitchFamily="34" charset="0"/>
              </a:rPr>
              <a:t> (4th </a:t>
            </a:r>
            <a:r>
              <a:rPr lang="fr-FR" sz="1800" dirty="0" err="1">
                <a:latin typeface="Arial Narrow" pitchFamily="34" charset="0"/>
              </a:rPr>
              <a:t>edition</a:t>
            </a:r>
            <a:r>
              <a:rPr lang="fr-FR" sz="1800" dirty="0">
                <a:latin typeface="Arial Narrow" pitchFamily="34" charset="0"/>
              </a:rPr>
              <a:t>)</a:t>
            </a:r>
          </a:p>
          <a:p>
            <a:pPr indent="71438">
              <a:buFontTx/>
              <a:buNone/>
              <a:defRPr/>
            </a:pPr>
            <a:r>
              <a:rPr lang="fr-FR" dirty="0">
                <a:latin typeface="Arial Narrow" pitchFamily="34" charset="0"/>
              </a:rPr>
              <a:t>	</a:t>
            </a:r>
            <a:r>
              <a:rPr lang="fr-FR" sz="1400" dirty="0">
                <a:latin typeface="Arial Narrow" pitchFamily="34" charset="0"/>
              </a:rPr>
              <a:t>	 </a:t>
            </a:r>
            <a:r>
              <a:rPr lang="fr-FR" sz="1400" dirty="0">
                <a:latin typeface="Arial Narrow" pitchFamily="34" charset="0"/>
                <a:hlinkClick r:id="rId4"/>
              </a:rPr>
              <a:t>ftp://ftp.fao.org/codex/Publications/Booklets/Hygiene/FoodHygiene_2009e.pdf</a:t>
            </a:r>
            <a:endParaRPr lang="fr-FR" sz="1400" dirty="0">
              <a:latin typeface="Arial Narrow" pitchFamily="34" charset="0"/>
            </a:endParaRPr>
          </a:p>
          <a:p>
            <a:pPr indent="71438">
              <a:buFontTx/>
              <a:buNone/>
              <a:defRPr/>
            </a:pPr>
            <a:r>
              <a:rPr lang="fr-FR" sz="1800" dirty="0">
                <a:latin typeface="Arial Narrow" pitchFamily="34" charset="0"/>
              </a:rPr>
              <a:t>Page 23-33:	- </a:t>
            </a:r>
            <a:r>
              <a:rPr lang="fr-FR" sz="1800" dirty="0" err="1">
                <a:latin typeface="Arial Narrow" pitchFamily="34" charset="0"/>
              </a:rPr>
              <a:t>Principles</a:t>
            </a:r>
            <a:r>
              <a:rPr lang="fr-FR" sz="1800" dirty="0">
                <a:latin typeface="Arial Narrow" pitchFamily="34" charset="0"/>
              </a:rPr>
              <a:t> of the HACCP system</a:t>
            </a:r>
          </a:p>
          <a:p>
            <a:pPr indent="71438">
              <a:buFontTx/>
              <a:buNone/>
              <a:defRPr/>
            </a:pPr>
            <a:r>
              <a:rPr lang="fr-FR" sz="1800" dirty="0">
                <a:latin typeface="Arial Narrow" pitchFamily="34" charset="0"/>
              </a:rPr>
              <a:t>		- Guidelines for the application of HACCP</a:t>
            </a:r>
          </a:p>
          <a:p>
            <a:pPr indent="71438">
              <a:buFontTx/>
              <a:buNone/>
              <a:defRPr/>
            </a:pPr>
            <a:r>
              <a:rPr lang="fr-FR" sz="1800" dirty="0">
                <a:latin typeface="Arial Narrow" pitchFamily="34" charset="0"/>
              </a:rPr>
              <a:t>		- </a:t>
            </a:r>
            <a:r>
              <a:rPr lang="fr-FR" sz="1800" dirty="0" err="1">
                <a:latin typeface="Arial Narrow" pitchFamily="34" charset="0"/>
              </a:rPr>
              <a:t>Logic</a:t>
            </a:r>
            <a:r>
              <a:rPr lang="fr-FR" sz="1800" dirty="0">
                <a:latin typeface="Arial Narrow" pitchFamily="34" charset="0"/>
              </a:rPr>
              <a:t> </a:t>
            </a:r>
            <a:r>
              <a:rPr lang="fr-FR" sz="1800" dirty="0" err="1">
                <a:latin typeface="Arial Narrow" pitchFamily="34" charset="0"/>
              </a:rPr>
              <a:t>sequence</a:t>
            </a:r>
            <a:r>
              <a:rPr lang="fr-FR" sz="1800" dirty="0">
                <a:latin typeface="Arial Narrow" pitchFamily="34" charset="0"/>
              </a:rPr>
              <a:t> for application of HACCP (12 </a:t>
            </a:r>
            <a:r>
              <a:rPr lang="fr-FR" sz="1800" dirty="0" err="1">
                <a:latin typeface="Arial Narrow" pitchFamily="34" charset="0"/>
              </a:rPr>
              <a:t>steps</a:t>
            </a:r>
            <a:r>
              <a:rPr lang="fr-FR" sz="1800" dirty="0">
                <a:latin typeface="Arial Narrow" pitchFamily="34" charset="0"/>
              </a:rPr>
              <a:t>)</a:t>
            </a:r>
          </a:p>
          <a:p>
            <a:pPr indent="71438">
              <a:buFontTx/>
              <a:buNone/>
              <a:defRPr/>
            </a:pPr>
            <a:r>
              <a:rPr lang="fr-FR" sz="1800" dirty="0">
                <a:latin typeface="Arial Narrow" pitchFamily="34" charset="0"/>
              </a:rPr>
              <a:t>		- </a:t>
            </a:r>
            <a:r>
              <a:rPr lang="fr-FR" sz="1800" dirty="0" err="1">
                <a:latin typeface="Arial Narrow" pitchFamily="34" charset="0"/>
              </a:rPr>
              <a:t>Decision</a:t>
            </a:r>
            <a:r>
              <a:rPr lang="fr-FR" sz="1800" dirty="0">
                <a:latin typeface="Arial Narrow" pitchFamily="34" charset="0"/>
              </a:rPr>
              <a:t> </a:t>
            </a:r>
            <a:r>
              <a:rPr lang="fr-FR" sz="1800" dirty="0" err="1">
                <a:latin typeface="Arial Narrow" pitchFamily="34" charset="0"/>
              </a:rPr>
              <a:t>tree</a:t>
            </a:r>
            <a:r>
              <a:rPr lang="fr-FR" sz="1800" dirty="0">
                <a:latin typeface="Arial Narrow" pitchFamily="34" charset="0"/>
              </a:rPr>
              <a:t> to </a:t>
            </a:r>
            <a:r>
              <a:rPr lang="fr-FR" sz="1800" dirty="0" err="1">
                <a:latin typeface="Arial Narrow" pitchFamily="34" charset="0"/>
              </a:rPr>
              <a:t>identify</a:t>
            </a:r>
            <a:r>
              <a:rPr lang="fr-FR" sz="1800" dirty="0">
                <a:latin typeface="Arial Narrow" pitchFamily="34" charset="0"/>
              </a:rPr>
              <a:t> CCP (</a:t>
            </a:r>
            <a:r>
              <a:rPr lang="fr-FR" sz="1800" dirty="0" err="1">
                <a:latin typeface="Arial Narrow" pitchFamily="34" charset="0"/>
              </a:rPr>
              <a:t>example</a:t>
            </a:r>
            <a:r>
              <a:rPr lang="fr-FR" sz="1800" dirty="0">
                <a:latin typeface="Arial Narrow" pitchFamily="34" charset="0"/>
              </a:rPr>
              <a:t>)</a:t>
            </a:r>
          </a:p>
          <a:p>
            <a:pPr indent="71438">
              <a:buFontTx/>
              <a:buNone/>
              <a:defRPr/>
            </a:pPr>
            <a:r>
              <a:rPr lang="fr-FR" sz="1800" dirty="0">
                <a:latin typeface="Arial Narrow" pitchFamily="34" charset="0"/>
              </a:rPr>
              <a:t>		- HACCP </a:t>
            </a:r>
            <a:r>
              <a:rPr lang="fr-FR" sz="1800" dirty="0" err="1">
                <a:latin typeface="Arial Narrow" pitchFamily="34" charset="0"/>
              </a:rPr>
              <a:t>worksheet</a:t>
            </a:r>
            <a:r>
              <a:rPr lang="fr-FR" sz="1800" dirty="0">
                <a:latin typeface="Arial Narrow" pitchFamily="34" charset="0"/>
              </a:rPr>
              <a:t> (</a:t>
            </a:r>
            <a:r>
              <a:rPr lang="fr-FR" sz="1800" dirty="0" err="1">
                <a:latin typeface="Arial Narrow" pitchFamily="34" charset="0"/>
              </a:rPr>
              <a:t>example</a:t>
            </a:r>
            <a:r>
              <a:rPr lang="fr-FR" sz="1800" dirty="0">
                <a:latin typeface="Arial Narrow" pitchFamily="34" charset="0"/>
              </a:rPr>
              <a:t>)</a:t>
            </a:r>
          </a:p>
          <a:p>
            <a:pPr indent="71438">
              <a:buFontTx/>
              <a:buNone/>
              <a:defRPr/>
            </a:pPr>
            <a:endParaRPr lang="fr-FR" dirty="0">
              <a:latin typeface="Arial Narrow" pitchFamily="34" charset="0"/>
            </a:endParaRPr>
          </a:p>
          <a:p>
            <a:pPr indent="71438">
              <a:buFontTx/>
              <a:buNone/>
              <a:defRPr/>
            </a:pPr>
            <a:endParaRPr lang="fr-FR" dirty="0">
              <a:latin typeface="Arial Narrow" pitchFamily="34" charset="0"/>
            </a:endParaRPr>
          </a:p>
          <a:p>
            <a:pPr>
              <a:buFontTx/>
              <a:buNone/>
              <a:defRPr/>
            </a:pPr>
            <a:endParaRPr lang="fr-FR" sz="1800" dirty="0">
              <a:latin typeface="Arial Narrow" pitchFamily="34" charset="0"/>
            </a:endParaRPr>
          </a:p>
          <a:p>
            <a:pPr>
              <a:buFontTx/>
              <a:buNone/>
              <a:defRPr/>
            </a:pPr>
            <a:endParaRPr lang="nl-BE" sz="1800" dirty="0">
              <a:latin typeface="Arial Narrow" pitchFamily="34" charset="0"/>
            </a:endParaRPr>
          </a:p>
          <a:p>
            <a:pPr>
              <a:buFontTx/>
              <a:buNone/>
              <a:defRPr/>
            </a:pPr>
            <a:endParaRPr lang="nl-BE" sz="1800" dirty="0">
              <a:latin typeface="Arial Narrow" pitchFamily="34" charset="0"/>
            </a:endParaRPr>
          </a:p>
          <a:p>
            <a:pPr>
              <a:buFontTx/>
              <a:buNone/>
              <a:defRPr/>
            </a:pPr>
            <a:endParaRPr lang="nl-BE" sz="1800" dirty="0">
              <a:latin typeface="Arial Narrow" pitchFamily="34" charset="0"/>
            </a:endParaRPr>
          </a:p>
          <a:p>
            <a:pPr>
              <a:buFontTx/>
              <a:buNone/>
              <a:defRPr/>
            </a:pPr>
            <a:endParaRPr lang="fr-FR" u="sng" dirty="0">
              <a:latin typeface="Arial Narrow" pitchFamily="34" charset="0"/>
            </a:endParaRPr>
          </a:p>
          <a:p>
            <a:pPr>
              <a:buFontTx/>
              <a:buNone/>
              <a:defRPr/>
            </a:pPr>
            <a:r>
              <a:rPr lang="fr-FR" u="sng" dirty="0"/>
              <a:t>        </a:t>
            </a:r>
          </a:p>
          <a:p>
            <a:pPr>
              <a:buFontTx/>
              <a:buNone/>
              <a:defRPr/>
            </a:pPr>
            <a:endParaRPr lang="fr-FR" sz="2400" u="sng" dirty="0"/>
          </a:p>
          <a:p>
            <a:pPr>
              <a:buFontTx/>
              <a:buNone/>
              <a:defRPr/>
            </a:pPr>
            <a:endParaRPr lang="fr-FR" sz="2400" u="sng" dirty="0"/>
          </a:p>
          <a:p>
            <a:pPr>
              <a:buFontTx/>
              <a:buNone/>
              <a:defRPr/>
            </a:pPr>
            <a:endParaRPr lang="nl-BE" sz="2400" dirty="0"/>
          </a:p>
          <a:p>
            <a:pPr>
              <a:buFontTx/>
              <a:buNone/>
              <a:defRPr/>
            </a:pPr>
            <a:endParaRPr lang="nl-BE" dirty="0">
              <a:solidFill>
                <a:schemeClr val="bg2"/>
              </a:solidFill>
              <a:latin typeface="Arial Narrow" pitchFamily="34" charset="0"/>
            </a:endParaRPr>
          </a:p>
          <a:p>
            <a:pPr>
              <a:buFontTx/>
              <a:buNone/>
              <a:defRPr/>
            </a:pPr>
            <a:endParaRPr lang="nl-BE" sz="2400" u="sng" dirty="0">
              <a:solidFill>
                <a:srgbClr val="0000FF"/>
              </a:solidFill>
              <a:latin typeface="Arial Narrow" pitchFamily="34" charset="0"/>
            </a:endParaRPr>
          </a:p>
        </p:txBody>
      </p:sp>
      <p:sp>
        <p:nvSpPr>
          <p:cNvPr id="162818" name="Titel 6"/>
          <p:cNvSpPr>
            <a:spLocks noGrp="1"/>
          </p:cNvSpPr>
          <p:nvPr>
            <p:ph type="title"/>
          </p:nvPr>
        </p:nvSpPr>
        <p:spPr>
          <a:xfrm>
            <a:off x="468313" y="1484313"/>
            <a:ext cx="8424862" cy="649287"/>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62821" name="Tijdelijke aanduiding voor voettekst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8" name="Picture 4"/>
          <p:cNvPicPr>
            <a:picLocks noChangeAspect="1"/>
          </p:cNvPicPr>
          <p:nvPr/>
        </p:nvPicPr>
        <p:blipFill>
          <a:blip r:embed="rId6"/>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47620065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0" y="76262"/>
            <a:ext cx="9144000" cy="6783658"/>
          </a:xfrm>
          <a:prstGeom prst="rect">
            <a:avLst/>
          </a:prstGeom>
        </p:spPr>
      </p:pic>
    </p:spTree>
    <p:extLst>
      <p:ext uri="{BB962C8B-B14F-4D97-AF65-F5344CB8AC3E}">
        <p14:creationId xmlns:p14="http://schemas.microsoft.com/office/powerpoint/2010/main" val="137036749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71599" y="620688"/>
            <a:ext cx="7427487" cy="720080"/>
          </a:xfrm>
          <a:prstGeom prst="rect">
            <a:avLst/>
          </a:prstGeom>
        </p:spPr>
      </p:pic>
      <p:pic>
        <p:nvPicPr>
          <p:cNvPr id="3" name="Afbeelding 2"/>
          <p:cNvPicPr>
            <a:picLocks noChangeAspect="1"/>
          </p:cNvPicPr>
          <p:nvPr/>
        </p:nvPicPr>
        <p:blipFill>
          <a:blip r:embed="rId3"/>
          <a:stretch>
            <a:fillRect/>
          </a:stretch>
        </p:blipFill>
        <p:spPr>
          <a:xfrm>
            <a:off x="610438" y="2204864"/>
            <a:ext cx="7878451" cy="792088"/>
          </a:xfrm>
          <a:prstGeom prst="rect">
            <a:avLst/>
          </a:prstGeom>
        </p:spPr>
      </p:pic>
      <p:pic>
        <p:nvPicPr>
          <p:cNvPr id="4" name="Afbeelding 3"/>
          <p:cNvPicPr>
            <a:picLocks noChangeAspect="1"/>
          </p:cNvPicPr>
          <p:nvPr/>
        </p:nvPicPr>
        <p:blipFill>
          <a:blip r:embed="rId4"/>
          <a:stretch>
            <a:fillRect/>
          </a:stretch>
        </p:blipFill>
        <p:spPr>
          <a:xfrm>
            <a:off x="971600" y="3645024"/>
            <a:ext cx="7861396" cy="648072"/>
          </a:xfrm>
          <a:prstGeom prst="rect">
            <a:avLst/>
          </a:prstGeom>
        </p:spPr>
      </p:pic>
      <p:pic>
        <p:nvPicPr>
          <p:cNvPr id="5" name="Afbeelding 4"/>
          <p:cNvPicPr>
            <a:picLocks noChangeAspect="1"/>
          </p:cNvPicPr>
          <p:nvPr/>
        </p:nvPicPr>
        <p:blipFill>
          <a:blip r:embed="rId5"/>
          <a:stretch>
            <a:fillRect/>
          </a:stretch>
        </p:blipFill>
        <p:spPr>
          <a:xfrm>
            <a:off x="610439" y="4941168"/>
            <a:ext cx="7811989" cy="1152128"/>
          </a:xfrm>
          <a:prstGeom prst="rect">
            <a:avLst/>
          </a:prstGeom>
        </p:spPr>
      </p:pic>
    </p:spTree>
    <p:extLst>
      <p:ext uri="{BB962C8B-B14F-4D97-AF65-F5344CB8AC3E}">
        <p14:creationId xmlns:p14="http://schemas.microsoft.com/office/powerpoint/2010/main" val="16585969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576762"/>
            <a:ext cx="9126353" cy="5275982"/>
          </a:xfrm>
          <a:prstGeom prst="rect">
            <a:avLst/>
          </a:prstGeom>
        </p:spPr>
      </p:pic>
    </p:spTree>
    <p:extLst>
      <p:ext uri="{BB962C8B-B14F-4D97-AF65-F5344CB8AC3E}">
        <p14:creationId xmlns:p14="http://schemas.microsoft.com/office/powerpoint/2010/main" val="130036156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07504" y="836712"/>
            <a:ext cx="8993031" cy="5423601"/>
          </a:xfrm>
          <a:prstGeom prst="rect">
            <a:avLst/>
          </a:prstGeom>
        </p:spPr>
      </p:pic>
    </p:spTree>
    <p:extLst>
      <p:ext uri="{BB962C8B-B14F-4D97-AF65-F5344CB8AC3E}">
        <p14:creationId xmlns:p14="http://schemas.microsoft.com/office/powerpoint/2010/main" val="409735502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0" y="10684"/>
            <a:ext cx="9144000" cy="6847316"/>
          </a:xfrm>
          <a:prstGeom prst="rect">
            <a:avLst/>
          </a:prstGeom>
        </p:spPr>
      </p:pic>
      <p:sp>
        <p:nvSpPr>
          <p:cNvPr id="4" name="Rechthoek 3"/>
          <p:cNvSpPr/>
          <p:nvPr/>
        </p:nvSpPr>
        <p:spPr>
          <a:xfrm>
            <a:off x="5868144" y="764704"/>
            <a:ext cx="32403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Consult </a:t>
            </a:r>
            <a:r>
              <a:rPr lang="nl-BE" dirty="0" err="1">
                <a:solidFill>
                  <a:schemeClr val="tx1"/>
                </a:solidFill>
              </a:rPr>
              <a:t>here</a:t>
            </a:r>
            <a:r>
              <a:rPr lang="nl-BE" dirty="0">
                <a:solidFill>
                  <a:schemeClr val="tx1"/>
                </a:solidFill>
              </a:rPr>
              <a:t> </a:t>
            </a:r>
            <a:r>
              <a:rPr lang="nl-BE" dirty="0" err="1">
                <a:solidFill>
                  <a:schemeClr val="tx1"/>
                </a:solidFill>
              </a:rPr>
              <a:t>technical</a:t>
            </a:r>
            <a:r>
              <a:rPr lang="nl-BE" dirty="0">
                <a:solidFill>
                  <a:schemeClr val="tx1"/>
                </a:solidFill>
              </a:rPr>
              <a:t> </a:t>
            </a:r>
            <a:r>
              <a:rPr lang="nl-BE" dirty="0" err="1">
                <a:solidFill>
                  <a:schemeClr val="tx1"/>
                </a:solidFill>
              </a:rPr>
              <a:t>standards</a:t>
            </a:r>
            <a:r>
              <a:rPr lang="nl-BE" dirty="0">
                <a:solidFill>
                  <a:schemeClr val="tx1"/>
                </a:solidFill>
              </a:rPr>
              <a:t> (= best </a:t>
            </a:r>
            <a:r>
              <a:rPr lang="nl-BE" dirty="0" err="1">
                <a:solidFill>
                  <a:schemeClr val="tx1"/>
                </a:solidFill>
              </a:rPr>
              <a:t>practices</a:t>
            </a:r>
            <a:r>
              <a:rPr lang="nl-BE" dirty="0">
                <a:solidFill>
                  <a:schemeClr val="tx1"/>
                </a:solidFill>
              </a:rPr>
              <a:t>) </a:t>
            </a:r>
            <a:r>
              <a:rPr lang="nl-BE" dirty="0" err="1">
                <a:solidFill>
                  <a:schemeClr val="tx1"/>
                </a:solidFill>
              </a:rPr>
              <a:t>for</a:t>
            </a:r>
            <a:r>
              <a:rPr lang="nl-BE" dirty="0">
                <a:solidFill>
                  <a:schemeClr val="tx1"/>
                </a:solidFill>
              </a:rPr>
              <a:t> </a:t>
            </a:r>
            <a:r>
              <a:rPr lang="nl-BE" dirty="0" err="1">
                <a:solidFill>
                  <a:schemeClr val="tx1"/>
                </a:solidFill>
              </a:rPr>
              <a:t>producing</a:t>
            </a:r>
            <a:r>
              <a:rPr lang="nl-BE" dirty="0">
                <a:solidFill>
                  <a:schemeClr val="tx1"/>
                </a:solidFill>
              </a:rPr>
              <a:t> </a:t>
            </a:r>
            <a:r>
              <a:rPr lang="nl-BE" dirty="0" err="1">
                <a:solidFill>
                  <a:schemeClr val="tx1"/>
                </a:solidFill>
              </a:rPr>
              <a:t>certain</a:t>
            </a:r>
            <a:r>
              <a:rPr lang="nl-BE" dirty="0">
                <a:solidFill>
                  <a:schemeClr val="tx1"/>
                </a:solidFill>
              </a:rPr>
              <a:t> </a:t>
            </a:r>
            <a:r>
              <a:rPr lang="nl-BE" dirty="0" err="1">
                <a:solidFill>
                  <a:schemeClr val="tx1"/>
                </a:solidFill>
              </a:rPr>
              <a:t>foodstuffs</a:t>
            </a:r>
            <a:endParaRPr lang="nl-BE" dirty="0">
              <a:solidFill>
                <a:schemeClr val="tx1"/>
              </a:solidFill>
            </a:endParaRPr>
          </a:p>
        </p:txBody>
      </p:sp>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15248533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438150" y="2349500"/>
            <a:ext cx="8356600" cy="3709988"/>
          </a:xfrm>
        </p:spPr>
        <p:txBody>
          <a:bodyPr/>
          <a:lstStyle/>
          <a:p>
            <a:pPr>
              <a:buFontTx/>
              <a:buNone/>
              <a:defRPr/>
            </a:pPr>
            <a:r>
              <a:rPr lang="nl-BE" sz="2000" dirty="0">
                <a:solidFill>
                  <a:srgbClr val="0000FF"/>
                </a:solidFill>
                <a:latin typeface="Arial Narrow" pitchFamily="34" charset="0"/>
              </a:rPr>
              <a:t> 5) </a:t>
            </a:r>
            <a:r>
              <a:rPr lang="nl-BE" sz="2000" u="sng" dirty="0">
                <a:solidFill>
                  <a:srgbClr val="0000FF"/>
                </a:solidFill>
                <a:latin typeface="Arial Narrow" pitchFamily="34" charset="0"/>
              </a:rPr>
              <a:t>European Commission – TAIEX</a:t>
            </a:r>
            <a:endParaRPr lang="nl-BE" sz="2000" dirty="0">
              <a:solidFill>
                <a:srgbClr val="0000FF"/>
              </a:solidFill>
              <a:latin typeface="Arial Narrow" pitchFamily="34" charset="0"/>
            </a:endParaRPr>
          </a:p>
          <a:p>
            <a:pPr indent="19050">
              <a:buFontTx/>
              <a:buNone/>
              <a:defRPr/>
            </a:pPr>
            <a:r>
              <a:rPr lang="fr-FR" sz="1800" dirty="0">
                <a:latin typeface="Arial Narrow" pitchFamily="34" charset="0"/>
                <a:hlinkClick r:id="rId3"/>
              </a:rPr>
              <a:t>http://ec.europa.eu/enlargement/tenders/taiex/index_en.htm</a:t>
            </a:r>
            <a:endParaRPr lang="fr-FR" sz="1800" dirty="0">
              <a:latin typeface="Arial Narrow" pitchFamily="34" charset="0"/>
            </a:endParaRPr>
          </a:p>
          <a:p>
            <a:pPr indent="71438">
              <a:buFontTx/>
              <a:buNone/>
              <a:defRPr/>
            </a:pPr>
            <a:endParaRPr lang="fr-FR" sz="1800" dirty="0">
              <a:latin typeface="Arial Narrow" pitchFamily="34" charset="0"/>
            </a:endParaRPr>
          </a:p>
          <a:p>
            <a:pPr indent="71438">
              <a:buFontTx/>
              <a:buNone/>
              <a:defRPr/>
            </a:pPr>
            <a:r>
              <a:rPr lang="en-US" sz="1800" b="1" dirty="0"/>
              <a:t>TAIEX</a:t>
            </a:r>
            <a:r>
              <a:rPr lang="en-US" sz="1800" dirty="0"/>
              <a:t> is the Technical Assistance and Information Exchange instrument of the European Commission. TAIEX supports public administrations with regard to the approximation, application and enforcement of EU legislation as well as facilitating the sharing of EU best practices. </a:t>
            </a:r>
            <a:endParaRPr lang="fr-FR" sz="1800" dirty="0">
              <a:latin typeface="Arial Narrow" pitchFamily="34" charset="0"/>
            </a:endParaRPr>
          </a:p>
          <a:p>
            <a:pPr indent="71438">
              <a:buFontTx/>
              <a:buNone/>
              <a:defRPr/>
            </a:pPr>
            <a:endParaRPr lang="fr-FR" dirty="0">
              <a:latin typeface="Arial Narrow" pitchFamily="34" charset="0"/>
            </a:endParaRPr>
          </a:p>
          <a:p>
            <a:pPr>
              <a:buFontTx/>
              <a:buNone/>
              <a:defRPr/>
            </a:pPr>
            <a:endParaRPr lang="fr-FR" sz="1800" dirty="0">
              <a:latin typeface="Arial Narrow" pitchFamily="34" charset="0"/>
            </a:endParaRPr>
          </a:p>
          <a:p>
            <a:pPr>
              <a:buFontTx/>
              <a:buNone/>
              <a:defRPr/>
            </a:pPr>
            <a:endParaRPr lang="nl-BE" sz="1800" dirty="0">
              <a:latin typeface="Arial Narrow" pitchFamily="34" charset="0"/>
            </a:endParaRPr>
          </a:p>
          <a:p>
            <a:pPr>
              <a:buFontTx/>
              <a:buNone/>
              <a:defRPr/>
            </a:pPr>
            <a:endParaRPr lang="nl-BE" sz="1800" dirty="0">
              <a:latin typeface="Arial Narrow" pitchFamily="34" charset="0"/>
            </a:endParaRPr>
          </a:p>
          <a:p>
            <a:pPr>
              <a:buFontTx/>
              <a:buNone/>
              <a:defRPr/>
            </a:pPr>
            <a:endParaRPr lang="nl-BE" sz="1800" dirty="0">
              <a:latin typeface="Arial Narrow" pitchFamily="34" charset="0"/>
            </a:endParaRPr>
          </a:p>
          <a:p>
            <a:pPr>
              <a:buFontTx/>
              <a:buNone/>
              <a:defRPr/>
            </a:pPr>
            <a:endParaRPr lang="fr-FR" u="sng" dirty="0">
              <a:latin typeface="Arial Narrow" pitchFamily="34" charset="0"/>
            </a:endParaRPr>
          </a:p>
          <a:p>
            <a:pPr>
              <a:buFontTx/>
              <a:buNone/>
              <a:defRPr/>
            </a:pPr>
            <a:r>
              <a:rPr lang="fr-FR" u="sng" dirty="0"/>
              <a:t>        </a:t>
            </a:r>
          </a:p>
          <a:p>
            <a:pPr>
              <a:buFontTx/>
              <a:buNone/>
              <a:defRPr/>
            </a:pPr>
            <a:endParaRPr lang="fr-FR" sz="2400" u="sng" dirty="0"/>
          </a:p>
          <a:p>
            <a:pPr>
              <a:buFontTx/>
              <a:buNone/>
              <a:defRPr/>
            </a:pPr>
            <a:endParaRPr lang="fr-FR" sz="2400" u="sng" dirty="0"/>
          </a:p>
          <a:p>
            <a:pPr>
              <a:buFontTx/>
              <a:buNone/>
              <a:defRPr/>
            </a:pPr>
            <a:endParaRPr lang="nl-BE" sz="2400" dirty="0"/>
          </a:p>
          <a:p>
            <a:pPr>
              <a:buFontTx/>
              <a:buNone/>
              <a:defRPr/>
            </a:pPr>
            <a:endParaRPr lang="nl-BE" dirty="0">
              <a:solidFill>
                <a:schemeClr val="bg2"/>
              </a:solidFill>
              <a:latin typeface="Arial Narrow" pitchFamily="34" charset="0"/>
            </a:endParaRPr>
          </a:p>
          <a:p>
            <a:pPr>
              <a:buFontTx/>
              <a:buNone/>
              <a:defRPr/>
            </a:pPr>
            <a:endParaRPr lang="nl-BE" sz="2400" u="sng" dirty="0">
              <a:solidFill>
                <a:srgbClr val="0000FF"/>
              </a:solidFill>
              <a:latin typeface="Arial Narrow" pitchFamily="34" charset="0"/>
            </a:endParaRPr>
          </a:p>
        </p:txBody>
      </p:sp>
      <p:sp>
        <p:nvSpPr>
          <p:cNvPr id="162818" name="Titel 6"/>
          <p:cNvSpPr>
            <a:spLocks noGrp="1"/>
          </p:cNvSpPr>
          <p:nvPr>
            <p:ph type="title"/>
          </p:nvPr>
        </p:nvSpPr>
        <p:spPr>
          <a:xfrm>
            <a:off x="468313" y="1484313"/>
            <a:ext cx="8424862" cy="649287"/>
          </a:xfrm>
        </p:spPr>
        <p:txBody>
          <a:bodyPr/>
          <a:lstStyle/>
          <a:p>
            <a:r>
              <a:rPr lang="nl-BE" altLang="nl-BE" sz="3200" dirty="0">
                <a:solidFill>
                  <a:srgbClr val="9900FF"/>
                </a:solidFill>
                <a:latin typeface="Tw Cen MT Condensed" panose="020B0606020104020203" pitchFamily="34" charset="0"/>
              </a:rPr>
              <a:t>Part 2. Websites </a:t>
            </a:r>
            <a:r>
              <a:rPr lang="nl-BE" altLang="nl-BE" sz="3200" dirty="0" err="1">
                <a:solidFill>
                  <a:srgbClr val="9900FF"/>
                </a:solidFill>
                <a:latin typeface="Tw Cen MT Condensed" panose="020B0606020104020203" pitchFamily="34" charset="0"/>
              </a:rPr>
              <a:t>with</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useful</a:t>
            </a:r>
            <a:r>
              <a:rPr lang="nl-BE" altLang="nl-BE" sz="3200" dirty="0">
                <a:solidFill>
                  <a:srgbClr val="9900FF"/>
                </a:solidFill>
                <a:latin typeface="Tw Cen MT Condensed" panose="020B0606020104020203" pitchFamily="34" charset="0"/>
              </a:rPr>
              <a:t> info on </a:t>
            </a:r>
            <a:r>
              <a:rPr lang="nl-BE" altLang="nl-BE" sz="3200" dirty="0" err="1">
                <a:solidFill>
                  <a:srgbClr val="9900FF"/>
                </a:solidFill>
                <a:latin typeface="Tw Cen MT Condensed" panose="020B0606020104020203" pitchFamily="34" charset="0"/>
              </a:rPr>
              <a:t>selling</a:t>
            </a:r>
            <a:r>
              <a:rPr lang="nl-BE" altLang="nl-BE" sz="3200" dirty="0">
                <a:solidFill>
                  <a:srgbClr val="9900FF"/>
                </a:solidFill>
                <a:latin typeface="Tw Cen MT Condensed" panose="020B0606020104020203" pitchFamily="34" charset="0"/>
              </a:rPr>
              <a:t> </a:t>
            </a:r>
            <a:r>
              <a:rPr lang="nl-BE" altLang="nl-BE" sz="3200" dirty="0" err="1">
                <a:solidFill>
                  <a:srgbClr val="9900FF"/>
                </a:solidFill>
                <a:latin typeface="Tw Cen MT Condensed" panose="020B0606020104020203" pitchFamily="34" charset="0"/>
              </a:rPr>
              <a:t>foodstuffs</a:t>
            </a:r>
            <a:r>
              <a:rPr lang="nl-BE" altLang="nl-BE" sz="3200" dirty="0">
                <a:solidFill>
                  <a:srgbClr val="9900FF"/>
                </a:solidFill>
                <a:latin typeface="Tw Cen MT Condensed" panose="020B0606020104020203" pitchFamily="34" charset="0"/>
              </a:rPr>
              <a:t> in </a:t>
            </a:r>
            <a:r>
              <a:rPr lang="nl-BE" altLang="nl-BE" sz="3200" dirty="0" err="1">
                <a:solidFill>
                  <a:srgbClr val="9900FF"/>
                </a:solidFill>
                <a:latin typeface="Tw Cen MT Condensed" panose="020B0606020104020203" pitchFamily="34" charset="0"/>
              </a:rPr>
              <a:t>the</a:t>
            </a:r>
            <a:r>
              <a:rPr lang="nl-BE" altLang="nl-BE" sz="3200" dirty="0">
                <a:solidFill>
                  <a:srgbClr val="9900FF"/>
                </a:solidFill>
                <a:latin typeface="Tw Cen MT Condensed" panose="020B0606020104020203" pitchFamily="34" charset="0"/>
              </a:rPr>
              <a:t> EU</a:t>
            </a:r>
          </a:p>
        </p:txBody>
      </p:sp>
      <p:sp>
        <p:nvSpPr>
          <p:cNvPr id="162821" name="Tijdelijke aanduiding voor voettekst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nl-BE" sz="2000" dirty="0">
                <a:solidFill>
                  <a:schemeClr val="bg1"/>
                </a:solidFill>
              </a:rPr>
              <a:t>www.east-invest2.eu</a:t>
            </a: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8" name="Picture 4"/>
          <p:cNvPicPr>
            <a:picLocks noChangeAspect="1"/>
          </p:cNvPicPr>
          <p:nvPr/>
        </p:nvPicPr>
        <p:blipFill>
          <a:blip r:embed="rId5"/>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132311299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2"/>
          <a:stretch>
            <a:fillRect/>
          </a:stretch>
        </p:blipFill>
        <p:spPr>
          <a:xfrm>
            <a:off x="0" y="0"/>
            <a:ext cx="9161616" cy="6858000"/>
          </a:xfrm>
          <a:prstGeom prst="rect">
            <a:avLst/>
          </a:prstGeom>
        </p:spPr>
      </p:pic>
    </p:spTree>
    <p:extLst>
      <p:ext uri="{BB962C8B-B14F-4D97-AF65-F5344CB8AC3E}">
        <p14:creationId xmlns:p14="http://schemas.microsoft.com/office/powerpoint/2010/main" val="933005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309127"/>
            <a:ext cx="9144001" cy="6239746"/>
          </a:xfrm>
          <a:prstGeom prst="rect">
            <a:avLst/>
          </a:prstGeom>
        </p:spPr>
      </p:pic>
      <p:sp>
        <p:nvSpPr>
          <p:cNvPr id="3" name="Rechthoek 2"/>
          <p:cNvSpPr/>
          <p:nvPr/>
        </p:nvSpPr>
        <p:spPr>
          <a:xfrm>
            <a:off x="4860032" y="620688"/>
            <a:ext cx="37444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Seeds</a:t>
            </a:r>
            <a:r>
              <a:rPr lang="nl-BE" dirty="0"/>
              <a:t> </a:t>
            </a:r>
            <a:r>
              <a:rPr lang="nl-BE" dirty="0" err="1"/>
              <a:t>need</a:t>
            </a:r>
            <a:r>
              <a:rPr lang="nl-BE" dirty="0"/>
              <a:t> </a:t>
            </a:r>
            <a:r>
              <a:rPr lang="nl-BE" dirty="0" err="1"/>
              <a:t>to</a:t>
            </a:r>
            <a:r>
              <a:rPr lang="nl-BE" dirty="0"/>
              <a:t> </a:t>
            </a:r>
            <a:r>
              <a:rPr lang="nl-BE" dirty="0" err="1"/>
              <a:t>correspond</a:t>
            </a:r>
            <a:r>
              <a:rPr lang="nl-BE" dirty="0"/>
              <a:t> </a:t>
            </a:r>
            <a:r>
              <a:rPr lang="nl-BE" dirty="0" err="1"/>
              <a:t>with</a:t>
            </a:r>
            <a:r>
              <a:rPr lang="nl-BE" dirty="0"/>
              <a:t> health </a:t>
            </a:r>
            <a:r>
              <a:rPr lang="nl-BE" dirty="0" err="1"/>
              <a:t>and</a:t>
            </a:r>
            <a:r>
              <a:rPr lang="nl-BE" dirty="0"/>
              <a:t> </a:t>
            </a:r>
            <a:r>
              <a:rPr lang="nl-BE" dirty="0" err="1"/>
              <a:t>quality</a:t>
            </a:r>
            <a:r>
              <a:rPr lang="nl-BE" dirty="0"/>
              <a:t> criteria</a:t>
            </a:r>
            <a:endParaRPr lang="en-US" dirty="0"/>
          </a:p>
        </p:txBody>
      </p:sp>
      <p:cxnSp>
        <p:nvCxnSpPr>
          <p:cNvPr id="5" name="Rechte verbindingslijn met pijl 4"/>
          <p:cNvCxnSpPr/>
          <p:nvPr/>
        </p:nvCxnSpPr>
        <p:spPr>
          <a:xfrm flipH="1">
            <a:off x="6588224" y="1556792"/>
            <a:ext cx="144016" cy="165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a:stCxn id="3" idx="2"/>
          </p:cNvCxnSpPr>
          <p:nvPr/>
        </p:nvCxnSpPr>
        <p:spPr>
          <a:xfrm flipH="1">
            <a:off x="2987824" y="1535088"/>
            <a:ext cx="3744416" cy="2888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hthoek 5"/>
          <p:cNvSpPr/>
          <p:nvPr/>
        </p:nvSpPr>
        <p:spPr>
          <a:xfrm>
            <a:off x="144016" y="-14039"/>
            <a:ext cx="5580112" cy="553998"/>
          </a:xfrm>
          <a:prstGeom prst="rect">
            <a:avLst/>
          </a:prstGeom>
        </p:spPr>
        <p:txBody>
          <a:bodyPr wrap="square">
            <a:spAutoFit/>
          </a:bodyPr>
          <a:lstStyle/>
          <a:p>
            <a:r>
              <a:rPr lang="nl-BE" sz="1200" dirty="0">
                <a:hlinkClick r:id="rId3"/>
              </a:rPr>
              <a:t>http://ec.europa.eu/food/plant/plant_propagation_material/index_en.htm</a:t>
            </a:r>
            <a:endParaRPr lang="nl-BE" sz="1200" dirty="0"/>
          </a:p>
          <a:p>
            <a:endParaRPr lang="nl-BE" dirty="0"/>
          </a:p>
        </p:txBody>
      </p:sp>
    </p:spTree>
    <p:extLst>
      <p:ext uri="{BB962C8B-B14F-4D97-AF65-F5344CB8AC3E}">
        <p14:creationId xmlns:p14="http://schemas.microsoft.com/office/powerpoint/2010/main" val="411077573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p>
            <a:pPr>
              <a:defRPr/>
            </a:pPr>
            <a:r>
              <a:rPr lang="en-GB" dirty="0"/>
              <a:t>www.east-invest2.eu</a:t>
            </a:r>
          </a:p>
        </p:txBody>
      </p:sp>
      <p:pic>
        <p:nvPicPr>
          <p:cNvPr id="4" name="Afbeelding 3"/>
          <p:cNvPicPr>
            <a:picLocks noChangeAspect="1"/>
          </p:cNvPicPr>
          <p:nvPr/>
        </p:nvPicPr>
        <p:blipFill>
          <a:blip r:embed="rId2"/>
          <a:stretch>
            <a:fillRect/>
          </a:stretch>
        </p:blipFill>
        <p:spPr>
          <a:xfrm>
            <a:off x="0" y="1700808"/>
            <a:ext cx="9180512" cy="3353118"/>
          </a:xfrm>
          <a:prstGeom prst="rect">
            <a:avLst/>
          </a:prstGeom>
        </p:spPr>
      </p:pic>
      <p:sp>
        <p:nvSpPr>
          <p:cNvPr id="5" name="Rechthoek 4"/>
          <p:cNvSpPr/>
          <p:nvPr/>
        </p:nvSpPr>
        <p:spPr>
          <a:xfrm>
            <a:off x="1835696" y="5373216"/>
            <a:ext cx="540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CCVista</a:t>
            </a:r>
            <a:r>
              <a:rPr lang="nl-BE" dirty="0">
                <a:solidFill>
                  <a:schemeClr val="tx1"/>
                </a:solidFill>
              </a:rPr>
              <a:t> database </a:t>
            </a:r>
            <a:r>
              <a:rPr lang="nl-BE" dirty="0" err="1">
                <a:solidFill>
                  <a:schemeClr val="tx1"/>
                </a:solidFill>
              </a:rPr>
              <a:t>contains</a:t>
            </a:r>
            <a:r>
              <a:rPr lang="nl-BE" dirty="0">
                <a:solidFill>
                  <a:schemeClr val="tx1"/>
                </a:solidFill>
              </a:rPr>
              <a:t> </a:t>
            </a:r>
            <a:r>
              <a:rPr lang="nl-BE" dirty="0" err="1">
                <a:solidFill>
                  <a:schemeClr val="tx1"/>
                </a:solidFill>
              </a:rPr>
              <a:t>translations</a:t>
            </a:r>
            <a:r>
              <a:rPr lang="nl-BE" dirty="0">
                <a:solidFill>
                  <a:schemeClr val="tx1"/>
                </a:solidFill>
              </a:rPr>
              <a:t> of EU </a:t>
            </a:r>
            <a:r>
              <a:rPr lang="nl-BE" dirty="0" err="1">
                <a:solidFill>
                  <a:schemeClr val="tx1"/>
                </a:solidFill>
              </a:rPr>
              <a:t>laws</a:t>
            </a:r>
            <a:r>
              <a:rPr lang="nl-BE" dirty="0">
                <a:solidFill>
                  <a:schemeClr val="tx1"/>
                </a:solidFill>
              </a:rPr>
              <a:t> in </a:t>
            </a:r>
            <a:r>
              <a:rPr lang="nl-BE" dirty="0" err="1">
                <a:solidFill>
                  <a:schemeClr val="tx1"/>
                </a:solidFill>
              </a:rPr>
              <a:t>various</a:t>
            </a:r>
            <a:r>
              <a:rPr lang="nl-BE" dirty="0">
                <a:solidFill>
                  <a:schemeClr val="tx1"/>
                </a:solidFill>
              </a:rPr>
              <a:t> </a:t>
            </a:r>
            <a:r>
              <a:rPr lang="nl-BE" dirty="0" err="1">
                <a:solidFill>
                  <a:schemeClr val="tx1"/>
                </a:solidFill>
              </a:rPr>
              <a:t>languages</a:t>
            </a:r>
            <a:r>
              <a:rPr lang="nl-BE" dirty="0">
                <a:solidFill>
                  <a:schemeClr val="tx1"/>
                </a:solidFill>
              </a:rPr>
              <a:t> of non-EU </a:t>
            </a:r>
            <a:r>
              <a:rPr lang="nl-BE" dirty="0" err="1">
                <a:solidFill>
                  <a:schemeClr val="tx1"/>
                </a:solidFill>
              </a:rPr>
              <a:t>countries</a:t>
            </a:r>
            <a:r>
              <a:rPr lang="nl-BE" dirty="0">
                <a:solidFill>
                  <a:schemeClr val="tx1"/>
                </a:solidFill>
              </a:rPr>
              <a:t> </a:t>
            </a: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4"/>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252887478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idx="1"/>
          </p:nvPr>
        </p:nvSpPr>
        <p:spPr>
          <a:xfrm>
            <a:off x="684213" y="1557338"/>
            <a:ext cx="7772400" cy="4538662"/>
          </a:xfrm>
        </p:spPr>
        <p:txBody>
          <a:bodyPr/>
          <a:lstStyle/>
          <a:p>
            <a:pPr marL="625475" indent="-625475" defTabSz="1693863">
              <a:lnSpc>
                <a:spcPct val="80000"/>
              </a:lnSpc>
              <a:buFontTx/>
              <a:buNone/>
              <a:defRPr/>
            </a:pPr>
            <a:r>
              <a:rPr lang="nl-NL" sz="1200" i="1" dirty="0">
                <a:solidFill>
                  <a:srgbClr val="0000FF"/>
                </a:solidFill>
              </a:rPr>
              <a:t>I. European import </a:t>
            </a:r>
            <a:r>
              <a:rPr lang="nl-NL" sz="1200" i="1" dirty="0" err="1">
                <a:solidFill>
                  <a:srgbClr val="0000FF"/>
                </a:solidFill>
              </a:rPr>
              <a:t>rules</a:t>
            </a:r>
            <a:r>
              <a:rPr lang="nl-NL" sz="1200" i="1" dirty="0">
                <a:solidFill>
                  <a:srgbClr val="0000FF"/>
                </a:solidFill>
              </a:rPr>
              <a:t> </a:t>
            </a:r>
            <a:r>
              <a:rPr lang="nl-NL" sz="1200" i="1" dirty="0" err="1">
                <a:solidFill>
                  <a:srgbClr val="0000FF"/>
                </a:solidFill>
              </a:rPr>
              <a:t>and</a:t>
            </a:r>
            <a:r>
              <a:rPr lang="nl-NL" sz="1200" i="1" dirty="0">
                <a:solidFill>
                  <a:srgbClr val="0000FF"/>
                </a:solidFill>
              </a:rPr>
              <a:t> product </a:t>
            </a:r>
            <a:r>
              <a:rPr lang="nl-NL" sz="1200" i="1" dirty="0" err="1">
                <a:solidFill>
                  <a:srgbClr val="0000FF"/>
                </a:solidFill>
              </a:rPr>
              <a:t>legislation</a:t>
            </a:r>
            <a:endParaRPr lang="nl-NL" sz="1200" i="1" dirty="0">
              <a:solidFill>
                <a:srgbClr val="0000FF"/>
              </a:solidFill>
            </a:endParaRPr>
          </a:p>
          <a:p>
            <a:pPr marL="625475" indent="-625475" defTabSz="1693863">
              <a:lnSpc>
                <a:spcPct val="80000"/>
              </a:lnSpc>
              <a:buFontTx/>
              <a:buNone/>
              <a:defRPr/>
            </a:pPr>
            <a:r>
              <a:rPr lang="nl-NL" sz="1200" i="1" dirty="0">
                <a:solidFill>
                  <a:srgbClr val="006666"/>
                </a:solidFill>
              </a:rPr>
              <a:t>Import </a:t>
            </a:r>
            <a:r>
              <a:rPr lang="nl-NL" sz="1200" i="1" dirty="0" err="1">
                <a:solidFill>
                  <a:srgbClr val="006666"/>
                </a:solidFill>
              </a:rPr>
              <a:t>taxes</a:t>
            </a:r>
            <a:r>
              <a:rPr lang="nl-NL" sz="1200" i="1" dirty="0">
                <a:solidFill>
                  <a:srgbClr val="006666"/>
                </a:solidFill>
              </a:rPr>
              <a:t> </a:t>
            </a:r>
            <a:r>
              <a:rPr lang="nl-NL" sz="1200" i="1" dirty="0" err="1">
                <a:solidFill>
                  <a:srgbClr val="006666"/>
                </a:solidFill>
              </a:rPr>
              <a:t>and</a:t>
            </a:r>
            <a:r>
              <a:rPr lang="nl-NL" sz="1200" i="1" dirty="0">
                <a:solidFill>
                  <a:srgbClr val="006666"/>
                </a:solidFill>
              </a:rPr>
              <a:t> </a:t>
            </a:r>
            <a:r>
              <a:rPr lang="nl-NL" sz="1200" i="1" dirty="0" err="1">
                <a:solidFill>
                  <a:srgbClr val="006666"/>
                </a:solidFill>
              </a:rPr>
              <a:t>specific</a:t>
            </a:r>
            <a:r>
              <a:rPr lang="nl-NL" sz="1200" i="1" dirty="0">
                <a:solidFill>
                  <a:srgbClr val="006666"/>
                </a:solidFill>
              </a:rPr>
              <a:t> import / product </a:t>
            </a:r>
            <a:r>
              <a:rPr lang="nl-NL" sz="1200" i="1" dirty="0" err="1">
                <a:solidFill>
                  <a:srgbClr val="006666"/>
                </a:solidFill>
              </a:rPr>
              <a:t>requirements</a:t>
            </a:r>
            <a:r>
              <a:rPr lang="nl-NL" sz="1200" i="1" dirty="0">
                <a:solidFill>
                  <a:srgbClr val="006666"/>
                </a:solidFill>
              </a:rPr>
              <a:t>:   </a:t>
            </a:r>
            <a:r>
              <a:rPr lang="nl-NL" sz="1200" i="1" dirty="0">
                <a:solidFill>
                  <a:srgbClr val="006666"/>
                </a:solidFill>
                <a:hlinkClick r:id="rId2"/>
              </a:rPr>
              <a:t>http://exporthelp.europa.eu/thdapp/index.htm</a:t>
            </a:r>
            <a:endParaRPr lang="nl-NL" sz="1200" i="1" dirty="0">
              <a:solidFill>
                <a:srgbClr val="006666"/>
              </a:solidFill>
            </a:endParaRPr>
          </a:p>
          <a:p>
            <a:pPr marL="0" indent="0" defTabSz="1693863">
              <a:lnSpc>
                <a:spcPct val="80000"/>
              </a:lnSpc>
              <a:buFont typeface="Monotype Sorts" pitchFamily="2" charset="2"/>
              <a:buNone/>
              <a:defRPr/>
            </a:pPr>
            <a:r>
              <a:rPr lang="nl-NL" sz="1200" i="1" dirty="0" err="1"/>
              <a:t>Summaries</a:t>
            </a:r>
            <a:r>
              <a:rPr lang="nl-NL" sz="1200" i="1" dirty="0"/>
              <a:t> </a:t>
            </a:r>
            <a:r>
              <a:rPr lang="nl-NL" sz="1200" i="1" dirty="0" err="1"/>
              <a:t>and</a:t>
            </a:r>
            <a:r>
              <a:rPr lang="nl-NL" sz="1200" i="1" dirty="0"/>
              <a:t> full </a:t>
            </a:r>
            <a:r>
              <a:rPr lang="nl-NL" sz="1200" i="1" dirty="0" err="1"/>
              <a:t>texts</a:t>
            </a:r>
            <a:r>
              <a:rPr lang="nl-NL" sz="1200" i="1" dirty="0"/>
              <a:t> of EU </a:t>
            </a:r>
            <a:r>
              <a:rPr lang="nl-NL" sz="1200" i="1" dirty="0" err="1"/>
              <a:t>foodstiffs</a:t>
            </a:r>
            <a:r>
              <a:rPr lang="nl-NL" sz="1200" i="1" dirty="0"/>
              <a:t> </a:t>
            </a:r>
            <a:r>
              <a:rPr lang="nl-NL" sz="1200" i="1" dirty="0" err="1"/>
              <a:t>laws</a:t>
            </a:r>
            <a:r>
              <a:rPr lang="nl-NL" sz="1200" i="1" dirty="0"/>
              <a:t>:	</a:t>
            </a:r>
            <a:r>
              <a:rPr lang="fr-FR" altLang="nl-BE" sz="1200" i="1" u="sng" dirty="0">
                <a:latin typeface="+mj-lt"/>
                <a:hlinkClick r:id="rId3"/>
              </a:rPr>
              <a:t>http://eur-lex.europa.eu/en/index.htm</a:t>
            </a:r>
            <a:endParaRPr lang="fr-FR" altLang="nl-BE" sz="1200" i="1" u="sng" dirty="0">
              <a:latin typeface="+mj-lt"/>
            </a:endParaRPr>
          </a:p>
          <a:p>
            <a:pPr marL="0" indent="0" defTabSz="1693863">
              <a:lnSpc>
                <a:spcPct val="80000"/>
              </a:lnSpc>
              <a:buFontTx/>
              <a:buNone/>
              <a:defRPr/>
            </a:pPr>
            <a:endParaRPr lang="nl-NL" sz="1200" i="1" dirty="0">
              <a:latin typeface="+mj-lt"/>
            </a:endParaRPr>
          </a:p>
          <a:p>
            <a:pPr marL="0" indent="0" defTabSz="1693863">
              <a:lnSpc>
                <a:spcPct val="80000"/>
              </a:lnSpc>
              <a:buFontTx/>
              <a:buNone/>
              <a:defRPr/>
            </a:pPr>
            <a:r>
              <a:rPr lang="nl-NL" sz="1200" i="1" dirty="0">
                <a:solidFill>
                  <a:srgbClr val="0000FF"/>
                </a:solidFill>
              </a:rPr>
              <a:t>II. EU </a:t>
            </a:r>
            <a:r>
              <a:rPr lang="nl-NL" sz="1200" i="1" dirty="0" err="1">
                <a:solidFill>
                  <a:srgbClr val="0000FF"/>
                </a:solidFill>
              </a:rPr>
              <a:t>policy</a:t>
            </a:r>
            <a:r>
              <a:rPr lang="nl-NL" sz="1200" i="1" dirty="0">
                <a:solidFill>
                  <a:srgbClr val="0000FF"/>
                </a:solidFill>
              </a:rPr>
              <a:t> in the field of </a:t>
            </a:r>
            <a:r>
              <a:rPr lang="nl-NL" sz="1200" i="1" dirty="0" err="1">
                <a:solidFill>
                  <a:srgbClr val="0000FF"/>
                </a:solidFill>
              </a:rPr>
              <a:t>food</a:t>
            </a:r>
            <a:r>
              <a:rPr lang="nl-NL" sz="1200" i="1" dirty="0">
                <a:solidFill>
                  <a:srgbClr val="0000FF"/>
                </a:solidFill>
              </a:rPr>
              <a:t> and </a:t>
            </a:r>
            <a:r>
              <a:rPr lang="nl-NL" sz="1200" i="1" dirty="0" err="1">
                <a:solidFill>
                  <a:srgbClr val="0000FF"/>
                </a:solidFill>
              </a:rPr>
              <a:t>feed</a:t>
            </a:r>
            <a:r>
              <a:rPr lang="nl-NL" sz="1200" i="1" dirty="0">
                <a:solidFill>
                  <a:srgbClr val="0000FF"/>
                </a:solidFill>
              </a:rPr>
              <a:t> </a:t>
            </a:r>
            <a:r>
              <a:rPr lang="nl-NL" sz="1200" i="1" dirty="0" err="1">
                <a:solidFill>
                  <a:srgbClr val="0000FF"/>
                </a:solidFill>
              </a:rPr>
              <a:t>safety</a:t>
            </a:r>
            <a:endParaRPr lang="nl-NL" sz="1200" i="1" dirty="0">
              <a:solidFill>
                <a:srgbClr val="0000FF"/>
              </a:solidFill>
            </a:endParaRPr>
          </a:p>
          <a:p>
            <a:pPr marL="0" indent="0" defTabSz="1693863">
              <a:lnSpc>
                <a:spcPct val="80000"/>
              </a:lnSpc>
              <a:buFontTx/>
              <a:buNone/>
              <a:defRPr/>
            </a:pPr>
            <a:r>
              <a:rPr lang="nl-NL" sz="1200" i="1" dirty="0"/>
              <a:t>Food </a:t>
            </a:r>
            <a:r>
              <a:rPr lang="nl-NL" sz="1200" i="1" dirty="0" err="1"/>
              <a:t>safety</a:t>
            </a:r>
            <a:r>
              <a:rPr lang="nl-NL" sz="1200" i="1" dirty="0"/>
              <a:t>:     	           </a:t>
            </a:r>
            <a:r>
              <a:rPr lang="en-GB" sz="1200" i="1" u="sng" dirty="0">
                <a:solidFill>
                  <a:srgbClr val="00B050"/>
                </a:solidFill>
                <a:hlinkClick r:id="rId4"/>
              </a:rPr>
              <a:t>http://ec.europa.eu/food/food/index_en.htm</a:t>
            </a:r>
            <a:endParaRPr lang="en-GB" sz="1200" i="1" u="sng" dirty="0">
              <a:solidFill>
                <a:srgbClr val="00B050"/>
              </a:solidFill>
            </a:endParaRPr>
          </a:p>
          <a:p>
            <a:pPr marL="0" indent="0" defTabSz="1693863">
              <a:lnSpc>
                <a:spcPct val="80000"/>
              </a:lnSpc>
              <a:buFontTx/>
              <a:buNone/>
              <a:defRPr/>
            </a:pPr>
            <a:r>
              <a:rPr lang="nl-NL" sz="1200" i="1" dirty="0"/>
              <a:t>EU </a:t>
            </a:r>
            <a:r>
              <a:rPr lang="nl-NL" sz="1200" i="1" dirty="0" err="1"/>
              <a:t>rules</a:t>
            </a:r>
            <a:r>
              <a:rPr lang="nl-NL" sz="1200" i="1" dirty="0"/>
              <a:t> on pesticide </a:t>
            </a:r>
            <a:r>
              <a:rPr lang="nl-NL" sz="1200" i="1" dirty="0" err="1"/>
              <a:t>MRLs</a:t>
            </a:r>
            <a:r>
              <a:rPr lang="nl-NL" sz="1200" i="1" dirty="0"/>
              <a:t>:     </a:t>
            </a:r>
            <a:r>
              <a:rPr lang="nl-NL" sz="1200" i="1" dirty="0">
                <a:solidFill>
                  <a:srgbClr val="FF0000"/>
                </a:solidFill>
                <a:hlinkClick r:id="rId5"/>
              </a:rPr>
              <a:t>http://ec.europa.eu/food/plant/pesticides/max_residue_levels/eu_rules_en.htm</a:t>
            </a:r>
            <a:endParaRPr lang="nl-NL" sz="1200" i="1" dirty="0">
              <a:solidFill>
                <a:srgbClr val="FF0000"/>
              </a:solidFill>
            </a:endParaRPr>
          </a:p>
          <a:p>
            <a:pPr marL="0" indent="0" defTabSz="1693863">
              <a:lnSpc>
                <a:spcPct val="80000"/>
              </a:lnSpc>
              <a:buFontTx/>
              <a:buNone/>
              <a:defRPr/>
            </a:pPr>
            <a:r>
              <a:rPr lang="nl-NL" sz="1200" i="1" dirty="0">
                <a:solidFill>
                  <a:srgbClr val="FF0000"/>
                </a:solidFill>
              </a:rPr>
              <a:t>		</a:t>
            </a:r>
          </a:p>
          <a:p>
            <a:pPr marL="0" indent="0" defTabSz="1693863">
              <a:lnSpc>
                <a:spcPct val="80000"/>
              </a:lnSpc>
              <a:buFontTx/>
              <a:buNone/>
              <a:defRPr/>
            </a:pPr>
            <a:r>
              <a:rPr lang="nl-NL" sz="1200" i="1" dirty="0">
                <a:solidFill>
                  <a:srgbClr val="0000FF"/>
                </a:solidFill>
              </a:rPr>
              <a:t>III. HACCP – </a:t>
            </a:r>
            <a:r>
              <a:rPr lang="nl-NL" sz="1200" i="1" dirty="0" err="1">
                <a:solidFill>
                  <a:srgbClr val="0000FF"/>
                </a:solidFill>
              </a:rPr>
              <a:t>food</a:t>
            </a:r>
            <a:r>
              <a:rPr lang="nl-NL" sz="1200" i="1" dirty="0">
                <a:solidFill>
                  <a:srgbClr val="0000FF"/>
                </a:solidFill>
              </a:rPr>
              <a:t> </a:t>
            </a:r>
            <a:r>
              <a:rPr lang="nl-NL" sz="1200" i="1" dirty="0" err="1">
                <a:solidFill>
                  <a:srgbClr val="0000FF"/>
                </a:solidFill>
              </a:rPr>
              <a:t>hygiene</a:t>
            </a:r>
            <a:r>
              <a:rPr lang="nl-NL" sz="1200" i="1" dirty="0">
                <a:solidFill>
                  <a:srgbClr val="0000FF"/>
                </a:solidFill>
              </a:rPr>
              <a:t> </a:t>
            </a:r>
            <a:r>
              <a:rPr lang="nl-NL" sz="1200" i="1" dirty="0" err="1">
                <a:solidFill>
                  <a:srgbClr val="0000FF"/>
                </a:solidFill>
              </a:rPr>
              <a:t>standards</a:t>
            </a:r>
            <a:r>
              <a:rPr lang="nl-NL" sz="1200" i="1" dirty="0">
                <a:solidFill>
                  <a:srgbClr val="0000FF"/>
                </a:solidFill>
              </a:rPr>
              <a:t>:</a:t>
            </a:r>
          </a:p>
          <a:p>
            <a:pPr marL="0" indent="0" defTabSz="1693863">
              <a:lnSpc>
                <a:spcPct val="80000"/>
              </a:lnSpc>
              <a:buFont typeface="Monotype Sorts" pitchFamily="2" charset="2"/>
              <a:buNone/>
              <a:defRPr/>
            </a:pPr>
            <a:r>
              <a:rPr lang="fr-FR" sz="1200" i="1" dirty="0"/>
              <a:t>Codex </a:t>
            </a:r>
            <a:r>
              <a:rPr lang="fr-FR" sz="1200" i="1" dirty="0" err="1"/>
              <a:t>Alimentarius</a:t>
            </a:r>
            <a:r>
              <a:rPr lang="fr-FR" sz="1200" i="1" dirty="0"/>
              <a:t> (WHO / FAO):    </a:t>
            </a:r>
            <a:r>
              <a:rPr lang="fr-FR" sz="1200" i="1" dirty="0">
                <a:hlinkClick r:id="rId6"/>
              </a:rPr>
              <a:t>http://www.codexalimentarius.org/</a:t>
            </a:r>
            <a:endParaRPr lang="fr-FR" sz="1200" i="1" dirty="0"/>
          </a:p>
          <a:p>
            <a:pPr marL="0" indent="0" defTabSz="1693863">
              <a:lnSpc>
                <a:spcPct val="80000"/>
              </a:lnSpc>
              <a:buFontTx/>
              <a:buNone/>
              <a:defRPr/>
            </a:pPr>
            <a:endParaRPr lang="nl-NL" sz="1200" i="1" dirty="0"/>
          </a:p>
          <a:p>
            <a:pPr marL="0" indent="0" defTabSz="1693863">
              <a:lnSpc>
                <a:spcPct val="80000"/>
              </a:lnSpc>
              <a:buFontTx/>
              <a:buNone/>
              <a:defRPr/>
            </a:pPr>
            <a:r>
              <a:rPr lang="nl-NL" sz="1200" i="1" dirty="0">
                <a:solidFill>
                  <a:srgbClr val="0000FF"/>
                </a:solidFill>
              </a:rPr>
              <a:t>IV. </a:t>
            </a:r>
            <a:r>
              <a:rPr lang="nl-NL" sz="1200" i="1" dirty="0" err="1">
                <a:solidFill>
                  <a:srgbClr val="0000FF"/>
                </a:solidFill>
              </a:rPr>
              <a:t>Specific</a:t>
            </a:r>
            <a:r>
              <a:rPr lang="nl-NL" sz="1200" i="1" dirty="0">
                <a:solidFill>
                  <a:srgbClr val="0000FF"/>
                </a:solidFill>
              </a:rPr>
              <a:t> labels </a:t>
            </a:r>
            <a:r>
              <a:rPr lang="nl-NL" sz="1200" i="1" dirty="0" err="1">
                <a:solidFill>
                  <a:srgbClr val="0000FF"/>
                </a:solidFill>
              </a:rPr>
              <a:t>for</a:t>
            </a:r>
            <a:r>
              <a:rPr lang="nl-NL" sz="1200" i="1" dirty="0">
                <a:solidFill>
                  <a:srgbClr val="0000FF"/>
                </a:solidFill>
              </a:rPr>
              <a:t>  </a:t>
            </a:r>
            <a:r>
              <a:rPr lang="nl-NL" sz="1200" i="1" dirty="0" err="1">
                <a:solidFill>
                  <a:srgbClr val="0000FF"/>
                </a:solidFill>
              </a:rPr>
              <a:t>foodstuffs</a:t>
            </a:r>
            <a:r>
              <a:rPr lang="nl-NL" sz="1200" i="1" dirty="0">
                <a:solidFill>
                  <a:srgbClr val="0000FF"/>
                </a:solidFill>
              </a:rPr>
              <a:t>:</a:t>
            </a:r>
          </a:p>
          <a:p>
            <a:pPr defTabSz="720725">
              <a:buFont typeface="Monotype Sorts" pitchFamily="2" charset="2"/>
              <a:buNone/>
              <a:defRPr/>
            </a:pPr>
            <a:r>
              <a:rPr lang="nl-NL" sz="1200" i="1" dirty="0"/>
              <a:t>PGI, PDO, TSG:	</a:t>
            </a:r>
            <a:r>
              <a:rPr lang="nl-NL" sz="1200" i="1" dirty="0">
                <a:hlinkClick r:id="rId7"/>
              </a:rPr>
              <a:t>http://ec.europa.eu/agriculture/quality/schemes/logos/index_en.htm</a:t>
            </a:r>
            <a:endParaRPr lang="nl-NL" sz="1200" i="1" dirty="0"/>
          </a:p>
          <a:p>
            <a:pPr marL="0" indent="0" defTabSz="1439863">
              <a:lnSpc>
                <a:spcPct val="80000"/>
              </a:lnSpc>
              <a:buFontTx/>
              <a:buNone/>
              <a:defRPr/>
            </a:pPr>
            <a:r>
              <a:rPr lang="nl-NL" sz="1200" i="1" dirty="0"/>
              <a:t>	</a:t>
            </a:r>
            <a:r>
              <a:rPr lang="nl-NL" sz="1200" i="1" dirty="0">
                <a:hlinkClick r:id="rId8"/>
              </a:rPr>
              <a:t>http://ec.europa.eu/agriculture/quality/door/list.htm</a:t>
            </a:r>
            <a:endParaRPr lang="nl-NL" sz="1200" i="1" dirty="0"/>
          </a:p>
          <a:p>
            <a:pPr marL="1439863" indent="-1439863" defTabSz="1439863">
              <a:lnSpc>
                <a:spcPct val="80000"/>
              </a:lnSpc>
              <a:buFontTx/>
              <a:buNone/>
              <a:defRPr/>
            </a:pPr>
            <a:r>
              <a:rPr lang="nl-NL" sz="1200" i="1" dirty="0" err="1"/>
              <a:t>Organic</a:t>
            </a:r>
            <a:r>
              <a:rPr lang="nl-NL" sz="1200" i="1" dirty="0"/>
              <a:t> </a:t>
            </a:r>
            <a:r>
              <a:rPr lang="nl-NL" sz="1200" i="1" dirty="0" err="1"/>
              <a:t>production</a:t>
            </a:r>
            <a:r>
              <a:rPr lang="nl-NL" sz="1200" i="1" dirty="0"/>
              <a:t>:	</a:t>
            </a:r>
            <a:r>
              <a:rPr lang="nl-NL" sz="1200" i="1" dirty="0">
                <a:hlinkClick r:id="rId9"/>
              </a:rPr>
              <a:t>http://ec.europa.eu/agriculture/organic/index_en.htm</a:t>
            </a:r>
            <a:endParaRPr lang="nl-NL" sz="1200" i="1" dirty="0"/>
          </a:p>
          <a:p>
            <a:pPr marL="0" indent="0" defTabSz="1693863">
              <a:lnSpc>
                <a:spcPct val="80000"/>
              </a:lnSpc>
              <a:buFontTx/>
              <a:buNone/>
              <a:defRPr/>
            </a:pPr>
            <a:endParaRPr lang="nl-NL" sz="1200" i="1" dirty="0">
              <a:solidFill>
                <a:srgbClr val="FF0000"/>
              </a:solidFill>
            </a:endParaRPr>
          </a:p>
          <a:p>
            <a:pPr marL="0" indent="0" defTabSz="1693863">
              <a:lnSpc>
                <a:spcPct val="80000"/>
              </a:lnSpc>
              <a:buFontTx/>
              <a:buNone/>
              <a:defRPr/>
            </a:pPr>
            <a:r>
              <a:rPr lang="nl-NL" sz="1200" i="1" dirty="0">
                <a:solidFill>
                  <a:srgbClr val="0000FF"/>
                </a:solidFill>
              </a:rPr>
              <a:t>V. </a:t>
            </a:r>
            <a:r>
              <a:rPr lang="nl-NL" sz="1200" i="1" dirty="0" err="1">
                <a:solidFill>
                  <a:srgbClr val="0000FF"/>
                </a:solidFill>
              </a:rPr>
              <a:t>Nutrition</a:t>
            </a:r>
            <a:r>
              <a:rPr lang="nl-NL" sz="1200" i="1" dirty="0">
                <a:solidFill>
                  <a:srgbClr val="0000FF"/>
                </a:solidFill>
              </a:rPr>
              <a:t> </a:t>
            </a:r>
            <a:r>
              <a:rPr lang="nl-NL" sz="1200" i="1" dirty="0" err="1">
                <a:solidFill>
                  <a:srgbClr val="0000FF"/>
                </a:solidFill>
              </a:rPr>
              <a:t>and</a:t>
            </a:r>
            <a:r>
              <a:rPr lang="nl-NL" sz="1200" i="1" dirty="0">
                <a:solidFill>
                  <a:srgbClr val="0000FF"/>
                </a:solidFill>
              </a:rPr>
              <a:t> health claims:</a:t>
            </a:r>
            <a:r>
              <a:rPr lang="nl-NL" sz="1200" i="1" dirty="0">
                <a:solidFill>
                  <a:srgbClr val="FF0000"/>
                </a:solidFill>
              </a:rPr>
              <a:t>    </a:t>
            </a:r>
            <a:r>
              <a:rPr lang="nl-NL" sz="1200" i="1" dirty="0">
                <a:solidFill>
                  <a:srgbClr val="FF0000"/>
                </a:solidFill>
                <a:hlinkClick r:id="rId10"/>
              </a:rPr>
              <a:t>http://ec.europa.eu/nuhclaims/</a:t>
            </a:r>
            <a:endParaRPr lang="nl-NL" sz="1200" i="1" dirty="0">
              <a:solidFill>
                <a:srgbClr val="FF0000"/>
              </a:solidFill>
            </a:endParaRPr>
          </a:p>
          <a:p>
            <a:pPr marL="0" indent="0" defTabSz="1693863">
              <a:lnSpc>
                <a:spcPct val="80000"/>
              </a:lnSpc>
              <a:buFontTx/>
              <a:buNone/>
              <a:defRPr/>
            </a:pPr>
            <a:endParaRPr lang="nl-NL" sz="1200" i="1" dirty="0">
              <a:solidFill>
                <a:srgbClr val="FF0000"/>
              </a:solidFill>
            </a:endParaRPr>
          </a:p>
          <a:p>
            <a:pPr marL="0" indent="0" defTabSz="1693863">
              <a:lnSpc>
                <a:spcPct val="80000"/>
              </a:lnSpc>
              <a:buFontTx/>
              <a:buNone/>
              <a:defRPr/>
            </a:pPr>
            <a:r>
              <a:rPr lang="nl-NL" sz="1200" i="1" dirty="0">
                <a:solidFill>
                  <a:srgbClr val="0000FF"/>
                </a:solidFill>
              </a:rPr>
              <a:t>VI. </a:t>
            </a:r>
            <a:r>
              <a:rPr lang="nl-NL" sz="1200" i="1" dirty="0" err="1">
                <a:solidFill>
                  <a:srgbClr val="0000FF"/>
                </a:solidFill>
              </a:rPr>
              <a:t>Packaging</a:t>
            </a:r>
            <a:r>
              <a:rPr lang="nl-NL" sz="1200" i="1" dirty="0">
                <a:solidFill>
                  <a:srgbClr val="0000FF"/>
                </a:solidFill>
              </a:rPr>
              <a:t> and </a:t>
            </a:r>
            <a:r>
              <a:rPr lang="nl-NL" sz="1200" i="1" dirty="0" err="1">
                <a:solidFill>
                  <a:srgbClr val="0000FF"/>
                </a:solidFill>
              </a:rPr>
              <a:t>packaging</a:t>
            </a:r>
            <a:r>
              <a:rPr lang="nl-NL" sz="1200" i="1" dirty="0">
                <a:solidFill>
                  <a:srgbClr val="0000FF"/>
                </a:solidFill>
              </a:rPr>
              <a:t> waste</a:t>
            </a:r>
          </a:p>
          <a:p>
            <a:pPr marL="1439863" indent="-1439863" defTabSz="1693863">
              <a:lnSpc>
                <a:spcPct val="80000"/>
              </a:lnSpc>
              <a:buFontTx/>
              <a:buNone/>
              <a:defRPr/>
            </a:pPr>
            <a:r>
              <a:rPr lang="nl-NL" sz="1200" i="1" dirty="0"/>
              <a:t>PRO – Europe:	</a:t>
            </a:r>
            <a:r>
              <a:rPr lang="nl-NL" sz="1200" i="1" dirty="0">
                <a:solidFill>
                  <a:srgbClr val="00B050"/>
                </a:solidFill>
                <a:hlinkClick r:id="rId11"/>
              </a:rPr>
              <a:t>http://www.pro-e.org/</a:t>
            </a:r>
            <a:endParaRPr lang="nl-NL" sz="1200" i="1" dirty="0">
              <a:solidFill>
                <a:srgbClr val="00B050"/>
              </a:solidFill>
            </a:endParaRPr>
          </a:p>
          <a:p>
            <a:pPr marL="0" indent="0" defTabSz="1693863">
              <a:lnSpc>
                <a:spcPct val="80000"/>
              </a:lnSpc>
              <a:buFontTx/>
              <a:buNone/>
              <a:defRPr/>
            </a:pPr>
            <a:endParaRPr lang="nl-NL" sz="1200" i="1" dirty="0">
              <a:solidFill>
                <a:srgbClr val="00B050"/>
              </a:solidFill>
            </a:endParaRPr>
          </a:p>
          <a:p>
            <a:pPr marL="0" indent="0" defTabSz="1693863">
              <a:lnSpc>
                <a:spcPct val="80000"/>
              </a:lnSpc>
              <a:buFontTx/>
              <a:buNone/>
              <a:defRPr/>
            </a:pPr>
            <a:r>
              <a:rPr lang="nl-NL" sz="1200" i="1" dirty="0">
                <a:solidFill>
                  <a:srgbClr val="0000FF"/>
                </a:solidFill>
              </a:rPr>
              <a:t>VII. </a:t>
            </a:r>
            <a:r>
              <a:rPr lang="nl-NL" sz="1200" i="1" dirty="0" err="1">
                <a:solidFill>
                  <a:srgbClr val="0000FF"/>
                </a:solidFill>
              </a:rPr>
              <a:t>Financing</a:t>
            </a:r>
            <a:r>
              <a:rPr lang="nl-NL" sz="1200" i="1" dirty="0">
                <a:solidFill>
                  <a:srgbClr val="0000FF"/>
                </a:solidFill>
              </a:rPr>
              <a:t> via DCFTA – SME Facility </a:t>
            </a:r>
            <a:r>
              <a:rPr lang="nl-NL" sz="1200" i="1" dirty="0" err="1">
                <a:solidFill>
                  <a:srgbClr val="0000FF"/>
                </a:solidFill>
              </a:rPr>
              <a:t>and</a:t>
            </a:r>
            <a:r>
              <a:rPr lang="nl-NL" sz="1200" i="1" dirty="0">
                <a:solidFill>
                  <a:srgbClr val="0000FF"/>
                </a:solidFill>
              </a:rPr>
              <a:t> </a:t>
            </a:r>
            <a:r>
              <a:rPr lang="nl-NL" sz="1200" i="1" dirty="0" err="1">
                <a:solidFill>
                  <a:srgbClr val="0000FF"/>
                </a:solidFill>
              </a:rPr>
              <a:t>related</a:t>
            </a:r>
            <a:r>
              <a:rPr lang="nl-NL" sz="1200" i="1" dirty="0">
                <a:solidFill>
                  <a:srgbClr val="0000FF"/>
                </a:solidFill>
              </a:rPr>
              <a:t> support programs</a:t>
            </a:r>
          </a:p>
          <a:p>
            <a:pPr marL="1439863" indent="-1439863" defTabSz="1693863">
              <a:lnSpc>
                <a:spcPct val="80000"/>
              </a:lnSpc>
              <a:buFontTx/>
              <a:buNone/>
              <a:defRPr/>
            </a:pPr>
            <a:r>
              <a:rPr lang="nl-NL" sz="1200" i="1" dirty="0"/>
              <a:t>EIB:	</a:t>
            </a:r>
            <a:r>
              <a:rPr lang="nl-NL" sz="1200" i="1" dirty="0">
                <a:hlinkClick r:id="rId12"/>
              </a:rPr>
              <a:t>http://www.eib.org</a:t>
            </a:r>
            <a:endParaRPr lang="nl-NL" sz="1200" i="1" dirty="0"/>
          </a:p>
          <a:p>
            <a:pPr marL="1439863" indent="-1439863" defTabSz="1693863">
              <a:lnSpc>
                <a:spcPct val="80000"/>
              </a:lnSpc>
              <a:buFontTx/>
              <a:buNone/>
              <a:defRPr/>
            </a:pPr>
            <a:r>
              <a:rPr lang="nl-NL" sz="1200" i="1" dirty="0"/>
              <a:t>EBRD:	</a:t>
            </a:r>
            <a:r>
              <a:rPr lang="nl-NL" sz="1200" i="1" dirty="0">
                <a:hlinkClick r:id="rId13"/>
              </a:rPr>
              <a:t>http://www.ebrd.com</a:t>
            </a:r>
            <a:endParaRPr lang="nl-NL" sz="1200" i="1" dirty="0"/>
          </a:p>
          <a:p>
            <a:pPr marL="1439863" indent="-1439863" defTabSz="1693863">
              <a:lnSpc>
                <a:spcPct val="80000"/>
              </a:lnSpc>
              <a:buFontTx/>
              <a:buNone/>
              <a:defRPr/>
            </a:pPr>
            <a:r>
              <a:rPr lang="nl-NL" sz="1200" i="1" dirty="0" err="1"/>
              <a:t>Neighbourhood</a:t>
            </a:r>
            <a:r>
              <a:rPr lang="nl-NL" sz="1200" i="1" dirty="0"/>
              <a:t> Investment Facility:   </a:t>
            </a:r>
            <a:r>
              <a:rPr lang="nl-NL" sz="1200" i="1" dirty="0">
                <a:hlinkClick r:id="rId14"/>
              </a:rPr>
              <a:t>https://ec.europa.eu/europeaid/regions/eu-neighbourhood-region-and-russia/interregional-cooperation/neighbourhood-investment_en</a:t>
            </a:r>
            <a:endParaRPr lang="nl-NL" sz="1200" i="1" dirty="0"/>
          </a:p>
          <a:p>
            <a:pPr marL="1439863" indent="-1439863" defTabSz="1693863">
              <a:lnSpc>
                <a:spcPct val="80000"/>
              </a:lnSpc>
              <a:buFontTx/>
              <a:buNone/>
              <a:defRPr/>
            </a:pPr>
            <a:endParaRPr lang="nl-NL" sz="1200" i="1" dirty="0"/>
          </a:p>
          <a:p>
            <a:pPr marL="1439863" indent="-1439863" algn="r" defTabSz="1693863">
              <a:lnSpc>
                <a:spcPct val="80000"/>
              </a:lnSpc>
              <a:buNone/>
              <a:defRPr/>
            </a:pPr>
            <a:r>
              <a:rPr lang="en-GB" sz="2000" b="1" dirty="0">
                <a:solidFill>
                  <a:schemeClr val="bg1"/>
                </a:solidFill>
                <a:latin typeface="+mj-lt"/>
              </a:rPr>
              <a:t>www.east-invest2.eu</a:t>
            </a:r>
          </a:p>
          <a:p>
            <a:pPr marL="1439863" indent="-1439863" defTabSz="1693863">
              <a:lnSpc>
                <a:spcPct val="80000"/>
              </a:lnSpc>
              <a:buFontTx/>
              <a:buNone/>
              <a:defRPr/>
            </a:pPr>
            <a:endParaRPr lang="nl-NL" sz="1200" i="1" dirty="0"/>
          </a:p>
          <a:p>
            <a:pPr marL="0" indent="0" defTabSz="1693863">
              <a:lnSpc>
                <a:spcPct val="80000"/>
              </a:lnSpc>
              <a:buFontTx/>
              <a:buNone/>
              <a:defRPr/>
            </a:pPr>
            <a:endParaRPr lang="nl-NL" sz="1200" i="1" dirty="0">
              <a:solidFill>
                <a:srgbClr val="0000FF"/>
              </a:solidFill>
            </a:endParaRPr>
          </a:p>
          <a:p>
            <a:pPr marL="0" indent="0" defTabSz="1693863">
              <a:lnSpc>
                <a:spcPct val="80000"/>
              </a:lnSpc>
              <a:buFontTx/>
              <a:buNone/>
              <a:defRPr/>
            </a:pPr>
            <a:endParaRPr lang="nl-NL" sz="1200" i="1" dirty="0"/>
          </a:p>
          <a:p>
            <a:pPr marL="0" indent="0" defTabSz="1693863">
              <a:lnSpc>
                <a:spcPct val="80000"/>
              </a:lnSpc>
              <a:buFontTx/>
              <a:buNone/>
              <a:defRPr/>
            </a:pPr>
            <a:endParaRPr lang="nl-NL" sz="1400" i="1" dirty="0">
              <a:solidFill>
                <a:srgbClr val="0000FF"/>
              </a:solidFill>
            </a:endParaRPr>
          </a:p>
          <a:p>
            <a:pPr marL="0" indent="0" defTabSz="1693863">
              <a:lnSpc>
                <a:spcPct val="80000"/>
              </a:lnSpc>
              <a:buFontTx/>
              <a:buNone/>
              <a:defRPr/>
            </a:pPr>
            <a:endParaRPr lang="nl-NL" sz="1400" i="1" dirty="0">
              <a:solidFill>
                <a:srgbClr val="0000FF"/>
              </a:solidFill>
            </a:endParaRPr>
          </a:p>
          <a:p>
            <a:pPr marL="0" indent="0" defTabSz="1693863">
              <a:lnSpc>
                <a:spcPct val="80000"/>
              </a:lnSpc>
              <a:buFontTx/>
              <a:buNone/>
              <a:defRPr/>
            </a:pPr>
            <a:endParaRPr lang="nl-NL" sz="1400" i="1" dirty="0"/>
          </a:p>
          <a:p>
            <a:pPr marL="0" indent="0" defTabSz="1693863">
              <a:lnSpc>
                <a:spcPct val="80000"/>
              </a:lnSpc>
              <a:buFontTx/>
              <a:buNone/>
              <a:defRPr/>
            </a:pPr>
            <a:endParaRPr lang="nl-NL" sz="2400" i="1" dirty="0"/>
          </a:p>
        </p:txBody>
      </p:sp>
      <p:sp>
        <p:nvSpPr>
          <p:cNvPr id="166914" name="Rectangle 2"/>
          <p:cNvSpPr>
            <a:spLocks noGrp="1" noChangeArrowheads="1"/>
          </p:cNvSpPr>
          <p:nvPr>
            <p:ph type="title"/>
          </p:nvPr>
        </p:nvSpPr>
        <p:spPr>
          <a:xfrm>
            <a:off x="3275856" y="793721"/>
            <a:ext cx="5400675" cy="862951"/>
          </a:xfrm>
        </p:spPr>
        <p:txBody>
          <a:bodyPr/>
          <a:lstStyle/>
          <a:p>
            <a:r>
              <a:rPr lang="nl-NL" altLang="nl-BE" sz="2000" dirty="0" err="1">
                <a:solidFill>
                  <a:srgbClr val="FF0000"/>
                </a:solidFill>
              </a:rPr>
              <a:t>Useful</a:t>
            </a:r>
            <a:r>
              <a:rPr lang="nl-NL" altLang="nl-BE" sz="2000" dirty="0">
                <a:solidFill>
                  <a:srgbClr val="FF0000"/>
                </a:solidFill>
              </a:rPr>
              <a:t> information sources (summary)</a:t>
            </a:r>
          </a:p>
        </p:txBody>
      </p:sp>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7" name="Picture 4"/>
          <p:cNvPicPr>
            <a:picLocks noChangeAspect="1"/>
          </p:cNvPicPr>
          <p:nvPr/>
        </p:nvPicPr>
        <p:blipFill>
          <a:blip r:embed="rId16"/>
          <a:stretch>
            <a:fillRect/>
          </a:stretch>
        </p:blipFill>
        <p:spPr>
          <a:xfrm>
            <a:off x="7757743" y="282146"/>
            <a:ext cx="1163609" cy="1086403"/>
          </a:xfrm>
          <a:prstGeom prst="rect">
            <a:avLst/>
          </a:prstGeom>
        </p:spPr>
      </p:pic>
    </p:spTree>
    <p:extLst>
      <p:ext uri="{BB962C8B-B14F-4D97-AF65-F5344CB8AC3E}">
        <p14:creationId xmlns:p14="http://schemas.microsoft.com/office/powerpoint/2010/main" val="22324372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2130425"/>
            <a:ext cx="7772400" cy="1470025"/>
          </a:xfrm>
        </p:spPr>
        <p:txBody>
          <a:bodyPr/>
          <a:lstStyle/>
          <a:p>
            <a:pPr algn="ctr" eaLnBrk="1" hangingPunct="1"/>
            <a:br>
              <a:rPr lang="en-US" altLang="nl-BE" dirty="0"/>
            </a:br>
            <a:br>
              <a:rPr lang="en-US" altLang="nl-BE" dirty="0"/>
            </a:br>
            <a:r>
              <a:rPr lang="en-US" altLang="nl-BE" dirty="0">
                <a:solidFill>
                  <a:srgbClr val="006666"/>
                </a:solidFill>
              </a:rPr>
              <a:t>Thank you for your attention!</a:t>
            </a:r>
            <a:br>
              <a:rPr lang="en-US" altLang="nl-BE" dirty="0">
                <a:solidFill>
                  <a:srgbClr val="006666"/>
                </a:solidFill>
              </a:rPr>
            </a:br>
            <a:r>
              <a:rPr lang="en-US" altLang="nl-BE" dirty="0">
                <a:solidFill>
                  <a:srgbClr val="006666"/>
                </a:solidFill>
              </a:rPr>
              <a:t>Questions?</a:t>
            </a:r>
            <a:br>
              <a:rPr lang="en-US" altLang="nl-BE" dirty="0">
                <a:solidFill>
                  <a:srgbClr val="006666"/>
                </a:solidFill>
              </a:rPr>
            </a:br>
            <a:endParaRPr lang="en-US" altLang="nl-BE" dirty="0">
              <a:solidFill>
                <a:srgbClr val="006666"/>
              </a:solidFill>
            </a:endParaRPr>
          </a:p>
        </p:txBody>
      </p:sp>
      <p:sp>
        <p:nvSpPr>
          <p:cNvPr id="167939" name="Rectangle 3"/>
          <p:cNvSpPr>
            <a:spLocks noGrp="1" noChangeArrowheads="1"/>
          </p:cNvSpPr>
          <p:nvPr>
            <p:ph type="subTitle" idx="4294967295"/>
          </p:nvPr>
        </p:nvSpPr>
        <p:spPr>
          <a:xfrm>
            <a:off x="1371600" y="3861048"/>
            <a:ext cx="6400800" cy="2135188"/>
          </a:xfrm>
        </p:spPr>
        <p:txBody>
          <a:bodyPr/>
          <a:lstStyle/>
          <a:p>
            <a:pPr eaLnBrk="1" hangingPunct="1"/>
            <a:endParaRPr lang="en-US" altLang="nl-BE" dirty="0"/>
          </a:p>
          <a:p>
            <a:pPr marL="0" indent="0" algn="ctr" eaLnBrk="1" hangingPunct="1">
              <a:buNone/>
            </a:pPr>
            <a:r>
              <a:rPr lang="en-US" altLang="nl-BE" sz="2000" dirty="0"/>
              <a:t>Luc Van Looveren</a:t>
            </a:r>
          </a:p>
          <a:p>
            <a:pPr marL="0" indent="0" algn="ctr" eaLnBrk="1" hangingPunct="1">
              <a:buNone/>
            </a:pPr>
            <a:r>
              <a:rPr lang="en-US" altLang="nl-BE" sz="2000" dirty="0"/>
              <a:t>Senior Advisor EU – relations</a:t>
            </a:r>
          </a:p>
          <a:p>
            <a:pPr marL="0" indent="0" algn="ctr" eaLnBrk="1" hangingPunct="1">
              <a:buNone/>
            </a:pPr>
            <a:r>
              <a:rPr lang="en-US" altLang="nl-BE" sz="2000" dirty="0"/>
              <a:t>	</a:t>
            </a:r>
            <a:r>
              <a:rPr lang="en-US" altLang="nl-BE" sz="2000" dirty="0" err="1"/>
              <a:t>Voka</a:t>
            </a:r>
            <a:r>
              <a:rPr lang="en-US" altLang="nl-BE" sz="2000" dirty="0"/>
              <a:t> – Chamber of Commerce and Industry Antwerp-</a:t>
            </a:r>
            <a:r>
              <a:rPr lang="en-US" altLang="nl-BE" sz="2000" dirty="0" err="1"/>
              <a:t>Waasland</a:t>
            </a:r>
            <a:endParaRPr lang="en-US" altLang="nl-BE" sz="2000" dirty="0"/>
          </a:p>
          <a:p>
            <a:pPr marL="0" indent="0" algn="ctr" eaLnBrk="1" hangingPunct="1">
              <a:buNone/>
            </a:pPr>
            <a:r>
              <a:rPr lang="en-US" altLang="nl-BE" sz="2000" dirty="0">
                <a:hlinkClick r:id="rId2"/>
              </a:rPr>
              <a:t>Luc.vanlooveren@voka.be</a:t>
            </a:r>
            <a:endParaRPr lang="en-US" altLang="nl-BE" sz="2000" dirty="0"/>
          </a:p>
          <a:p>
            <a:pPr eaLnBrk="1" hangingPunct="1"/>
            <a:endParaRPr lang="en-US" altLang="nl-BE"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pic>
        <p:nvPicPr>
          <p:cNvPr id="6" name="Picture 4"/>
          <p:cNvPicPr>
            <a:picLocks noChangeAspect="1"/>
          </p:cNvPicPr>
          <p:nvPr/>
        </p:nvPicPr>
        <p:blipFill>
          <a:blip r:embed="rId4"/>
          <a:stretch>
            <a:fillRect/>
          </a:stretch>
        </p:blipFill>
        <p:spPr>
          <a:xfrm>
            <a:off x="7757743" y="282146"/>
            <a:ext cx="1163609" cy="1086403"/>
          </a:xfrm>
          <a:prstGeom prst="rect">
            <a:avLst/>
          </a:prstGeom>
        </p:spPr>
      </p:pic>
      <p:sp>
        <p:nvSpPr>
          <p:cNvPr id="2" name="Rechthoek 1"/>
          <p:cNvSpPr/>
          <p:nvPr/>
        </p:nvSpPr>
        <p:spPr>
          <a:xfrm>
            <a:off x="6300192" y="6381328"/>
            <a:ext cx="2693494" cy="400110"/>
          </a:xfrm>
          <a:prstGeom prst="rect">
            <a:avLst/>
          </a:prstGeom>
        </p:spPr>
        <p:txBody>
          <a:bodyPr wrap="none">
            <a:spAutoFit/>
          </a:bodyPr>
          <a:lstStyle/>
          <a:p>
            <a:pPr>
              <a:defRPr/>
            </a:pPr>
            <a:r>
              <a:rPr lang="en-GB" sz="2000" b="1" dirty="0">
                <a:solidFill>
                  <a:schemeClr val="bg1"/>
                </a:solidFill>
              </a:rPr>
              <a:t>www.east-invest2.eu</a:t>
            </a:r>
          </a:p>
        </p:txBody>
      </p:sp>
      <p:sp>
        <p:nvSpPr>
          <p:cNvPr id="3" name="Tijdelijke aanduiding voor voettekst 2"/>
          <p:cNvSpPr>
            <a:spLocks noGrp="1"/>
          </p:cNvSpPr>
          <p:nvPr>
            <p:ph type="ftr" sz="quarter" idx="10"/>
          </p:nvPr>
        </p:nvSpPr>
        <p:spPr/>
        <p:txBody>
          <a:bodyPr/>
          <a:lstStyle/>
          <a:p>
            <a:pPr>
              <a:defRPr/>
            </a:pPr>
            <a:r>
              <a:rPr lang="en-GB"/>
              <a:t>www.east-invest2.eu</a:t>
            </a:r>
            <a:endParaRPr lang="en-GB" dirty="0"/>
          </a:p>
        </p:txBody>
      </p:sp>
    </p:spTree>
    <p:extLst>
      <p:ext uri="{BB962C8B-B14F-4D97-AF65-F5344CB8AC3E}">
        <p14:creationId xmlns:p14="http://schemas.microsoft.com/office/powerpoint/2010/main" val="205389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683568" y="1639431"/>
            <a:ext cx="7918450" cy="4813905"/>
          </a:xfrm>
        </p:spPr>
        <p:txBody>
          <a:bodyPr/>
          <a:lstStyle/>
          <a:p>
            <a:pPr defTabSz="1693863">
              <a:buFontTx/>
              <a:buNone/>
              <a:defRPr/>
            </a:pPr>
            <a:r>
              <a:rPr lang="nl-NL" sz="2800" i="1" dirty="0">
                <a:solidFill>
                  <a:srgbClr val="0000FF"/>
                </a:solidFill>
              </a:rPr>
              <a:t>II.1. </a:t>
            </a:r>
            <a:r>
              <a:rPr lang="nl-NL" sz="2800" i="1" u="sng" dirty="0" err="1">
                <a:solidFill>
                  <a:srgbClr val="0000FF"/>
                </a:solidFill>
              </a:rPr>
              <a:t>Production</a:t>
            </a:r>
            <a:r>
              <a:rPr lang="nl-NL" sz="2800" i="1" u="sng" dirty="0">
                <a:solidFill>
                  <a:srgbClr val="0000FF"/>
                </a:solidFill>
              </a:rPr>
              <a:t> </a:t>
            </a:r>
            <a:r>
              <a:rPr lang="nl-NL" sz="2800" i="1" u="sng" dirty="0" err="1">
                <a:solidFill>
                  <a:srgbClr val="0000FF"/>
                </a:solidFill>
              </a:rPr>
              <a:t>methods</a:t>
            </a:r>
            <a:endParaRPr lang="nl-NL" sz="2800" i="1" u="sng" dirty="0">
              <a:solidFill>
                <a:srgbClr val="0000FF"/>
              </a:solidFill>
            </a:endParaRPr>
          </a:p>
          <a:p>
            <a:pPr defTabSz="1693863">
              <a:buFontTx/>
              <a:buNone/>
              <a:defRPr/>
            </a:pPr>
            <a:endParaRPr lang="nl-NL" sz="2400" i="1" dirty="0"/>
          </a:p>
          <a:p>
            <a:pPr defTabSz="1693863">
              <a:buFontTx/>
              <a:buNone/>
              <a:defRPr/>
            </a:pPr>
            <a:r>
              <a:rPr lang="nl-NL" sz="2000" i="1" dirty="0">
                <a:solidFill>
                  <a:srgbClr val="0000FF"/>
                </a:solidFill>
              </a:rPr>
              <a:t>II.1.1. Quick-</a:t>
            </a:r>
            <a:r>
              <a:rPr lang="nl-NL" sz="2000" i="1" dirty="0" err="1">
                <a:solidFill>
                  <a:srgbClr val="0000FF"/>
                </a:solidFill>
              </a:rPr>
              <a:t>frozen</a:t>
            </a:r>
            <a:r>
              <a:rPr lang="nl-NL" sz="2000" i="1" dirty="0">
                <a:solidFill>
                  <a:srgbClr val="0000FF"/>
                </a:solidFill>
              </a:rPr>
              <a:t> </a:t>
            </a:r>
            <a:r>
              <a:rPr lang="nl-NL" sz="2000" i="1" dirty="0" err="1">
                <a:solidFill>
                  <a:srgbClr val="0000FF"/>
                </a:solidFill>
              </a:rPr>
              <a:t>foodstuffs</a:t>
            </a:r>
            <a:r>
              <a:rPr lang="nl-NL" sz="2000" i="1" dirty="0">
                <a:solidFill>
                  <a:srgbClr val="0000FF"/>
                </a:solidFill>
              </a:rPr>
              <a:t> </a:t>
            </a:r>
            <a:r>
              <a:rPr lang="nl-NL" sz="1800" i="1" dirty="0">
                <a:solidFill>
                  <a:srgbClr val="0000FF"/>
                </a:solidFill>
              </a:rPr>
              <a:t>(Dir. 89/108/EEC)</a:t>
            </a:r>
          </a:p>
          <a:p>
            <a:pPr defTabSz="1693863">
              <a:buFontTx/>
              <a:buNone/>
              <a:defRPr/>
            </a:pPr>
            <a:endParaRPr lang="nl-NL" sz="2000" i="1" dirty="0">
              <a:solidFill>
                <a:srgbClr val="0000FF"/>
              </a:solidFill>
            </a:endParaRPr>
          </a:p>
          <a:p>
            <a:pPr marL="0" indent="358775" defTabSz="1693863">
              <a:spcBef>
                <a:spcPts val="0"/>
              </a:spcBef>
              <a:buFontTx/>
              <a:buNone/>
              <a:defRPr/>
            </a:pPr>
            <a:r>
              <a:rPr lang="nl-BE" sz="1800" i="1" dirty="0"/>
              <a:t>In </a:t>
            </a:r>
            <a:r>
              <a:rPr lang="nl-BE" sz="1800" i="1" dirty="0" err="1"/>
              <a:t>principle</a:t>
            </a:r>
            <a:r>
              <a:rPr lang="nl-BE" sz="1800" i="1" dirty="0"/>
              <a:t>: </a:t>
            </a:r>
            <a:r>
              <a:rPr lang="nl-BE" sz="1800" i="1" dirty="0">
                <a:solidFill>
                  <a:srgbClr val="FF0000"/>
                </a:solidFill>
              </a:rPr>
              <a:t>- 18° </a:t>
            </a:r>
            <a:r>
              <a:rPr lang="nl-BE" sz="1800" i="1" dirty="0" err="1">
                <a:solidFill>
                  <a:srgbClr val="FF0000"/>
                </a:solidFill>
              </a:rPr>
              <a:t>or</a:t>
            </a:r>
            <a:r>
              <a:rPr lang="nl-BE" sz="1800" i="1" dirty="0">
                <a:solidFill>
                  <a:srgbClr val="FF0000"/>
                </a:solidFill>
              </a:rPr>
              <a:t> </a:t>
            </a:r>
            <a:r>
              <a:rPr lang="nl-BE" sz="1800" i="1" dirty="0" err="1">
                <a:solidFill>
                  <a:srgbClr val="FF0000"/>
                </a:solidFill>
              </a:rPr>
              <a:t>lower</a:t>
            </a:r>
            <a:r>
              <a:rPr lang="nl-BE" sz="1800" i="1" dirty="0">
                <a:solidFill>
                  <a:srgbClr val="FF0000"/>
                </a:solidFill>
              </a:rPr>
              <a:t>     </a:t>
            </a:r>
          </a:p>
          <a:p>
            <a:pPr marL="0" indent="358775" defTabSz="1693863">
              <a:spcBef>
                <a:spcPts val="0"/>
              </a:spcBef>
              <a:buFontTx/>
              <a:buNone/>
              <a:defRPr/>
            </a:pPr>
            <a:r>
              <a:rPr lang="nl-BE" sz="1600" i="1" dirty="0"/>
              <a:t>(</a:t>
            </a:r>
            <a:r>
              <a:rPr lang="nl-BE" sz="1600" i="1" dirty="0" err="1"/>
              <a:t>Deviations</a:t>
            </a:r>
            <a:r>
              <a:rPr lang="nl-BE" sz="1600" i="1" dirty="0"/>
              <a:t> </a:t>
            </a:r>
            <a:r>
              <a:rPr lang="nl-BE" sz="1600" i="1" dirty="0" err="1"/>
              <a:t>allowed</a:t>
            </a:r>
            <a:r>
              <a:rPr lang="nl-BE" sz="1600" i="1" dirty="0"/>
              <a:t>: transport / </a:t>
            </a:r>
            <a:r>
              <a:rPr lang="nl-BE" sz="1600" i="1" dirty="0" err="1"/>
              <a:t>local</a:t>
            </a:r>
            <a:r>
              <a:rPr lang="nl-BE" sz="1600" i="1" dirty="0"/>
              <a:t> distribution /  </a:t>
            </a:r>
            <a:r>
              <a:rPr lang="nl-BE" sz="1600" i="1" dirty="0" err="1"/>
              <a:t>retail</a:t>
            </a:r>
            <a:r>
              <a:rPr lang="nl-BE" sz="1600" i="1" dirty="0"/>
              <a:t> </a:t>
            </a:r>
            <a:r>
              <a:rPr lang="nl-BE" sz="1600" i="1" dirty="0" err="1"/>
              <a:t>cabinets</a:t>
            </a:r>
            <a:r>
              <a:rPr lang="nl-BE" sz="1600" i="1" dirty="0"/>
              <a:t>)</a:t>
            </a:r>
          </a:p>
          <a:p>
            <a:pPr marL="0" indent="630238" defTabSz="1693863">
              <a:spcBef>
                <a:spcPts val="0"/>
              </a:spcBef>
              <a:buFontTx/>
              <a:buNone/>
              <a:defRPr/>
            </a:pPr>
            <a:endParaRPr lang="nl-BE" sz="1200" i="1" dirty="0"/>
          </a:p>
          <a:p>
            <a:pPr marL="0" indent="358775" defTabSz="1693863">
              <a:spcBef>
                <a:spcPts val="0"/>
              </a:spcBef>
              <a:buFontTx/>
              <a:buNone/>
              <a:defRPr/>
            </a:pPr>
            <a:r>
              <a:rPr lang="nl-BE" sz="1800" i="1" dirty="0" err="1"/>
              <a:t>Only</a:t>
            </a:r>
            <a:r>
              <a:rPr lang="nl-BE" sz="1800" i="1" dirty="0"/>
              <a:t> air, </a:t>
            </a:r>
            <a:r>
              <a:rPr lang="nl-BE" sz="1800" i="1" dirty="0" err="1"/>
              <a:t>nitrogen</a:t>
            </a:r>
            <a:r>
              <a:rPr lang="nl-BE" sz="1800" i="1" dirty="0"/>
              <a:t> and carbon dioxide as </a:t>
            </a:r>
            <a:r>
              <a:rPr lang="nl-BE" sz="1800" i="1" dirty="0" err="1"/>
              <a:t>cryogenic</a:t>
            </a:r>
            <a:r>
              <a:rPr lang="nl-BE" sz="1800" i="1" dirty="0"/>
              <a:t> media (</a:t>
            </a:r>
            <a:r>
              <a:rPr lang="nl-BE" sz="1800" i="1" dirty="0" err="1"/>
              <a:t>purity</a:t>
            </a:r>
            <a:r>
              <a:rPr lang="nl-BE" sz="1800" i="1" dirty="0"/>
              <a:t> criteria)</a:t>
            </a:r>
          </a:p>
          <a:p>
            <a:pPr marL="0" defTabSz="1693863">
              <a:spcBef>
                <a:spcPts val="0"/>
              </a:spcBef>
              <a:buFontTx/>
              <a:buNone/>
              <a:defRPr/>
            </a:pPr>
            <a:r>
              <a:rPr lang="nl-BE" sz="1800" i="1" dirty="0"/>
              <a:t> 	     </a:t>
            </a:r>
          </a:p>
          <a:p>
            <a:pPr marL="361950" indent="-3175" defTabSz="1693863">
              <a:spcBef>
                <a:spcPts val="0"/>
              </a:spcBef>
              <a:buFontTx/>
              <a:buNone/>
              <a:defRPr/>
            </a:pPr>
            <a:r>
              <a:rPr lang="nl-BE" sz="1800" i="1" dirty="0" err="1"/>
              <a:t>Labelling</a:t>
            </a:r>
            <a:r>
              <a:rPr lang="nl-BE" sz="1800" i="1" dirty="0"/>
              <a:t> </a:t>
            </a:r>
            <a:r>
              <a:rPr lang="nl-BE" sz="1800" i="1" dirty="0" err="1"/>
              <a:t>indications</a:t>
            </a:r>
            <a:r>
              <a:rPr lang="nl-BE" sz="1800" i="1" dirty="0"/>
              <a:t>: </a:t>
            </a:r>
            <a:r>
              <a:rPr lang="nl-BE" sz="1600" i="1" dirty="0">
                <a:solidFill>
                  <a:srgbClr val="FF0000"/>
                </a:solidFill>
              </a:rPr>
              <a:t>‘</a:t>
            </a:r>
            <a:r>
              <a:rPr lang="nl-BE" sz="1600" i="1" dirty="0" err="1">
                <a:solidFill>
                  <a:srgbClr val="FF0000"/>
                </a:solidFill>
              </a:rPr>
              <a:t>quick-frozen</a:t>
            </a:r>
            <a:r>
              <a:rPr lang="nl-BE" sz="1600" i="1" dirty="0">
                <a:solidFill>
                  <a:srgbClr val="FF0000"/>
                </a:solidFill>
              </a:rPr>
              <a:t>’</a:t>
            </a:r>
            <a:r>
              <a:rPr lang="nl-BE" sz="1600" i="1" dirty="0"/>
              <a:t> + </a:t>
            </a:r>
            <a:r>
              <a:rPr lang="en-US" sz="1600" i="1" dirty="0"/>
              <a:t>clear message of the type </a:t>
            </a:r>
            <a:r>
              <a:rPr lang="en-US" sz="1600" i="1" dirty="0">
                <a:solidFill>
                  <a:srgbClr val="FF0000"/>
                </a:solidFill>
              </a:rPr>
              <a:t>‘do not refreeze after defrosting’</a:t>
            </a:r>
            <a:r>
              <a:rPr lang="en-US" sz="1600" i="1" dirty="0"/>
              <a:t>+ </a:t>
            </a:r>
            <a:r>
              <a:rPr lang="nl-BE" sz="1800" i="1" dirty="0"/>
              <a:t>batch </a:t>
            </a:r>
            <a:r>
              <a:rPr lang="nl-BE" sz="1800" i="1" dirty="0" err="1"/>
              <a:t>identification</a:t>
            </a:r>
            <a:r>
              <a:rPr lang="nl-BE" sz="1800" i="1" dirty="0"/>
              <a:t> + </a:t>
            </a:r>
            <a:r>
              <a:rPr lang="en-US" sz="1600" i="1" dirty="0">
                <a:solidFill>
                  <a:srgbClr val="FF0000"/>
                </a:solidFill>
              </a:rPr>
              <a:t>period </a:t>
            </a:r>
            <a:r>
              <a:rPr lang="en-US" sz="1600" i="1" dirty="0"/>
              <a:t>during which quick-frozen products may be stored by the purchaser and the </a:t>
            </a:r>
            <a:r>
              <a:rPr lang="en-US" sz="1600" i="1" dirty="0">
                <a:solidFill>
                  <a:srgbClr val="FF0000"/>
                </a:solidFill>
              </a:rPr>
              <a:t>storage temperature </a:t>
            </a:r>
            <a:r>
              <a:rPr lang="en-US" sz="1600" i="1" dirty="0"/>
              <a:t>and/or type of </a:t>
            </a:r>
            <a:r>
              <a:rPr lang="en-US" sz="1600" i="1" dirty="0">
                <a:solidFill>
                  <a:srgbClr val="FF0000"/>
                </a:solidFill>
              </a:rPr>
              <a:t>storage equipment </a:t>
            </a:r>
            <a:r>
              <a:rPr lang="en-US" sz="1600" i="1" dirty="0"/>
              <a:t>required must be indicated</a:t>
            </a:r>
            <a:endParaRPr lang="nl-BE" sz="1600" i="1" dirty="0"/>
          </a:p>
          <a:p>
            <a:pPr marL="361950" indent="-3175" defTabSz="1693863">
              <a:spcBef>
                <a:spcPts val="0"/>
              </a:spcBef>
              <a:buFontTx/>
              <a:buNone/>
              <a:defRPr/>
            </a:pPr>
            <a:endParaRPr lang="nl-BE" sz="1800" i="1" dirty="0"/>
          </a:p>
          <a:p>
            <a:pPr marL="358775" indent="-358775" defTabSz="1693863">
              <a:spcBef>
                <a:spcPts val="0"/>
              </a:spcBef>
              <a:buFontTx/>
              <a:buNone/>
              <a:defRPr/>
            </a:pPr>
            <a:r>
              <a:rPr lang="nl-BE" sz="1800" i="1" dirty="0"/>
              <a:t>	+ </a:t>
            </a:r>
            <a:r>
              <a:rPr lang="nl-BE" sz="1800" i="1" dirty="0" err="1"/>
              <a:t>packaged</a:t>
            </a:r>
            <a:r>
              <a:rPr lang="nl-BE" sz="1800" i="1" dirty="0"/>
              <a:t> in pre-</a:t>
            </a:r>
            <a:r>
              <a:rPr lang="nl-BE" sz="1800" i="1" dirty="0" err="1"/>
              <a:t>packaging</a:t>
            </a:r>
            <a:r>
              <a:rPr lang="nl-BE" sz="1800" i="1" dirty="0"/>
              <a:t> </a:t>
            </a:r>
            <a:r>
              <a:rPr lang="nl-BE" sz="1800" i="1" dirty="0" err="1"/>
              <a:t>which</a:t>
            </a:r>
            <a:r>
              <a:rPr lang="nl-BE" sz="1800" i="1" dirty="0"/>
              <a:t> </a:t>
            </a:r>
            <a:r>
              <a:rPr lang="nl-BE" sz="1800" i="1" dirty="0" err="1"/>
              <a:t>protects</a:t>
            </a:r>
            <a:r>
              <a:rPr lang="nl-BE" sz="1800" i="1" dirty="0"/>
              <a:t> </a:t>
            </a:r>
            <a:r>
              <a:rPr lang="nl-BE" sz="1800" i="1" dirty="0" err="1"/>
              <a:t>against</a:t>
            </a:r>
            <a:r>
              <a:rPr lang="nl-BE" sz="1800" i="1" dirty="0"/>
              <a:t> </a:t>
            </a:r>
            <a:r>
              <a:rPr lang="nl-BE" sz="1800" i="1" dirty="0" err="1"/>
              <a:t>microbial</a:t>
            </a:r>
            <a:r>
              <a:rPr lang="nl-BE" sz="1800" i="1" dirty="0"/>
              <a:t> </a:t>
            </a:r>
          </a:p>
          <a:p>
            <a:pPr marL="358775" indent="-358775" defTabSz="1693863">
              <a:spcBef>
                <a:spcPts val="0"/>
              </a:spcBef>
              <a:buFontTx/>
              <a:buNone/>
              <a:defRPr/>
            </a:pPr>
            <a:r>
              <a:rPr lang="nl-BE" sz="1800" i="1" dirty="0"/>
              <a:t>	or </a:t>
            </a:r>
            <a:r>
              <a:rPr lang="nl-BE" sz="1800" i="1" dirty="0" err="1"/>
              <a:t>other</a:t>
            </a:r>
            <a:r>
              <a:rPr lang="nl-BE" sz="1800" i="1" dirty="0"/>
              <a:t> </a:t>
            </a:r>
            <a:r>
              <a:rPr lang="nl-BE" sz="1800" i="1" dirty="0" err="1"/>
              <a:t>forms</a:t>
            </a:r>
            <a:r>
              <a:rPr lang="nl-BE" sz="1800" i="1" dirty="0"/>
              <a:t> of </a:t>
            </a:r>
            <a:r>
              <a:rPr lang="nl-BE" sz="1800" i="1" dirty="0" err="1"/>
              <a:t>external</a:t>
            </a:r>
            <a:r>
              <a:rPr lang="nl-BE" sz="1800" i="1" dirty="0"/>
              <a:t> </a:t>
            </a:r>
            <a:r>
              <a:rPr lang="nl-BE" sz="1800" i="1" dirty="0" err="1"/>
              <a:t>contamination</a:t>
            </a:r>
            <a:r>
              <a:rPr lang="nl-BE" sz="1800" i="1" dirty="0"/>
              <a:t> and </a:t>
            </a:r>
            <a:r>
              <a:rPr lang="nl-BE" sz="1800" i="1" dirty="0" err="1"/>
              <a:t>drying</a:t>
            </a:r>
            <a:endParaRPr lang="nl-BE" sz="1800" i="1" dirty="0"/>
          </a:p>
          <a:p>
            <a:pPr marL="358775" indent="-358775" defTabSz="1693863">
              <a:spcBef>
                <a:spcPts val="0"/>
              </a:spcBef>
              <a:buFontTx/>
              <a:buNone/>
              <a:defRPr/>
            </a:pPr>
            <a:r>
              <a:rPr lang="nl-BE" sz="1600" i="1" dirty="0"/>
              <a:t>		</a:t>
            </a:r>
            <a:endParaRPr lang="nl-NL" sz="1600" i="1" dirty="0"/>
          </a:p>
          <a:p>
            <a:pPr marL="0" defTabSz="1693863">
              <a:spcBef>
                <a:spcPts val="0"/>
              </a:spcBef>
              <a:buFontTx/>
              <a:buNone/>
              <a:defRPr/>
            </a:pPr>
            <a:r>
              <a:rPr lang="nl-BE" sz="2000" i="1" dirty="0"/>
              <a:t>	</a:t>
            </a:r>
            <a:endParaRPr lang="nl-NL" sz="2000" i="1" dirty="0"/>
          </a:p>
          <a:p>
            <a:pPr defTabSz="1693863">
              <a:buFontTx/>
              <a:buNone/>
              <a:defRPr/>
            </a:pPr>
            <a:endParaRPr lang="nl-NL" sz="2000" i="1" dirty="0"/>
          </a:p>
          <a:p>
            <a:pPr defTabSz="1693863">
              <a:buFontTx/>
              <a:buNone/>
              <a:defRPr/>
            </a:pPr>
            <a:endParaRPr lang="nl-NL" sz="2400" i="1" dirty="0"/>
          </a:p>
        </p:txBody>
      </p:sp>
      <p:sp>
        <p:nvSpPr>
          <p:cNvPr id="21506" name="Rectangle 2"/>
          <p:cNvSpPr>
            <a:spLocks noGrp="1" noChangeArrowheads="1"/>
          </p:cNvSpPr>
          <p:nvPr>
            <p:ph type="title"/>
          </p:nvPr>
        </p:nvSpPr>
        <p:spPr>
          <a:xfrm>
            <a:off x="3492500" y="260350"/>
            <a:ext cx="5400675" cy="1223963"/>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 </a:t>
            </a:r>
          </a:p>
        </p:txBody>
      </p:sp>
      <p:pic>
        <p:nvPicPr>
          <p:cNvPr id="21508" name="Afbeelding 4" descr="http://s-ak.buzzfed.com/static/enhanced/web05/2011/1/27/3/enhanced-buzz-22826-129611809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037" y="1639431"/>
            <a:ext cx="2497138"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60350"/>
            <a:ext cx="3024336" cy="1079124"/>
          </a:xfrm>
          <a:prstGeom prst="rect">
            <a:avLst/>
          </a:prstGeom>
        </p:spPr>
      </p:pic>
      <p:pic>
        <p:nvPicPr>
          <p:cNvPr id="6" name="Picture 4"/>
          <p:cNvPicPr>
            <a:picLocks noChangeAspect="1"/>
          </p:cNvPicPr>
          <p:nvPr/>
        </p:nvPicPr>
        <p:blipFill>
          <a:blip r:embed="rId4"/>
          <a:stretch>
            <a:fillRect/>
          </a:stretch>
        </p:blipFill>
        <p:spPr>
          <a:xfrm>
            <a:off x="7807398" y="5377003"/>
            <a:ext cx="1152823" cy="107633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366944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684213" y="2348880"/>
            <a:ext cx="7772400" cy="3814762"/>
          </a:xfrm>
        </p:spPr>
        <p:txBody>
          <a:bodyPr/>
          <a:lstStyle/>
          <a:p>
            <a:pPr marL="812800" indent="-812800" defTabSz="1693863">
              <a:buFont typeface="Monotype Sorts"/>
              <a:buNone/>
              <a:defRPr/>
            </a:pPr>
            <a:r>
              <a:rPr lang="nl-NL" sz="2000" i="1" dirty="0" err="1">
                <a:solidFill>
                  <a:srgbClr val="0000FF"/>
                </a:solidFill>
              </a:rPr>
              <a:t>Introduction</a:t>
            </a:r>
            <a:r>
              <a:rPr lang="nl-NL" sz="2000" i="1" dirty="0">
                <a:solidFill>
                  <a:srgbClr val="0000FF"/>
                </a:solidFill>
              </a:rPr>
              <a:t>:	a checklist </a:t>
            </a:r>
            <a:r>
              <a:rPr lang="nl-NL" sz="2000" i="1" dirty="0" err="1">
                <a:solidFill>
                  <a:srgbClr val="0000FF"/>
                </a:solidFill>
              </a:rPr>
              <a:t>for</a:t>
            </a:r>
            <a:r>
              <a:rPr lang="nl-NL" sz="2000" i="1" dirty="0">
                <a:solidFill>
                  <a:srgbClr val="0000FF"/>
                </a:solidFill>
              </a:rPr>
              <a:t> </a:t>
            </a:r>
            <a:r>
              <a:rPr lang="nl-NL" sz="2000" i="1" dirty="0" err="1">
                <a:solidFill>
                  <a:srgbClr val="0000FF"/>
                </a:solidFill>
              </a:rPr>
              <a:t>servicing</a:t>
            </a:r>
            <a:r>
              <a:rPr lang="nl-NL" sz="2000" i="1" dirty="0">
                <a:solidFill>
                  <a:srgbClr val="0000FF"/>
                </a:solidFill>
              </a:rPr>
              <a:t> </a:t>
            </a:r>
            <a:r>
              <a:rPr lang="nl-NL" sz="2000" i="1" dirty="0" err="1">
                <a:solidFill>
                  <a:srgbClr val="0000FF"/>
                </a:solidFill>
              </a:rPr>
              <a:t>SMEs</a:t>
            </a:r>
            <a:r>
              <a:rPr lang="nl-NL" sz="2000" i="1" dirty="0">
                <a:solidFill>
                  <a:srgbClr val="0000FF"/>
                </a:solidFill>
              </a:rPr>
              <a:t> </a:t>
            </a:r>
            <a:r>
              <a:rPr lang="nl-NL" sz="2000" i="1" dirty="0" err="1">
                <a:solidFill>
                  <a:srgbClr val="0000FF"/>
                </a:solidFill>
              </a:rPr>
              <a:t>with</a:t>
            </a:r>
            <a:r>
              <a:rPr lang="nl-NL" sz="2000" i="1" dirty="0">
                <a:solidFill>
                  <a:srgbClr val="0000FF"/>
                </a:solidFill>
              </a:rPr>
              <a:t> </a:t>
            </a:r>
            <a:r>
              <a:rPr lang="nl-NL" sz="2000" i="1" dirty="0" err="1">
                <a:solidFill>
                  <a:srgbClr val="0000FF"/>
                </a:solidFill>
              </a:rPr>
              <a:t>identification</a:t>
            </a:r>
            <a:r>
              <a:rPr lang="nl-NL" sz="2000" i="1" dirty="0">
                <a:solidFill>
                  <a:srgbClr val="0000FF"/>
                </a:solidFill>
              </a:rPr>
              <a:t> of 	</a:t>
            </a:r>
            <a:r>
              <a:rPr lang="nl-NL" sz="2000" i="1" dirty="0" err="1">
                <a:solidFill>
                  <a:srgbClr val="0000FF"/>
                </a:solidFill>
              </a:rPr>
              <a:t>and</a:t>
            </a:r>
            <a:r>
              <a:rPr lang="nl-NL" sz="2000" i="1" dirty="0">
                <a:solidFill>
                  <a:srgbClr val="0000FF"/>
                </a:solidFill>
              </a:rPr>
              <a:t> compliance </a:t>
            </a:r>
            <a:r>
              <a:rPr lang="nl-NL" sz="2000" i="1" dirty="0" err="1">
                <a:solidFill>
                  <a:srgbClr val="0000FF"/>
                </a:solidFill>
              </a:rPr>
              <a:t>with</a:t>
            </a:r>
            <a:r>
              <a:rPr lang="nl-NL" sz="2000" i="1" dirty="0">
                <a:solidFill>
                  <a:srgbClr val="0000FF"/>
                </a:solidFill>
              </a:rPr>
              <a:t> EU food </a:t>
            </a:r>
            <a:r>
              <a:rPr lang="nl-NL" sz="2000" i="1" dirty="0" err="1">
                <a:solidFill>
                  <a:srgbClr val="0000FF"/>
                </a:solidFill>
              </a:rPr>
              <a:t>laws</a:t>
            </a:r>
            <a:endParaRPr lang="nl-NL" sz="2000" i="1" dirty="0">
              <a:solidFill>
                <a:srgbClr val="0000FF"/>
              </a:solidFill>
            </a:endParaRPr>
          </a:p>
          <a:p>
            <a:pPr marL="812800" indent="-812800" defTabSz="1693863">
              <a:buFont typeface="Monotype Sorts"/>
              <a:buNone/>
              <a:defRPr/>
            </a:pPr>
            <a:endParaRPr lang="nl-NL" sz="800" i="1" dirty="0">
              <a:solidFill>
                <a:srgbClr val="0000FF"/>
              </a:solidFill>
            </a:endParaRPr>
          </a:p>
          <a:p>
            <a:pPr marL="812800" indent="-812800" defTabSz="1693863">
              <a:buFont typeface="Monotype Sorts"/>
              <a:buNone/>
              <a:defRPr/>
            </a:pPr>
            <a:r>
              <a:rPr lang="nl-NL" sz="2000" i="1" dirty="0" err="1">
                <a:solidFill>
                  <a:srgbClr val="0000FF"/>
                </a:solidFill>
              </a:rPr>
              <a:t>Presentation</a:t>
            </a:r>
            <a:r>
              <a:rPr lang="nl-NL" sz="2000" i="1" dirty="0">
                <a:solidFill>
                  <a:srgbClr val="0000FF"/>
                </a:solidFill>
              </a:rPr>
              <a:t> of the checklist</a:t>
            </a:r>
          </a:p>
          <a:p>
            <a:pPr marL="812800" indent="-812800" defTabSz="1693863">
              <a:buFont typeface="Monotype Sorts"/>
              <a:buNone/>
              <a:defRPr/>
            </a:pPr>
            <a:endParaRPr lang="nl-NL" sz="1400" i="1" dirty="0"/>
          </a:p>
          <a:p>
            <a:pPr marL="542925" indent="-361950" defTabSz="1693863">
              <a:buFont typeface="Monotype Sorts"/>
              <a:buNone/>
              <a:defRPr/>
            </a:pPr>
            <a:r>
              <a:rPr lang="nl-NL" sz="1800" i="1" dirty="0"/>
              <a:t>I.	</a:t>
            </a:r>
            <a:r>
              <a:rPr lang="nl-NL" sz="1800" i="1" dirty="0" err="1"/>
              <a:t>Common</a:t>
            </a:r>
            <a:r>
              <a:rPr lang="nl-NL" sz="1800" i="1" dirty="0"/>
              <a:t> </a:t>
            </a:r>
            <a:r>
              <a:rPr lang="nl-NL" sz="1800" i="1" dirty="0" err="1"/>
              <a:t>organisation</a:t>
            </a:r>
            <a:r>
              <a:rPr lang="nl-NL" sz="1800" i="1" dirty="0"/>
              <a:t> of </a:t>
            </a:r>
            <a:r>
              <a:rPr lang="nl-NL" sz="1800" i="1" u="sng" dirty="0" err="1"/>
              <a:t>agricultural</a:t>
            </a:r>
            <a:r>
              <a:rPr lang="nl-NL" sz="1800" i="1" u="sng" dirty="0"/>
              <a:t> </a:t>
            </a:r>
            <a:r>
              <a:rPr lang="nl-NL" sz="1800" i="1" u="sng" dirty="0" err="1"/>
              <a:t>markets</a:t>
            </a:r>
            <a:r>
              <a:rPr lang="nl-NL" sz="1800" i="1" u="sng" dirty="0"/>
              <a:t> </a:t>
            </a:r>
            <a:r>
              <a:rPr lang="nl-NL" sz="1800" i="1" dirty="0"/>
              <a:t>in the EU	</a:t>
            </a:r>
          </a:p>
          <a:p>
            <a:pPr marL="542925" indent="-361950" defTabSz="1693863">
              <a:buFont typeface="Monotype Sorts"/>
              <a:buAutoNum type="romanUcPeriod" startAt="2"/>
              <a:defRPr/>
            </a:pPr>
            <a:r>
              <a:rPr lang="nl-NL" sz="1800" i="1" u="sng" dirty="0" err="1"/>
              <a:t>Technical</a:t>
            </a:r>
            <a:r>
              <a:rPr lang="nl-NL" sz="1800" i="1" dirty="0"/>
              <a:t> </a:t>
            </a:r>
            <a:r>
              <a:rPr lang="nl-NL" sz="1800" i="1" dirty="0" err="1"/>
              <a:t>requirements</a:t>
            </a:r>
            <a:r>
              <a:rPr lang="nl-NL" sz="1800" i="1" dirty="0"/>
              <a:t> </a:t>
            </a:r>
            <a:r>
              <a:rPr lang="nl-NL" sz="1800" i="1" dirty="0" err="1"/>
              <a:t>for</a:t>
            </a:r>
            <a:r>
              <a:rPr lang="nl-NL" sz="1800" i="1" dirty="0"/>
              <a:t> </a:t>
            </a:r>
            <a:r>
              <a:rPr lang="nl-NL" sz="1800" i="1" dirty="0" err="1"/>
              <a:t>producing</a:t>
            </a:r>
            <a:r>
              <a:rPr lang="nl-NL" sz="1800" i="1" dirty="0"/>
              <a:t> and </a:t>
            </a:r>
            <a:r>
              <a:rPr lang="nl-NL" sz="1800" i="1" dirty="0" err="1"/>
              <a:t>selling</a:t>
            </a:r>
            <a:r>
              <a:rPr lang="nl-NL" sz="1800" i="1" dirty="0"/>
              <a:t> </a:t>
            </a:r>
            <a:r>
              <a:rPr lang="nl-NL" sz="1800" i="1" dirty="0" err="1"/>
              <a:t>foodstuffs</a:t>
            </a:r>
            <a:r>
              <a:rPr lang="nl-NL" sz="1800" i="1" dirty="0"/>
              <a:t> in the EU</a:t>
            </a:r>
          </a:p>
          <a:p>
            <a:pPr marL="542925" indent="-361950" defTabSz="1693863">
              <a:buFont typeface="Monotype Sorts"/>
              <a:buAutoNum type="romanUcPeriod" startAt="2"/>
              <a:defRPr/>
            </a:pPr>
            <a:r>
              <a:rPr lang="nl-NL" sz="1800" i="1" u="sng" dirty="0" err="1"/>
              <a:t>Labelling</a:t>
            </a:r>
            <a:r>
              <a:rPr lang="nl-NL" sz="1800" i="1" dirty="0"/>
              <a:t> </a:t>
            </a:r>
            <a:r>
              <a:rPr lang="nl-NL" sz="1800" i="1" dirty="0" err="1"/>
              <a:t>requirements</a:t>
            </a:r>
            <a:r>
              <a:rPr lang="nl-NL" sz="1800" i="1" dirty="0"/>
              <a:t> </a:t>
            </a:r>
            <a:r>
              <a:rPr lang="nl-NL" sz="1800" i="1" dirty="0" err="1"/>
              <a:t>for</a:t>
            </a:r>
            <a:r>
              <a:rPr lang="nl-NL" sz="1800" i="1" dirty="0"/>
              <a:t> </a:t>
            </a:r>
            <a:r>
              <a:rPr lang="nl-NL" sz="1800" i="1" dirty="0" err="1"/>
              <a:t>producing</a:t>
            </a:r>
            <a:r>
              <a:rPr lang="nl-NL" sz="1800" i="1" dirty="0"/>
              <a:t> </a:t>
            </a:r>
            <a:r>
              <a:rPr lang="nl-NL" sz="1800" i="1" dirty="0" err="1"/>
              <a:t>or</a:t>
            </a:r>
            <a:r>
              <a:rPr lang="nl-NL" sz="1800" i="1" dirty="0"/>
              <a:t> </a:t>
            </a:r>
            <a:r>
              <a:rPr lang="nl-NL" sz="1800" i="1" dirty="0" err="1"/>
              <a:t>selling</a:t>
            </a:r>
            <a:r>
              <a:rPr lang="nl-NL" sz="1800" i="1" dirty="0"/>
              <a:t> </a:t>
            </a:r>
            <a:r>
              <a:rPr lang="nl-NL" sz="1800" i="1" dirty="0" err="1"/>
              <a:t>foodstuffs</a:t>
            </a:r>
            <a:r>
              <a:rPr lang="nl-NL" sz="1800" i="1" dirty="0"/>
              <a:t> in the EU</a:t>
            </a:r>
          </a:p>
          <a:p>
            <a:pPr marL="542925" indent="-361950" defTabSz="1693863">
              <a:buFont typeface="Monotype Sorts"/>
              <a:buNone/>
              <a:defRPr/>
            </a:pPr>
            <a:r>
              <a:rPr lang="nl-NL" sz="1800" i="1" dirty="0"/>
              <a:t>IV.	</a:t>
            </a:r>
            <a:r>
              <a:rPr lang="nl-NL" sz="1800" i="1" u="sng" dirty="0" err="1"/>
              <a:t>Packaging</a:t>
            </a:r>
            <a:r>
              <a:rPr lang="nl-NL" sz="1800" i="1" dirty="0"/>
              <a:t> </a:t>
            </a:r>
            <a:r>
              <a:rPr lang="nl-NL" sz="1800" i="1" dirty="0" err="1"/>
              <a:t>requirements</a:t>
            </a:r>
            <a:endParaRPr lang="nl-NL" sz="1800" i="1" dirty="0"/>
          </a:p>
          <a:p>
            <a:pPr marL="812800" indent="-812800" defTabSz="1693863">
              <a:buFont typeface="Monotype Sorts"/>
              <a:buNone/>
              <a:defRPr/>
            </a:pPr>
            <a:endParaRPr lang="nl-NL" sz="800" i="1" dirty="0"/>
          </a:p>
          <a:p>
            <a:pPr marL="812800" indent="-812800" defTabSz="1693863">
              <a:buNone/>
              <a:defRPr/>
            </a:pPr>
            <a:r>
              <a:rPr lang="nl-NL" sz="2000" i="1" dirty="0"/>
              <a:t>	</a:t>
            </a:r>
            <a:r>
              <a:rPr lang="en-GB" altLang="en-US" sz="2000" dirty="0">
                <a:solidFill>
                  <a:schemeClr val="bg1"/>
                </a:solidFill>
              </a:rPr>
              <a:t>www.east-invest2.eu</a:t>
            </a:r>
          </a:p>
          <a:p>
            <a:pPr marL="812800" indent="-812800" defTabSz="1693863">
              <a:buFont typeface="Monotype Sorts"/>
              <a:buNone/>
              <a:defRPr/>
            </a:pPr>
            <a:endParaRPr lang="nl-NL" sz="2000" i="1" dirty="0"/>
          </a:p>
        </p:txBody>
      </p:sp>
      <p:sp>
        <p:nvSpPr>
          <p:cNvPr id="7170" name="Rectangle 2"/>
          <p:cNvSpPr>
            <a:spLocks noGrp="1" noChangeArrowheads="1"/>
          </p:cNvSpPr>
          <p:nvPr>
            <p:ph type="title"/>
          </p:nvPr>
        </p:nvSpPr>
        <p:spPr>
          <a:xfrm>
            <a:off x="684213" y="1412875"/>
            <a:ext cx="7775575" cy="720725"/>
          </a:xfrm>
        </p:spPr>
        <p:txBody>
          <a:bodyPr/>
          <a:lstStyle/>
          <a:p>
            <a:pPr algn="ctr"/>
            <a:r>
              <a:rPr lang="nl-NL" altLang="nl-BE" sz="2400" b="1" dirty="0">
                <a:solidFill>
                  <a:srgbClr val="FF0000"/>
                </a:solidFill>
              </a:rPr>
              <a:t>Part 1. Checklist: EU </a:t>
            </a:r>
            <a:r>
              <a:rPr lang="nl-NL" altLang="nl-BE" sz="2400" b="1" dirty="0" err="1">
                <a:solidFill>
                  <a:srgbClr val="FF0000"/>
                </a:solidFill>
              </a:rPr>
              <a:t>legislation</a:t>
            </a:r>
            <a:r>
              <a:rPr lang="nl-NL" altLang="nl-BE" sz="2400" b="1" dirty="0">
                <a:solidFill>
                  <a:srgbClr val="FF0000"/>
                </a:solidFill>
              </a:rPr>
              <a:t> </a:t>
            </a:r>
            <a:r>
              <a:rPr lang="nl-NL" altLang="nl-BE" sz="2400" b="1" dirty="0" err="1">
                <a:solidFill>
                  <a:srgbClr val="FF0000"/>
                </a:solidFill>
              </a:rPr>
              <a:t>for</a:t>
            </a:r>
            <a:r>
              <a:rPr lang="nl-NL" altLang="nl-BE" sz="2400" b="1" dirty="0">
                <a:solidFill>
                  <a:srgbClr val="FF0000"/>
                </a:solidFill>
              </a:rPr>
              <a:t> </a:t>
            </a:r>
            <a:r>
              <a:rPr lang="nl-NL" altLang="nl-BE" sz="2400" b="1" dirty="0" err="1">
                <a:solidFill>
                  <a:srgbClr val="FF0000"/>
                </a:solidFill>
              </a:rPr>
              <a:t>foodstuffs</a:t>
            </a:r>
            <a:endParaRPr lang="nl-NL" altLang="nl-BE" sz="24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pic>
        <p:nvPicPr>
          <p:cNvPr id="6" name="Picture 4"/>
          <p:cNvPicPr>
            <a:picLocks noChangeAspect="1"/>
          </p:cNvPicPr>
          <p:nvPr/>
        </p:nvPicPr>
        <p:blipFill>
          <a:blip r:embed="rId3"/>
          <a:stretch>
            <a:fillRect/>
          </a:stretch>
        </p:blipFill>
        <p:spPr>
          <a:xfrm>
            <a:off x="7452320" y="170263"/>
            <a:ext cx="1286367" cy="1201016"/>
          </a:xfrm>
          <a:prstGeom prst="rect">
            <a:avLst/>
          </a:prstGeom>
        </p:spPr>
      </p:pic>
      <p:sp>
        <p:nvSpPr>
          <p:cNvPr id="7"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75549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685800" y="1844675"/>
            <a:ext cx="7772400" cy="4251325"/>
          </a:xfrm>
        </p:spPr>
        <p:txBody>
          <a:bodyPr/>
          <a:lstStyle/>
          <a:p>
            <a:pPr defTabSz="1693863">
              <a:buFontTx/>
              <a:buNone/>
              <a:defRPr/>
            </a:pPr>
            <a:r>
              <a:rPr lang="nl-NL" sz="2800" i="1" dirty="0">
                <a:solidFill>
                  <a:srgbClr val="0000FF"/>
                </a:solidFill>
              </a:rPr>
              <a:t>II.1. </a:t>
            </a:r>
            <a:r>
              <a:rPr lang="nl-NL" sz="2800" i="1" u="sng" dirty="0" err="1">
                <a:solidFill>
                  <a:srgbClr val="0000FF"/>
                </a:solidFill>
              </a:rPr>
              <a:t>Production</a:t>
            </a:r>
            <a:r>
              <a:rPr lang="nl-NL" sz="2800" i="1" u="sng" dirty="0">
                <a:solidFill>
                  <a:srgbClr val="0000FF"/>
                </a:solidFill>
              </a:rPr>
              <a:t> </a:t>
            </a:r>
            <a:r>
              <a:rPr lang="nl-NL" sz="2800" i="1" u="sng" dirty="0" err="1">
                <a:solidFill>
                  <a:srgbClr val="0000FF"/>
                </a:solidFill>
              </a:rPr>
              <a:t>methods</a:t>
            </a:r>
            <a:endParaRPr lang="nl-NL" sz="2800" i="1" u="sng" dirty="0">
              <a:solidFill>
                <a:srgbClr val="0000FF"/>
              </a:solidFill>
            </a:endParaRPr>
          </a:p>
          <a:p>
            <a:pPr defTabSz="1693863">
              <a:buFontTx/>
              <a:buNone/>
              <a:defRPr/>
            </a:pPr>
            <a:r>
              <a:rPr lang="nl-BE" sz="1600" i="1" dirty="0"/>
              <a:t>	</a:t>
            </a:r>
            <a:endParaRPr lang="nl-NL" sz="1600" i="1" dirty="0"/>
          </a:p>
          <a:p>
            <a:pPr defTabSz="1693863">
              <a:buFontTx/>
              <a:buNone/>
              <a:defRPr/>
            </a:pPr>
            <a:r>
              <a:rPr lang="nl-NL" sz="2000" i="1" dirty="0">
                <a:solidFill>
                  <a:srgbClr val="0000FF"/>
                </a:solidFill>
              </a:rPr>
              <a:t>II.1.2. </a:t>
            </a:r>
            <a:r>
              <a:rPr lang="nl-NL" sz="2000" i="1" dirty="0" err="1">
                <a:solidFill>
                  <a:srgbClr val="0000FF"/>
                </a:solidFill>
              </a:rPr>
              <a:t>Ionising</a:t>
            </a:r>
            <a:r>
              <a:rPr lang="nl-NL" sz="2000" i="1" dirty="0">
                <a:solidFill>
                  <a:srgbClr val="0000FF"/>
                </a:solidFill>
              </a:rPr>
              <a:t> </a:t>
            </a:r>
            <a:r>
              <a:rPr lang="nl-NL" sz="2000" i="1" dirty="0" err="1">
                <a:solidFill>
                  <a:srgbClr val="0000FF"/>
                </a:solidFill>
              </a:rPr>
              <a:t>radiation</a:t>
            </a:r>
            <a:r>
              <a:rPr lang="nl-NL" sz="2000" i="1" dirty="0">
                <a:solidFill>
                  <a:srgbClr val="0000FF"/>
                </a:solidFill>
              </a:rPr>
              <a:t> </a:t>
            </a:r>
            <a:r>
              <a:rPr lang="nl-NL" sz="2000" i="1" dirty="0" err="1">
                <a:solidFill>
                  <a:srgbClr val="0000FF"/>
                </a:solidFill>
              </a:rPr>
              <a:t>treatment</a:t>
            </a:r>
            <a:r>
              <a:rPr lang="nl-NL" sz="2000" i="1" dirty="0">
                <a:solidFill>
                  <a:srgbClr val="0000FF"/>
                </a:solidFill>
              </a:rPr>
              <a:t> </a:t>
            </a:r>
            <a:r>
              <a:rPr lang="nl-NL" sz="1800" i="1" dirty="0">
                <a:solidFill>
                  <a:srgbClr val="0000FF"/>
                </a:solidFill>
              </a:rPr>
              <a:t>(Dir. 1999/2/EC and 1999/3/EC)</a:t>
            </a:r>
          </a:p>
          <a:p>
            <a:pPr defTabSz="1693863">
              <a:buFontTx/>
              <a:buNone/>
              <a:defRPr/>
            </a:pPr>
            <a:endParaRPr lang="nl-NL" sz="1800" i="1" dirty="0">
              <a:solidFill>
                <a:srgbClr val="0000FF"/>
              </a:solidFill>
            </a:endParaRPr>
          </a:p>
          <a:p>
            <a:pPr indent="15875" defTabSz="1693863">
              <a:buFontTx/>
              <a:buNone/>
              <a:defRPr/>
            </a:pPr>
            <a:r>
              <a:rPr lang="nl-BE" sz="1600" i="1" dirty="0" err="1">
                <a:solidFill>
                  <a:srgbClr val="FF0000"/>
                </a:solidFill>
              </a:rPr>
              <a:t>Conditions</a:t>
            </a:r>
            <a:r>
              <a:rPr lang="nl-BE" sz="1600" i="1" dirty="0"/>
              <a:t> </a:t>
            </a:r>
            <a:r>
              <a:rPr lang="nl-BE" sz="1600" i="1" dirty="0" err="1"/>
              <a:t>for</a:t>
            </a:r>
            <a:r>
              <a:rPr lang="nl-BE" sz="1600" i="1" dirty="0"/>
              <a:t> </a:t>
            </a:r>
            <a:r>
              <a:rPr lang="nl-BE" sz="1600" i="1" dirty="0" err="1"/>
              <a:t>authorizing</a:t>
            </a:r>
            <a:r>
              <a:rPr lang="nl-BE" sz="1600" i="1" dirty="0"/>
              <a:t> </a:t>
            </a:r>
            <a:r>
              <a:rPr lang="nl-BE" sz="1600" i="1" dirty="0" err="1"/>
              <a:t>food</a:t>
            </a:r>
            <a:r>
              <a:rPr lang="nl-BE" sz="1600" i="1" dirty="0"/>
              <a:t> </a:t>
            </a:r>
            <a:r>
              <a:rPr lang="nl-BE" sz="1600" i="1" dirty="0" err="1"/>
              <a:t>irradiation</a:t>
            </a:r>
            <a:r>
              <a:rPr lang="nl-BE" sz="1600" i="1" dirty="0"/>
              <a:t>  </a:t>
            </a:r>
            <a:r>
              <a:rPr lang="nl-BE" sz="1400" i="1" dirty="0"/>
              <a:t>(</a:t>
            </a:r>
            <a:r>
              <a:rPr lang="nl-BE" sz="1400" i="1" dirty="0" err="1"/>
              <a:t>technological</a:t>
            </a:r>
            <a:r>
              <a:rPr lang="nl-BE" sz="1400" i="1" dirty="0"/>
              <a:t> </a:t>
            </a:r>
            <a:r>
              <a:rPr lang="nl-BE" sz="1400" i="1" dirty="0" err="1"/>
              <a:t>need</a:t>
            </a:r>
            <a:r>
              <a:rPr lang="nl-BE" sz="1400" i="1" dirty="0"/>
              <a:t>, benefit to the </a:t>
            </a:r>
            <a:r>
              <a:rPr lang="nl-BE" sz="1400" i="1" dirty="0" err="1"/>
              <a:t>consumer</a:t>
            </a:r>
            <a:r>
              <a:rPr lang="nl-BE" sz="1400" i="1" dirty="0"/>
              <a:t>, etc.) !</a:t>
            </a:r>
            <a:r>
              <a:rPr lang="nl-BE" sz="1400" i="1" dirty="0" err="1"/>
              <a:t>Not</a:t>
            </a:r>
            <a:r>
              <a:rPr lang="nl-BE" sz="1400" i="1" dirty="0"/>
              <a:t> </a:t>
            </a:r>
            <a:r>
              <a:rPr lang="nl-BE" sz="1400" i="1" dirty="0" err="1"/>
              <a:t>replace</a:t>
            </a:r>
            <a:r>
              <a:rPr lang="nl-BE" sz="1400" i="1" dirty="0"/>
              <a:t> </a:t>
            </a:r>
            <a:r>
              <a:rPr lang="nl-BE" sz="1400" i="1" dirty="0" err="1"/>
              <a:t>hygiene</a:t>
            </a:r>
            <a:r>
              <a:rPr lang="nl-BE" sz="1400" i="1" dirty="0"/>
              <a:t> </a:t>
            </a:r>
            <a:r>
              <a:rPr lang="nl-BE" sz="1400" i="1" dirty="0" err="1"/>
              <a:t>measures</a:t>
            </a:r>
            <a:endParaRPr lang="nl-BE" sz="1400" i="1" dirty="0"/>
          </a:p>
          <a:p>
            <a:pPr indent="15875" defTabSz="1693863">
              <a:buFontTx/>
              <a:buNone/>
              <a:defRPr/>
            </a:pPr>
            <a:r>
              <a:rPr lang="nl-BE" sz="1600" i="1" dirty="0" err="1">
                <a:solidFill>
                  <a:srgbClr val="FF0000"/>
                </a:solidFill>
              </a:rPr>
              <a:t>Sources</a:t>
            </a:r>
            <a:r>
              <a:rPr lang="nl-BE" sz="1600" i="1" dirty="0">
                <a:solidFill>
                  <a:srgbClr val="FF0000"/>
                </a:solidFill>
              </a:rPr>
              <a:t> of  </a:t>
            </a:r>
            <a:r>
              <a:rPr lang="nl-BE" sz="1600" i="1" dirty="0" err="1">
                <a:solidFill>
                  <a:srgbClr val="FF0000"/>
                </a:solidFill>
              </a:rPr>
              <a:t>ionising</a:t>
            </a:r>
            <a:r>
              <a:rPr lang="nl-BE" sz="1600" i="1" dirty="0">
                <a:solidFill>
                  <a:srgbClr val="FF0000"/>
                </a:solidFill>
              </a:rPr>
              <a:t> </a:t>
            </a:r>
            <a:r>
              <a:rPr lang="nl-BE" sz="1600" i="1" dirty="0" err="1">
                <a:solidFill>
                  <a:srgbClr val="FF0000"/>
                </a:solidFill>
              </a:rPr>
              <a:t>radiation</a:t>
            </a:r>
            <a:r>
              <a:rPr lang="nl-BE" sz="1600" i="1" dirty="0">
                <a:solidFill>
                  <a:srgbClr val="FF0000"/>
                </a:solidFill>
              </a:rPr>
              <a:t> </a:t>
            </a:r>
            <a:r>
              <a:rPr lang="nl-BE" sz="1400" i="1" dirty="0"/>
              <a:t>(gamma </a:t>
            </a:r>
            <a:r>
              <a:rPr lang="nl-BE" sz="1400" i="1" dirty="0" err="1"/>
              <a:t>rays</a:t>
            </a:r>
            <a:r>
              <a:rPr lang="nl-BE" sz="1400" i="1" dirty="0"/>
              <a:t>, x </a:t>
            </a:r>
            <a:r>
              <a:rPr lang="nl-BE" sz="1400" i="1" dirty="0" err="1"/>
              <a:t>rays</a:t>
            </a:r>
            <a:r>
              <a:rPr lang="nl-BE" sz="1400" i="1" dirty="0"/>
              <a:t> and </a:t>
            </a:r>
            <a:r>
              <a:rPr lang="nl-BE" sz="1400" i="1" dirty="0" err="1"/>
              <a:t>electrons</a:t>
            </a:r>
            <a:r>
              <a:rPr lang="nl-BE" sz="1400" i="1" dirty="0"/>
              <a:t> of </a:t>
            </a:r>
            <a:r>
              <a:rPr lang="nl-BE" sz="1400" i="1" dirty="0" err="1"/>
              <a:t>certain</a:t>
            </a:r>
            <a:r>
              <a:rPr lang="nl-BE" sz="1400" i="1" dirty="0"/>
              <a:t> </a:t>
            </a:r>
            <a:r>
              <a:rPr lang="nl-BE" sz="1400" i="1" dirty="0" err="1"/>
              <a:t>characteristics</a:t>
            </a:r>
            <a:r>
              <a:rPr lang="nl-BE" sz="1400" i="1" dirty="0"/>
              <a:t>)</a:t>
            </a:r>
          </a:p>
          <a:p>
            <a:pPr indent="15875" defTabSz="1693863">
              <a:buFontTx/>
              <a:buNone/>
              <a:defRPr/>
            </a:pPr>
            <a:r>
              <a:rPr lang="nl-BE" sz="1600" i="1" dirty="0" err="1">
                <a:solidFill>
                  <a:srgbClr val="FF0000"/>
                </a:solidFill>
              </a:rPr>
              <a:t>Dosimetry</a:t>
            </a:r>
            <a:r>
              <a:rPr lang="nl-BE" sz="1600" i="1" dirty="0"/>
              <a:t> </a:t>
            </a:r>
            <a:r>
              <a:rPr lang="nl-BE" sz="1400" i="1" dirty="0"/>
              <a:t>(</a:t>
            </a:r>
            <a:r>
              <a:rPr lang="nl-BE" sz="1400" i="1" dirty="0" err="1"/>
              <a:t>determination</a:t>
            </a:r>
            <a:r>
              <a:rPr lang="nl-BE" sz="1400" i="1" dirty="0"/>
              <a:t> of the overall average </a:t>
            </a:r>
            <a:r>
              <a:rPr lang="nl-BE" sz="1400" i="1" dirty="0" err="1"/>
              <a:t>absorbed</a:t>
            </a:r>
            <a:r>
              <a:rPr lang="nl-BE" sz="1400" i="1" dirty="0"/>
              <a:t> </a:t>
            </a:r>
            <a:r>
              <a:rPr lang="nl-BE" sz="1400" i="1" dirty="0" err="1"/>
              <a:t>dose</a:t>
            </a:r>
            <a:r>
              <a:rPr lang="nl-BE" sz="1400" i="1" dirty="0"/>
              <a:t> + procedures </a:t>
            </a:r>
            <a:r>
              <a:rPr lang="nl-BE" sz="1400" i="1" dirty="0" err="1"/>
              <a:t>for</a:t>
            </a:r>
            <a:r>
              <a:rPr lang="nl-BE" sz="1400" i="1" dirty="0"/>
              <a:t> </a:t>
            </a:r>
            <a:r>
              <a:rPr lang="nl-BE" sz="1400" i="1" dirty="0" err="1"/>
              <a:t>measuring</a:t>
            </a:r>
            <a:r>
              <a:rPr lang="nl-BE" sz="1400" i="1" dirty="0"/>
              <a:t> </a:t>
            </a:r>
            <a:r>
              <a:rPr lang="nl-BE" sz="1400" i="1" dirty="0" err="1"/>
              <a:t>it</a:t>
            </a:r>
            <a:r>
              <a:rPr lang="nl-BE" sz="1400" i="1" dirty="0"/>
              <a:t>) </a:t>
            </a:r>
          </a:p>
          <a:p>
            <a:pPr defTabSz="1693863">
              <a:buFontTx/>
              <a:buNone/>
              <a:defRPr/>
            </a:pPr>
            <a:r>
              <a:rPr lang="nl-BE" sz="2000" i="1" dirty="0"/>
              <a:t>	</a:t>
            </a:r>
            <a:r>
              <a:rPr lang="nl-BE" sz="1600" i="1" dirty="0" err="1">
                <a:solidFill>
                  <a:srgbClr val="FF0000"/>
                </a:solidFill>
              </a:rPr>
              <a:t>Labelling</a:t>
            </a:r>
            <a:r>
              <a:rPr lang="nl-BE" sz="1600" i="1" dirty="0">
                <a:solidFill>
                  <a:srgbClr val="FF0000"/>
                </a:solidFill>
              </a:rPr>
              <a:t> </a:t>
            </a:r>
            <a:r>
              <a:rPr lang="nl-BE" sz="1600" i="1" dirty="0" err="1">
                <a:solidFill>
                  <a:srgbClr val="FF0000"/>
                </a:solidFill>
              </a:rPr>
              <a:t>indications</a:t>
            </a:r>
            <a:r>
              <a:rPr lang="nl-BE" sz="1600" i="1" dirty="0">
                <a:solidFill>
                  <a:srgbClr val="FF0000"/>
                </a:solidFill>
              </a:rPr>
              <a:t>: </a:t>
            </a:r>
            <a:r>
              <a:rPr lang="nl-BE" sz="1600" i="1" dirty="0"/>
              <a:t>“</a:t>
            </a:r>
            <a:r>
              <a:rPr lang="nl-BE" sz="1600" i="1" dirty="0" err="1"/>
              <a:t>irradiated</a:t>
            </a:r>
            <a:r>
              <a:rPr lang="nl-BE" sz="1600" i="1" dirty="0"/>
              <a:t>” </a:t>
            </a:r>
            <a:r>
              <a:rPr lang="nl-BE" sz="1600" i="1" dirty="0" err="1"/>
              <a:t>or</a:t>
            </a:r>
            <a:r>
              <a:rPr lang="nl-BE" sz="1600" i="1" dirty="0"/>
              <a:t> “</a:t>
            </a:r>
            <a:r>
              <a:rPr lang="nl-BE" sz="1600" i="1" dirty="0" err="1"/>
              <a:t>treated</a:t>
            </a:r>
            <a:r>
              <a:rPr lang="nl-BE" sz="1600" i="1" dirty="0"/>
              <a:t> </a:t>
            </a:r>
            <a:r>
              <a:rPr lang="nl-BE" sz="1600" i="1" dirty="0" err="1"/>
              <a:t>with</a:t>
            </a:r>
            <a:r>
              <a:rPr lang="nl-BE" sz="1600" i="1" dirty="0"/>
              <a:t> </a:t>
            </a:r>
            <a:r>
              <a:rPr lang="nl-BE" sz="1600" i="1" dirty="0" err="1"/>
              <a:t>ionising</a:t>
            </a:r>
            <a:r>
              <a:rPr lang="nl-BE" sz="1600" i="1" dirty="0"/>
              <a:t> </a:t>
            </a:r>
            <a:r>
              <a:rPr lang="nl-BE" sz="1600" i="1" dirty="0" err="1"/>
              <a:t>radiation</a:t>
            </a:r>
            <a:r>
              <a:rPr lang="nl-BE" sz="1600" i="1" dirty="0"/>
              <a:t>”</a:t>
            </a:r>
            <a:endParaRPr lang="nl-BE" sz="2000" i="1" dirty="0"/>
          </a:p>
          <a:p>
            <a:pPr defTabSz="1693863">
              <a:buFontTx/>
              <a:buNone/>
              <a:defRPr/>
            </a:pPr>
            <a:r>
              <a:rPr lang="nl-BE" sz="2000" i="1" dirty="0"/>
              <a:t>	</a:t>
            </a:r>
            <a:r>
              <a:rPr lang="nl-BE" sz="1600" i="1" dirty="0">
                <a:solidFill>
                  <a:srgbClr val="FF0000"/>
                </a:solidFill>
              </a:rPr>
              <a:t>Import:</a:t>
            </a:r>
            <a:r>
              <a:rPr lang="nl-BE" sz="1600" i="1" dirty="0"/>
              <a:t> </a:t>
            </a:r>
            <a:r>
              <a:rPr lang="nl-BE" sz="1600" i="1" dirty="0" err="1"/>
              <a:t>documents</a:t>
            </a:r>
            <a:r>
              <a:rPr lang="nl-BE" sz="1600" i="1" dirty="0"/>
              <a:t> </a:t>
            </a:r>
            <a:r>
              <a:rPr lang="nl-BE" sz="1600" i="1" dirty="0" err="1"/>
              <a:t>with</a:t>
            </a:r>
            <a:r>
              <a:rPr lang="nl-BE" sz="1600" i="1" dirty="0"/>
              <a:t> name + </a:t>
            </a:r>
            <a:r>
              <a:rPr lang="nl-BE" sz="1600" i="1" dirty="0" err="1"/>
              <a:t>address</a:t>
            </a:r>
            <a:r>
              <a:rPr lang="nl-BE" sz="1600" i="1" dirty="0"/>
              <a:t> of </a:t>
            </a:r>
            <a:r>
              <a:rPr lang="nl-BE" sz="1600" i="1" dirty="0" err="1"/>
              <a:t>an</a:t>
            </a:r>
            <a:r>
              <a:rPr lang="nl-BE" sz="1600" i="1" dirty="0"/>
              <a:t> </a:t>
            </a:r>
            <a:r>
              <a:rPr lang="nl-BE" sz="1600" i="1" dirty="0" err="1"/>
              <a:t>approved</a:t>
            </a:r>
            <a:r>
              <a:rPr lang="nl-BE" sz="1600" i="1" dirty="0"/>
              <a:t> </a:t>
            </a:r>
            <a:r>
              <a:rPr lang="nl-BE" sz="1600" i="1" dirty="0" err="1"/>
              <a:t>irradiation</a:t>
            </a:r>
            <a:r>
              <a:rPr lang="nl-BE" sz="1600" i="1" dirty="0"/>
              <a:t> </a:t>
            </a:r>
            <a:r>
              <a:rPr lang="nl-BE" sz="1600" i="1" dirty="0" err="1"/>
              <a:t>facility</a:t>
            </a:r>
            <a:endParaRPr lang="nl-NL" sz="2000" i="1" dirty="0"/>
          </a:p>
          <a:p>
            <a:pPr defTabSz="1693863">
              <a:buFontTx/>
              <a:buNone/>
              <a:defRPr/>
            </a:pPr>
            <a:endParaRPr lang="nl-NL" sz="2000" i="1" dirty="0"/>
          </a:p>
          <a:p>
            <a:pPr defTabSz="1693863">
              <a:buFontTx/>
              <a:buNone/>
              <a:defRPr/>
            </a:pPr>
            <a:endParaRPr lang="nl-NL" sz="2400" i="1" dirty="0"/>
          </a:p>
        </p:txBody>
      </p:sp>
      <p:sp>
        <p:nvSpPr>
          <p:cNvPr id="22530" name="Rectangle 2"/>
          <p:cNvSpPr>
            <a:spLocks noGrp="1" noChangeArrowheads="1"/>
          </p:cNvSpPr>
          <p:nvPr>
            <p:ph type="title"/>
          </p:nvPr>
        </p:nvSpPr>
        <p:spPr>
          <a:xfrm>
            <a:off x="3492500" y="404813"/>
            <a:ext cx="5400675" cy="720725"/>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 </a:t>
            </a:r>
          </a:p>
        </p:txBody>
      </p:sp>
      <p:pic>
        <p:nvPicPr>
          <p:cNvPr id="22532" name="Afbeelding 4" descr="http://www.stoller-eser.com/images/radiation_pentr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1125538"/>
            <a:ext cx="2155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64" y="225613"/>
            <a:ext cx="3024336" cy="1079124"/>
          </a:xfrm>
          <a:prstGeom prst="rect">
            <a:avLst/>
          </a:prstGeom>
        </p:spPr>
      </p:pic>
      <p:pic>
        <p:nvPicPr>
          <p:cNvPr id="6" name="Picture 4"/>
          <p:cNvPicPr>
            <a:picLocks noChangeAspect="1"/>
          </p:cNvPicPr>
          <p:nvPr/>
        </p:nvPicPr>
        <p:blipFill>
          <a:blip r:embed="rId4"/>
          <a:stretch>
            <a:fillRect/>
          </a:stretch>
        </p:blipFill>
        <p:spPr>
          <a:xfrm>
            <a:off x="7815016" y="5180312"/>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65692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80595" y="260648"/>
            <a:ext cx="8854727" cy="5932890"/>
          </a:xfrm>
          <a:prstGeom prst="rect">
            <a:avLst/>
          </a:prstGeom>
        </p:spPr>
      </p:pic>
    </p:spTree>
    <p:extLst>
      <p:ext uri="{BB962C8B-B14F-4D97-AF65-F5344CB8AC3E}">
        <p14:creationId xmlns:p14="http://schemas.microsoft.com/office/powerpoint/2010/main" val="1880637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376462"/>
            <a:ext cx="8948978" cy="6336703"/>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570" y="2708920"/>
            <a:ext cx="3672408" cy="2409478"/>
          </a:xfrm>
          <a:prstGeom prst="rect">
            <a:avLst/>
          </a:prstGeom>
        </p:spPr>
      </p:pic>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005524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0"/>
            <a:ext cx="9130655" cy="6849244"/>
          </a:xfrm>
          <a:prstGeom prst="rect">
            <a:avLst/>
          </a:prstGeom>
        </p:spPr>
      </p:pic>
      <p:sp>
        <p:nvSpPr>
          <p:cNvPr id="4" name="Rechthoek 3"/>
          <p:cNvSpPr/>
          <p:nvPr/>
        </p:nvSpPr>
        <p:spPr>
          <a:xfrm>
            <a:off x="3291297" y="44624"/>
            <a:ext cx="5647506"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https://ec.europa.eu/food/safety/biosafety/irradiation_en</a:t>
            </a:r>
          </a:p>
        </p:txBody>
      </p:sp>
      <p:sp>
        <p:nvSpPr>
          <p:cNvPr id="5" name="Rechthoek 4"/>
          <p:cNvSpPr/>
          <p:nvPr/>
        </p:nvSpPr>
        <p:spPr>
          <a:xfrm>
            <a:off x="5004049" y="4507359"/>
            <a:ext cx="4109442" cy="185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The European Commission has agreed a list of irradiated foods that can be freely traded across the European Union (EU). The list is not complete and at present it has only one food group: dried aromatic herbs, spices and vegetable seasonings. Until this list is complete, EU member states may continue to allow the irradiation of additional categories of foods.</a:t>
            </a:r>
            <a:endParaRPr lang="nl-BE" sz="1400" dirty="0"/>
          </a:p>
        </p:txBody>
      </p:sp>
    </p:spTree>
    <p:extLst>
      <p:ext uri="{BB962C8B-B14F-4D97-AF65-F5344CB8AC3E}">
        <p14:creationId xmlns:p14="http://schemas.microsoft.com/office/powerpoint/2010/main" val="1506743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685800" y="1556793"/>
            <a:ext cx="7847013" cy="5040560"/>
          </a:xfrm>
        </p:spPr>
        <p:txBody>
          <a:bodyPr/>
          <a:lstStyle/>
          <a:p>
            <a:pPr defTabSz="1693863">
              <a:lnSpc>
                <a:spcPct val="80000"/>
              </a:lnSpc>
              <a:buFontTx/>
              <a:buNone/>
            </a:pPr>
            <a:r>
              <a:rPr lang="nl-NL" altLang="nl-BE" sz="2800" i="1" dirty="0">
                <a:solidFill>
                  <a:srgbClr val="0000FF"/>
                </a:solidFill>
              </a:rPr>
              <a:t>II.1. </a:t>
            </a:r>
            <a:r>
              <a:rPr lang="nl-NL" altLang="nl-BE" sz="2800" i="1" u="sng" dirty="0" err="1">
                <a:solidFill>
                  <a:srgbClr val="0000FF"/>
                </a:solidFill>
              </a:rPr>
              <a:t>Production</a:t>
            </a:r>
            <a:r>
              <a:rPr lang="nl-NL" altLang="nl-BE" sz="2800" i="1" u="sng" dirty="0">
                <a:solidFill>
                  <a:srgbClr val="0000FF"/>
                </a:solidFill>
              </a:rPr>
              <a:t> </a:t>
            </a:r>
            <a:r>
              <a:rPr lang="nl-NL" altLang="nl-BE" sz="2800" i="1" u="sng" dirty="0" err="1">
                <a:solidFill>
                  <a:srgbClr val="0000FF"/>
                </a:solidFill>
              </a:rPr>
              <a:t>methods</a:t>
            </a:r>
            <a:endParaRPr lang="nl-NL" altLang="nl-BE" sz="2800" i="1" u="sng" dirty="0">
              <a:solidFill>
                <a:srgbClr val="0000FF"/>
              </a:solidFill>
            </a:endParaRPr>
          </a:p>
          <a:p>
            <a:pPr defTabSz="1693863">
              <a:lnSpc>
                <a:spcPct val="80000"/>
              </a:lnSpc>
              <a:buFontTx/>
              <a:buNone/>
            </a:pPr>
            <a:endParaRPr lang="nl-NL" altLang="nl-BE" sz="2000" i="1" u="sng" dirty="0">
              <a:solidFill>
                <a:srgbClr val="0000FF"/>
              </a:solidFill>
            </a:endParaRPr>
          </a:p>
          <a:p>
            <a:pPr defTabSz="1693863">
              <a:lnSpc>
                <a:spcPct val="80000"/>
              </a:lnSpc>
              <a:buFontTx/>
              <a:buNone/>
            </a:pPr>
            <a:r>
              <a:rPr lang="nl-NL" altLang="nl-BE" sz="2000" i="1" dirty="0">
                <a:solidFill>
                  <a:srgbClr val="0000FF"/>
                </a:solidFill>
              </a:rPr>
              <a:t>II.1.3. </a:t>
            </a:r>
            <a:r>
              <a:rPr lang="nl-NL" altLang="nl-BE" sz="2000" i="1" dirty="0" err="1">
                <a:solidFill>
                  <a:srgbClr val="0000FF"/>
                </a:solidFill>
              </a:rPr>
              <a:t>Novel</a:t>
            </a:r>
            <a:r>
              <a:rPr lang="nl-NL" altLang="nl-BE" sz="2000" i="1" dirty="0">
                <a:solidFill>
                  <a:srgbClr val="0000FF"/>
                </a:solidFill>
              </a:rPr>
              <a:t> </a:t>
            </a:r>
            <a:r>
              <a:rPr lang="nl-NL" altLang="nl-BE" sz="2000" i="1" dirty="0" err="1">
                <a:solidFill>
                  <a:srgbClr val="0000FF"/>
                </a:solidFill>
              </a:rPr>
              <a:t>foods</a:t>
            </a:r>
            <a:r>
              <a:rPr lang="nl-NL" altLang="nl-BE" sz="2000" i="1" dirty="0">
                <a:solidFill>
                  <a:srgbClr val="0000FF"/>
                </a:solidFill>
              </a:rPr>
              <a:t> or </a:t>
            </a:r>
            <a:r>
              <a:rPr lang="nl-NL" altLang="nl-BE" sz="2000" i="1" dirty="0" err="1">
                <a:solidFill>
                  <a:srgbClr val="0000FF"/>
                </a:solidFill>
              </a:rPr>
              <a:t>novel</a:t>
            </a:r>
            <a:r>
              <a:rPr lang="nl-NL" altLang="nl-BE" sz="2000" i="1" dirty="0">
                <a:solidFill>
                  <a:srgbClr val="0000FF"/>
                </a:solidFill>
              </a:rPr>
              <a:t> food </a:t>
            </a:r>
            <a:r>
              <a:rPr lang="nl-NL" altLang="nl-BE" sz="2000" i="1" dirty="0" err="1">
                <a:solidFill>
                  <a:srgbClr val="0000FF"/>
                </a:solidFill>
              </a:rPr>
              <a:t>ingredients</a:t>
            </a:r>
            <a:r>
              <a:rPr lang="nl-NL" altLang="nl-BE" sz="2000" i="1" dirty="0">
                <a:solidFill>
                  <a:srgbClr val="0000FF"/>
                </a:solidFill>
              </a:rPr>
              <a:t>,  </a:t>
            </a:r>
            <a:r>
              <a:rPr lang="nl-NL" altLang="nl-BE" sz="2000" i="1" dirty="0" err="1">
                <a:solidFill>
                  <a:srgbClr val="0000FF"/>
                </a:solidFill>
              </a:rPr>
              <a:t>Genetically</a:t>
            </a:r>
            <a:r>
              <a:rPr lang="nl-NL" altLang="nl-BE" sz="2000" i="1" dirty="0">
                <a:solidFill>
                  <a:srgbClr val="0000FF"/>
                </a:solidFill>
              </a:rPr>
              <a:t> </a:t>
            </a:r>
            <a:r>
              <a:rPr lang="nl-NL" altLang="nl-BE" sz="2000" i="1" dirty="0" err="1">
                <a:solidFill>
                  <a:srgbClr val="0000FF"/>
                </a:solidFill>
              </a:rPr>
              <a:t>Modified</a:t>
            </a:r>
            <a:r>
              <a:rPr lang="nl-NL" altLang="nl-BE" sz="2000" i="1" dirty="0">
                <a:solidFill>
                  <a:srgbClr val="0000FF"/>
                </a:solidFill>
              </a:rPr>
              <a:t>  </a:t>
            </a:r>
          </a:p>
          <a:p>
            <a:pPr defTabSz="1693863">
              <a:lnSpc>
                <a:spcPct val="80000"/>
              </a:lnSpc>
              <a:buFontTx/>
              <a:buNone/>
            </a:pPr>
            <a:r>
              <a:rPr lang="nl-NL" altLang="nl-BE" sz="2000" i="1" dirty="0">
                <a:solidFill>
                  <a:srgbClr val="0000FF"/>
                </a:solidFill>
              </a:rPr>
              <a:t>          </a:t>
            </a:r>
            <a:r>
              <a:rPr lang="nl-NL" altLang="nl-BE" sz="2000" i="1" dirty="0" err="1">
                <a:solidFill>
                  <a:srgbClr val="0000FF"/>
                </a:solidFill>
              </a:rPr>
              <a:t>Organisms</a:t>
            </a:r>
            <a:r>
              <a:rPr lang="nl-NL" altLang="nl-BE" sz="2000" i="1" dirty="0">
                <a:solidFill>
                  <a:srgbClr val="0000FF"/>
                </a:solidFill>
              </a:rPr>
              <a:t> (</a:t>
            </a:r>
            <a:r>
              <a:rPr lang="nl-NL" altLang="nl-BE" sz="2000" i="1" dirty="0" err="1">
                <a:solidFill>
                  <a:srgbClr val="0000FF"/>
                </a:solidFill>
              </a:rPr>
              <a:t>GMOs</a:t>
            </a:r>
            <a:r>
              <a:rPr lang="nl-NL" altLang="nl-BE" sz="2000" i="1" dirty="0">
                <a:solidFill>
                  <a:srgbClr val="0000FF"/>
                </a:solidFill>
              </a:rPr>
              <a:t>)</a:t>
            </a:r>
          </a:p>
          <a:p>
            <a:pPr defTabSz="1693863">
              <a:lnSpc>
                <a:spcPct val="80000"/>
              </a:lnSpc>
              <a:buFontTx/>
              <a:buNone/>
            </a:pPr>
            <a:r>
              <a:rPr lang="en-GB" altLang="nl-BE" sz="1400" i="1" dirty="0">
                <a:solidFill>
                  <a:srgbClr val="0000FF"/>
                </a:solidFill>
              </a:rPr>
              <a:t>	      (</a:t>
            </a:r>
            <a:r>
              <a:rPr lang="en-GB" altLang="nl-BE" sz="1400" u="sng" dirty="0">
                <a:solidFill>
                  <a:srgbClr val="0000FF"/>
                </a:solidFill>
              </a:rPr>
              <a:t>Reg. 258/97</a:t>
            </a:r>
            <a:r>
              <a:rPr lang="en-GB" altLang="nl-BE" sz="1400" i="1" dirty="0">
                <a:solidFill>
                  <a:srgbClr val="0000FF"/>
                </a:solidFill>
              </a:rPr>
              <a:t>, Reg. 1829/2003, Reg. 1830/2003, Dir. 2001/18/EC, Reg. 65/2004)</a:t>
            </a:r>
          </a:p>
          <a:p>
            <a:pPr defTabSz="1693863">
              <a:lnSpc>
                <a:spcPct val="80000"/>
              </a:lnSpc>
              <a:buFontTx/>
              <a:buNone/>
            </a:pPr>
            <a:endParaRPr lang="en-GB" altLang="nl-BE" sz="1600" dirty="0"/>
          </a:p>
          <a:p>
            <a:pPr marL="0" indent="0" defTabSz="1693863">
              <a:lnSpc>
                <a:spcPct val="80000"/>
              </a:lnSpc>
              <a:buFontTx/>
              <a:buNone/>
            </a:pPr>
            <a:r>
              <a:rPr lang="en-GB" altLang="nl-BE" sz="1800" i="1" u="sng" dirty="0">
                <a:latin typeface="+mj-lt"/>
              </a:rPr>
              <a:t>Novel foods</a:t>
            </a:r>
            <a:r>
              <a:rPr lang="en-GB" altLang="nl-BE" sz="1800" i="1" dirty="0">
                <a:latin typeface="+mj-lt"/>
              </a:rPr>
              <a:t> </a:t>
            </a:r>
            <a:r>
              <a:rPr lang="en-US" sz="1600" i="1" dirty="0">
                <a:latin typeface="+mj-lt"/>
              </a:rPr>
              <a:t>can be newly developed, innovative food or food produced using new technologies and production processes as well as food traditionally eaten outside of the EU.</a:t>
            </a:r>
            <a:endParaRPr lang="en-GB" altLang="nl-BE" sz="1600" i="1" u="sng" dirty="0">
              <a:latin typeface="+mj-lt"/>
            </a:endParaRPr>
          </a:p>
          <a:p>
            <a:pPr defTabSz="1693863">
              <a:lnSpc>
                <a:spcPct val="80000"/>
              </a:lnSpc>
              <a:buFontTx/>
              <a:buNone/>
            </a:pPr>
            <a:endParaRPr lang="nl-BE" altLang="nl-BE" sz="800" i="1" dirty="0">
              <a:solidFill>
                <a:srgbClr val="FF0000"/>
              </a:solidFill>
            </a:endParaRPr>
          </a:p>
          <a:p>
            <a:pPr defTabSz="1693863">
              <a:lnSpc>
                <a:spcPct val="80000"/>
              </a:lnSpc>
              <a:buFontTx/>
              <a:buNone/>
            </a:pPr>
            <a:r>
              <a:rPr lang="nl-BE" altLang="nl-BE" sz="1600" i="1" dirty="0" err="1">
                <a:solidFill>
                  <a:srgbClr val="FF0000"/>
                </a:solidFill>
              </a:rPr>
              <a:t>Authorization</a:t>
            </a:r>
            <a:r>
              <a:rPr lang="nl-BE" altLang="nl-BE" sz="1600" i="1" dirty="0">
                <a:solidFill>
                  <a:srgbClr val="FF0000"/>
                </a:solidFill>
              </a:rPr>
              <a:t>:</a:t>
            </a:r>
            <a:r>
              <a:rPr lang="nl-BE" altLang="nl-BE" sz="1600" i="1" dirty="0"/>
              <a:t>	1) </a:t>
            </a:r>
            <a:r>
              <a:rPr lang="en-US" sz="1600" i="1" dirty="0"/>
              <a:t>companies can apply to a Member State competent authority 	for authorization, </a:t>
            </a:r>
            <a:r>
              <a:rPr lang="en-US" sz="1400" i="1" dirty="0"/>
              <a:t>presenting the scientific information and safety 	assessment report</a:t>
            </a:r>
            <a:r>
              <a:rPr lang="en-US" sz="1600" i="1" dirty="0"/>
              <a:t>; or</a:t>
            </a:r>
          </a:p>
          <a:p>
            <a:pPr defTabSz="1693863">
              <a:lnSpc>
                <a:spcPct val="80000"/>
              </a:lnSpc>
              <a:buFontTx/>
              <a:buNone/>
            </a:pPr>
            <a:r>
              <a:rPr lang="en-US" altLang="nl-BE" sz="1600" i="1" dirty="0"/>
              <a:t>		2) use simplified notification </a:t>
            </a:r>
            <a:r>
              <a:rPr lang="en-US" altLang="nl-BE" sz="1400" i="1" dirty="0"/>
              <a:t>procedure (= reference to 	substantially equivalent already authorized product)</a:t>
            </a:r>
            <a:endParaRPr lang="nl-BE" altLang="nl-BE" sz="1400" i="1" dirty="0"/>
          </a:p>
          <a:p>
            <a:pPr marL="0" indent="0" defTabSz="1693863">
              <a:lnSpc>
                <a:spcPct val="80000"/>
              </a:lnSpc>
              <a:buNone/>
            </a:pPr>
            <a:endParaRPr lang="nl-BE" altLang="nl-BE" sz="800" i="1" dirty="0"/>
          </a:p>
          <a:p>
            <a:pPr defTabSz="1693863">
              <a:lnSpc>
                <a:spcPct val="80000"/>
              </a:lnSpc>
              <a:buFontTx/>
              <a:buNone/>
            </a:pPr>
            <a:r>
              <a:rPr lang="nl-BE" altLang="nl-BE" sz="1600" i="1" dirty="0" err="1">
                <a:solidFill>
                  <a:srgbClr val="FF0000"/>
                </a:solidFill>
              </a:rPr>
              <a:t>Labelling</a:t>
            </a:r>
            <a:r>
              <a:rPr lang="nl-BE" altLang="nl-BE" sz="1600" i="1" dirty="0">
                <a:solidFill>
                  <a:srgbClr val="FF0000"/>
                </a:solidFill>
              </a:rPr>
              <a:t>:	</a:t>
            </a:r>
            <a:r>
              <a:rPr lang="nl-BE" altLang="nl-BE" sz="1600" i="1" dirty="0" err="1"/>
              <a:t>authorization</a:t>
            </a:r>
            <a:r>
              <a:rPr lang="nl-BE" altLang="nl-BE" sz="1600" i="1" dirty="0"/>
              <a:t> of a </a:t>
            </a:r>
            <a:r>
              <a:rPr lang="nl-BE" altLang="nl-BE" sz="1600" i="1" dirty="0" err="1"/>
              <a:t>novel</a:t>
            </a:r>
            <a:r>
              <a:rPr lang="nl-BE" altLang="nl-BE" sz="1600" i="1" dirty="0"/>
              <a:t> food covers </a:t>
            </a:r>
            <a:r>
              <a:rPr lang="nl-BE" altLang="nl-BE" sz="1600" i="1" dirty="0" err="1"/>
              <a:t>specification</a:t>
            </a:r>
            <a:r>
              <a:rPr lang="nl-BE" altLang="nl-BE" sz="1600" i="1" dirty="0"/>
              <a:t> </a:t>
            </a:r>
            <a:r>
              <a:rPr lang="nl-BE" altLang="nl-BE" sz="1600" i="1" dirty="0" err="1"/>
              <a:t>and</a:t>
            </a:r>
            <a:r>
              <a:rPr lang="nl-BE" altLang="nl-BE" sz="1600" i="1" dirty="0"/>
              <a:t> </a:t>
            </a:r>
            <a:r>
              <a:rPr lang="nl-BE" altLang="nl-BE" sz="1600" i="1" dirty="0" err="1"/>
              <a:t>labelling</a:t>
            </a:r>
            <a:r>
              <a:rPr lang="nl-BE" altLang="nl-BE" sz="1600" i="1" dirty="0"/>
              <a:t> 	</a:t>
            </a:r>
            <a:r>
              <a:rPr lang="nl-BE" altLang="nl-BE" sz="1600" i="1" dirty="0" err="1"/>
              <a:t>requirements</a:t>
            </a:r>
            <a:r>
              <a:rPr lang="nl-BE" altLang="nl-BE" sz="1600" i="1" dirty="0"/>
              <a:t> (</a:t>
            </a:r>
            <a:r>
              <a:rPr lang="nl-BE" altLang="nl-BE" sz="1600" i="1" dirty="0" err="1"/>
              <a:t>and</a:t>
            </a:r>
            <a:r>
              <a:rPr lang="nl-BE" altLang="nl-BE" sz="1600" i="1" dirty="0"/>
              <a:t> </a:t>
            </a:r>
            <a:r>
              <a:rPr lang="nl-BE" altLang="nl-BE" sz="1600" i="1" dirty="0" err="1"/>
              <a:t>conditions</a:t>
            </a:r>
            <a:r>
              <a:rPr lang="nl-BE" altLang="nl-BE" sz="1600" i="1" dirty="0"/>
              <a:t> of </a:t>
            </a:r>
            <a:r>
              <a:rPr lang="nl-BE" altLang="nl-BE" sz="1600" i="1" dirty="0" err="1"/>
              <a:t>use</a:t>
            </a:r>
            <a:r>
              <a:rPr lang="nl-BE" altLang="nl-BE" sz="1600" i="1" dirty="0"/>
              <a:t>, </a:t>
            </a:r>
            <a:r>
              <a:rPr lang="nl-BE" altLang="nl-BE" sz="1600" i="1" dirty="0" err="1"/>
              <a:t>designation</a:t>
            </a:r>
            <a:r>
              <a:rPr lang="nl-BE" altLang="nl-BE" sz="1600" i="1" dirty="0"/>
              <a:t> of </a:t>
            </a:r>
            <a:r>
              <a:rPr lang="nl-BE" altLang="nl-BE" sz="1600" i="1" dirty="0" err="1"/>
              <a:t>novel</a:t>
            </a:r>
            <a:r>
              <a:rPr lang="nl-BE" altLang="nl-BE" sz="1600" i="1" dirty="0"/>
              <a:t> food or </a:t>
            </a:r>
          </a:p>
          <a:p>
            <a:pPr defTabSz="1693863">
              <a:lnSpc>
                <a:spcPct val="80000"/>
              </a:lnSpc>
              <a:buFontTx/>
              <a:buNone/>
            </a:pPr>
            <a:r>
              <a:rPr lang="nl-BE" altLang="nl-BE" sz="1600" i="1" dirty="0"/>
              <a:t>		</a:t>
            </a:r>
            <a:r>
              <a:rPr lang="nl-BE" altLang="nl-BE" sz="1600" i="1" dirty="0" err="1"/>
              <a:t>novel</a:t>
            </a:r>
            <a:r>
              <a:rPr lang="nl-BE" altLang="nl-BE" sz="1600" i="1" dirty="0"/>
              <a:t> food </a:t>
            </a:r>
            <a:r>
              <a:rPr lang="nl-BE" altLang="nl-BE" sz="1600" i="1" dirty="0" err="1"/>
              <a:t>ingredient</a:t>
            </a:r>
            <a:r>
              <a:rPr lang="nl-BE" altLang="nl-BE" sz="1600" i="1" dirty="0"/>
              <a:t>		         </a:t>
            </a:r>
          </a:p>
          <a:p>
            <a:pPr defTabSz="1693863">
              <a:lnSpc>
                <a:spcPct val="80000"/>
              </a:lnSpc>
              <a:buFontTx/>
              <a:buNone/>
            </a:pPr>
            <a:endParaRPr lang="nl-BE" altLang="nl-BE" sz="1600" i="1" dirty="0"/>
          </a:p>
          <a:p>
            <a:pPr defTabSz="1693863">
              <a:lnSpc>
                <a:spcPct val="80000"/>
              </a:lnSpc>
              <a:buFontTx/>
              <a:buNone/>
            </a:pPr>
            <a:r>
              <a:rPr lang="nl-BE" altLang="nl-BE" sz="1600" i="1" dirty="0">
                <a:solidFill>
                  <a:srgbClr val="FF0000"/>
                </a:solidFill>
              </a:rPr>
              <a:t>! Reg. 258/97 (</a:t>
            </a:r>
            <a:r>
              <a:rPr lang="nl-BE" altLang="nl-BE" sz="1600" i="1" dirty="0" err="1">
                <a:solidFill>
                  <a:srgbClr val="FF0000"/>
                </a:solidFill>
              </a:rPr>
              <a:t>novel</a:t>
            </a:r>
            <a:r>
              <a:rPr lang="nl-BE" altLang="nl-BE" sz="1600" i="1" dirty="0">
                <a:solidFill>
                  <a:srgbClr val="FF0000"/>
                </a:solidFill>
              </a:rPr>
              <a:t> </a:t>
            </a:r>
            <a:r>
              <a:rPr lang="nl-BE" altLang="nl-BE" sz="1600" i="1" dirty="0" err="1">
                <a:solidFill>
                  <a:srgbClr val="FF0000"/>
                </a:solidFill>
              </a:rPr>
              <a:t>foods</a:t>
            </a:r>
            <a:r>
              <a:rPr lang="nl-BE" altLang="nl-BE" sz="1600" i="1" dirty="0">
                <a:solidFill>
                  <a:srgbClr val="FF0000"/>
                </a:solidFill>
              </a:rPr>
              <a:t>) </a:t>
            </a:r>
            <a:r>
              <a:rPr lang="nl-BE" altLang="nl-BE" sz="1600" i="1" dirty="0" err="1">
                <a:solidFill>
                  <a:srgbClr val="FF0000"/>
                </a:solidFill>
              </a:rPr>
              <a:t>will</a:t>
            </a:r>
            <a:r>
              <a:rPr lang="nl-BE" altLang="nl-BE" sz="1600" i="1" dirty="0">
                <a:solidFill>
                  <a:srgbClr val="FF0000"/>
                </a:solidFill>
              </a:rPr>
              <a:t> </a:t>
            </a:r>
            <a:r>
              <a:rPr lang="nl-BE" altLang="nl-BE" sz="1600" i="1" dirty="0" err="1">
                <a:solidFill>
                  <a:srgbClr val="FF0000"/>
                </a:solidFill>
              </a:rPr>
              <a:t>be</a:t>
            </a:r>
            <a:r>
              <a:rPr lang="nl-BE" altLang="nl-BE" sz="1600" i="1" dirty="0">
                <a:solidFill>
                  <a:srgbClr val="FF0000"/>
                </a:solidFill>
              </a:rPr>
              <a:t> </a:t>
            </a:r>
            <a:r>
              <a:rPr lang="nl-BE" altLang="nl-BE" sz="1600" i="1" dirty="0" err="1">
                <a:solidFill>
                  <a:srgbClr val="FF0000"/>
                </a:solidFill>
              </a:rPr>
              <a:t>replaced</a:t>
            </a:r>
            <a:r>
              <a:rPr lang="nl-BE" altLang="nl-BE" sz="1600" i="1" dirty="0">
                <a:solidFill>
                  <a:srgbClr val="FF0000"/>
                </a:solidFill>
              </a:rPr>
              <a:t> </a:t>
            </a:r>
            <a:r>
              <a:rPr lang="nl-BE" altLang="nl-BE" sz="1600" i="1" dirty="0" err="1">
                <a:solidFill>
                  <a:srgbClr val="FF0000"/>
                </a:solidFill>
              </a:rPr>
              <a:t>by</a:t>
            </a:r>
            <a:r>
              <a:rPr lang="nl-BE" altLang="nl-BE" sz="1600" i="1" dirty="0">
                <a:solidFill>
                  <a:srgbClr val="FF0000"/>
                </a:solidFill>
              </a:rPr>
              <a:t> Reg. (EU) 2283/2015 </a:t>
            </a:r>
            <a:r>
              <a:rPr lang="nl-BE" altLang="nl-BE" sz="1600" i="1" dirty="0" err="1">
                <a:solidFill>
                  <a:srgbClr val="FF0000"/>
                </a:solidFill>
              </a:rPr>
              <a:t>from</a:t>
            </a:r>
            <a:r>
              <a:rPr lang="nl-BE" altLang="nl-BE" sz="1600" i="1" dirty="0">
                <a:solidFill>
                  <a:srgbClr val="FF0000"/>
                </a:solidFill>
              </a:rPr>
              <a:t> 1/1/2018</a:t>
            </a:r>
            <a:endParaRPr lang="nl-NL" altLang="nl-BE" sz="1600" i="1" dirty="0">
              <a:solidFill>
                <a:srgbClr val="FF0000"/>
              </a:solidFill>
            </a:endParaRPr>
          </a:p>
        </p:txBody>
      </p:sp>
      <p:sp>
        <p:nvSpPr>
          <p:cNvPr id="23554" name="Rectangle 2"/>
          <p:cNvSpPr>
            <a:spLocks noGrp="1" noChangeArrowheads="1"/>
          </p:cNvSpPr>
          <p:nvPr>
            <p:ph type="title"/>
          </p:nvPr>
        </p:nvSpPr>
        <p:spPr>
          <a:xfrm>
            <a:off x="3492500" y="260350"/>
            <a:ext cx="5400675" cy="1008063"/>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 </a:t>
            </a:r>
            <a:endParaRPr lang="nl-NL" altLang="nl-BE" sz="200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293113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 y="99548"/>
            <a:ext cx="9144001" cy="6658904"/>
          </a:xfrm>
          <a:prstGeom prst="rect">
            <a:avLst/>
          </a:prstGeom>
        </p:spPr>
      </p:pic>
      <p:sp>
        <p:nvSpPr>
          <p:cNvPr id="4" name="Rechthoek 3"/>
          <p:cNvSpPr/>
          <p:nvPr/>
        </p:nvSpPr>
        <p:spPr>
          <a:xfrm>
            <a:off x="3450754" y="332656"/>
            <a:ext cx="5328592" cy="55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hlinkClick r:id="rId3"/>
              </a:rPr>
              <a:t>http://ec.europa.eu/food/safety/novel_food_en</a:t>
            </a:r>
            <a:endParaRPr lang="nl-BE" dirty="0"/>
          </a:p>
        </p:txBody>
      </p:sp>
    </p:spTree>
    <p:extLst>
      <p:ext uri="{BB962C8B-B14F-4D97-AF65-F5344CB8AC3E}">
        <p14:creationId xmlns:p14="http://schemas.microsoft.com/office/powerpoint/2010/main" val="295699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180840"/>
            <a:ext cx="9144000" cy="6677160"/>
          </a:xfrm>
          <a:prstGeom prst="rect">
            <a:avLst/>
          </a:prstGeom>
        </p:spPr>
      </p:pic>
      <p:sp>
        <p:nvSpPr>
          <p:cNvPr id="4" name="Rechthoek 3"/>
          <p:cNvSpPr/>
          <p:nvPr/>
        </p:nvSpPr>
        <p:spPr>
          <a:xfrm>
            <a:off x="2843808" y="404664"/>
            <a:ext cx="619268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hlinkClick r:id="rId3"/>
              </a:rPr>
              <a:t>http://ec.europa.eu/food/safety/novel_food/authorisations_en</a:t>
            </a:r>
            <a:endParaRPr lang="nl-BE" dirty="0"/>
          </a:p>
        </p:txBody>
      </p:sp>
      <p:cxnSp>
        <p:nvCxnSpPr>
          <p:cNvPr id="6" name="Rechte verbindingslijn met pijl 5"/>
          <p:cNvCxnSpPr/>
          <p:nvPr/>
        </p:nvCxnSpPr>
        <p:spPr>
          <a:xfrm flipH="1">
            <a:off x="4067944" y="2708920"/>
            <a:ext cx="648072"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6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685800" y="1556793"/>
            <a:ext cx="7847013" cy="5040560"/>
          </a:xfrm>
        </p:spPr>
        <p:txBody>
          <a:bodyPr/>
          <a:lstStyle/>
          <a:p>
            <a:pPr defTabSz="1693863">
              <a:lnSpc>
                <a:spcPct val="80000"/>
              </a:lnSpc>
              <a:buFontTx/>
              <a:buNone/>
            </a:pPr>
            <a:r>
              <a:rPr lang="nl-NL" altLang="nl-BE" sz="2800" i="1" dirty="0">
                <a:solidFill>
                  <a:srgbClr val="0000FF"/>
                </a:solidFill>
              </a:rPr>
              <a:t>II.1. </a:t>
            </a:r>
            <a:r>
              <a:rPr lang="nl-NL" altLang="nl-BE" sz="2800" i="1" u="sng" dirty="0" err="1">
                <a:solidFill>
                  <a:srgbClr val="0000FF"/>
                </a:solidFill>
              </a:rPr>
              <a:t>Production</a:t>
            </a:r>
            <a:r>
              <a:rPr lang="nl-NL" altLang="nl-BE" sz="2800" i="1" u="sng" dirty="0">
                <a:solidFill>
                  <a:srgbClr val="0000FF"/>
                </a:solidFill>
              </a:rPr>
              <a:t> </a:t>
            </a:r>
            <a:r>
              <a:rPr lang="nl-NL" altLang="nl-BE" sz="2800" i="1" u="sng" dirty="0" err="1">
                <a:solidFill>
                  <a:srgbClr val="0000FF"/>
                </a:solidFill>
              </a:rPr>
              <a:t>methods</a:t>
            </a:r>
            <a:endParaRPr lang="nl-NL" altLang="nl-BE" sz="2800" i="1" u="sng" dirty="0">
              <a:solidFill>
                <a:srgbClr val="0000FF"/>
              </a:solidFill>
            </a:endParaRPr>
          </a:p>
          <a:p>
            <a:pPr defTabSz="1693863">
              <a:lnSpc>
                <a:spcPct val="80000"/>
              </a:lnSpc>
              <a:buFontTx/>
              <a:buNone/>
            </a:pPr>
            <a:endParaRPr lang="nl-NL" altLang="nl-BE" sz="2000" i="1" u="sng" dirty="0">
              <a:solidFill>
                <a:srgbClr val="0000FF"/>
              </a:solidFill>
            </a:endParaRPr>
          </a:p>
          <a:p>
            <a:pPr defTabSz="1693863">
              <a:lnSpc>
                <a:spcPct val="80000"/>
              </a:lnSpc>
              <a:buFontTx/>
              <a:buNone/>
            </a:pPr>
            <a:r>
              <a:rPr lang="nl-NL" altLang="nl-BE" sz="2000" i="1" dirty="0">
                <a:solidFill>
                  <a:srgbClr val="0000FF"/>
                </a:solidFill>
              </a:rPr>
              <a:t>II.1.3. </a:t>
            </a:r>
            <a:r>
              <a:rPr lang="nl-NL" altLang="nl-BE" sz="2000" i="1" dirty="0" err="1">
                <a:solidFill>
                  <a:srgbClr val="0000FF"/>
                </a:solidFill>
              </a:rPr>
              <a:t>Novel</a:t>
            </a:r>
            <a:r>
              <a:rPr lang="nl-NL" altLang="nl-BE" sz="2000" i="1" dirty="0">
                <a:solidFill>
                  <a:srgbClr val="0000FF"/>
                </a:solidFill>
              </a:rPr>
              <a:t> </a:t>
            </a:r>
            <a:r>
              <a:rPr lang="nl-NL" altLang="nl-BE" sz="2000" i="1" dirty="0" err="1">
                <a:solidFill>
                  <a:srgbClr val="0000FF"/>
                </a:solidFill>
              </a:rPr>
              <a:t>foods</a:t>
            </a:r>
            <a:r>
              <a:rPr lang="nl-NL" altLang="nl-BE" sz="2000" i="1" dirty="0">
                <a:solidFill>
                  <a:srgbClr val="0000FF"/>
                </a:solidFill>
              </a:rPr>
              <a:t> or </a:t>
            </a:r>
            <a:r>
              <a:rPr lang="nl-NL" altLang="nl-BE" sz="2000" i="1" dirty="0" err="1">
                <a:solidFill>
                  <a:srgbClr val="0000FF"/>
                </a:solidFill>
              </a:rPr>
              <a:t>novel</a:t>
            </a:r>
            <a:r>
              <a:rPr lang="nl-NL" altLang="nl-BE" sz="2000" i="1" dirty="0">
                <a:solidFill>
                  <a:srgbClr val="0000FF"/>
                </a:solidFill>
              </a:rPr>
              <a:t> food </a:t>
            </a:r>
            <a:r>
              <a:rPr lang="nl-NL" altLang="nl-BE" sz="2000" i="1" dirty="0" err="1">
                <a:solidFill>
                  <a:srgbClr val="0000FF"/>
                </a:solidFill>
              </a:rPr>
              <a:t>ingredients</a:t>
            </a:r>
            <a:r>
              <a:rPr lang="nl-NL" altLang="nl-BE" sz="2000" i="1" dirty="0">
                <a:solidFill>
                  <a:srgbClr val="0000FF"/>
                </a:solidFill>
              </a:rPr>
              <a:t>,  </a:t>
            </a:r>
            <a:r>
              <a:rPr lang="nl-NL" altLang="nl-BE" sz="2000" i="1" dirty="0" err="1">
                <a:solidFill>
                  <a:srgbClr val="0000FF"/>
                </a:solidFill>
              </a:rPr>
              <a:t>Genetically</a:t>
            </a:r>
            <a:r>
              <a:rPr lang="nl-NL" altLang="nl-BE" sz="2000" i="1" dirty="0">
                <a:solidFill>
                  <a:srgbClr val="0000FF"/>
                </a:solidFill>
              </a:rPr>
              <a:t> </a:t>
            </a:r>
            <a:r>
              <a:rPr lang="nl-NL" altLang="nl-BE" sz="2000" i="1" dirty="0" err="1">
                <a:solidFill>
                  <a:srgbClr val="0000FF"/>
                </a:solidFill>
              </a:rPr>
              <a:t>Modified</a:t>
            </a:r>
            <a:r>
              <a:rPr lang="nl-NL" altLang="nl-BE" sz="2000" i="1" dirty="0">
                <a:solidFill>
                  <a:srgbClr val="0000FF"/>
                </a:solidFill>
              </a:rPr>
              <a:t>  </a:t>
            </a:r>
          </a:p>
          <a:p>
            <a:pPr defTabSz="1693863">
              <a:lnSpc>
                <a:spcPct val="80000"/>
              </a:lnSpc>
              <a:buFontTx/>
              <a:buNone/>
            </a:pPr>
            <a:r>
              <a:rPr lang="nl-NL" altLang="nl-BE" sz="2000" i="1" dirty="0">
                <a:solidFill>
                  <a:srgbClr val="0000FF"/>
                </a:solidFill>
              </a:rPr>
              <a:t>          </a:t>
            </a:r>
            <a:r>
              <a:rPr lang="nl-NL" altLang="nl-BE" sz="2000" i="1" dirty="0" err="1">
                <a:solidFill>
                  <a:srgbClr val="0000FF"/>
                </a:solidFill>
              </a:rPr>
              <a:t>Organisms</a:t>
            </a:r>
            <a:r>
              <a:rPr lang="nl-NL" altLang="nl-BE" sz="2000" i="1" dirty="0">
                <a:solidFill>
                  <a:srgbClr val="0000FF"/>
                </a:solidFill>
              </a:rPr>
              <a:t> (</a:t>
            </a:r>
            <a:r>
              <a:rPr lang="nl-NL" altLang="nl-BE" sz="2000" i="1" dirty="0" err="1">
                <a:solidFill>
                  <a:srgbClr val="0000FF"/>
                </a:solidFill>
              </a:rPr>
              <a:t>GMOs</a:t>
            </a:r>
            <a:r>
              <a:rPr lang="nl-NL" altLang="nl-BE" sz="2000" i="1" dirty="0">
                <a:solidFill>
                  <a:srgbClr val="0000FF"/>
                </a:solidFill>
              </a:rPr>
              <a:t>)</a:t>
            </a:r>
          </a:p>
          <a:p>
            <a:pPr defTabSz="1693863">
              <a:lnSpc>
                <a:spcPct val="80000"/>
              </a:lnSpc>
              <a:buFontTx/>
              <a:buNone/>
            </a:pPr>
            <a:r>
              <a:rPr lang="en-GB" altLang="nl-BE" sz="1400" i="1" dirty="0">
                <a:solidFill>
                  <a:srgbClr val="0000FF"/>
                </a:solidFill>
              </a:rPr>
              <a:t>	      (Reg. 258/97, </a:t>
            </a:r>
            <a:r>
              <a:rPr lang="en-GB" altLang="nl-BE" sz="1400" i="1" u="sng" dirty="0">
                <a:solidFill>
                  <a:srgbClr val="0000FF"/>
                </a:solidFill>
              </a:rPr>
              <a:t>Reg. 1829/2003</a:t>
            </a:r>
            <a:r>
              <a:rPr lang="en-GB" altLang="nl-BE" sz="1400" i="1" dirty="0">
                <a:solidFill>
                  <a:srgbClr val="0000FF"/>
                </a:solidFill>
              </a:rPr>
              <a:t>, </a:t>
            </a:r>
            <a:r>
              <a:rPr lang="en-GB" altLang="nl-BE" sz="1400" i="1" u="sng" dirty="0">
                <a:solidFill>
                  <a:srgbClr val="0000FF"/>
                </a:solidFill>
              </a:rPr>
              <a:t>Reg. 1830/2003</a:t>
            </a:r>
            <a:r>
              <a:rPr lang="en-GB" altLang="nl-BE" sz="1400" i="1" dirty="0">
                <a:solidFill>
                  <a:srgbClr val="0000FF"/>
                </a:solidFill>
              </a:rPr>
              <a:t>, </a:t>
            </a:r>
            <a:r>
              <a:rPr lang="en-GB" altLang="nl-BE" sz="1400" i="1" u="sng" dirty="0">
                <a:solidFill>
                  <a:srgbClr val="0000FF"/>
                </a:solidFill>
              </a:rPr>
              <a:t>Dir. 2001/18/EC</a:t>
            </a:r>
            <a:r>
              <a:rPr lang="en-GB" altLang="nl-BE" sz="1400" i="1" dirty="0">
                <a:solidFill>
                  <a:srgbClr val="0000FF"/>
                </a:solidFill>
              </a:rPr>
              <a:t>, </a:t>
            </a:r>
            <a:r>
              <a:rPr lang="en-GB" altLang="nl-BE" sz="1400" i="1" u="sng" dirty="0">
                <a:solidFill>
                  <a:srgbClr val="0000FF"/>
                </a:solidFill>
              </a:rPr>
              <a:t>Reg. 65/2004</a:t>
            </a:r>
            <a:r>
              <a:rPr lang="en-GB" altLang="nl-BE" sz="1400" i="1" dirty="0">
                <a:solidFill>
                  <a:srgbClr val="0000FF"/>
                </a:solidFill>
              </a:rPr>
              <a:t>)</a:t>
            </a:r>
          </a:p>
          <a:p>
            <a:pPr defTabSz="1693863">
              <a:lnSpc>
                <a:spcPct val="80000"/>
              </a:lnSpc>
              <a:buFontTx/>
              <a:buNone/>
            </a:pPr>
            <a:r>
              <a:rPr lang="en-GB" altLang="nl-BE" sz="2000" dirty="0"/>
              <a:t>	     </a:t>
            </a:r>
            <a:endParaRPr lang="en-GB" altLang="nl-BE" sz="1600" dirty="0"/>
          </a:p>
          <a:p>
            <a:pPr defTabSz="1693863">
              <a:lnSpc>
                <a:spcPct val="80000"/>
              </a:lnSpc>
              <a:buFontTx/>
              <a:buNone/>
            </a:pPr>
            <a:r>
              <a:rPr lang="en-GB" altLang="nl-BE" sz="2000" u="sng" dirty="0"/>
              <a:t>GMOs </a:t>
            </a:r>
            <a:endParaRPr lang="nl-NL" altLang="nl-BE" sz="2000" i="1" u="sng" dirty="0">
              <a:solidFill>
                <a:srgbClr val="0000FF"/>
              </a:solidFill>
            </a:endParaRPr>
          </a:p>
          <a:p>
            <a:pPr defTabSz="1693863">
              <a:lnSpc>
                <a:spcPct val="80000"/>
              </a:lnSpc>
              <a:buFontTx/>
              <a:buNone/>
            </a:pPr>
            <a:r>
              <a:rPr lang="nl-BE" altLang="nl-BE" sz="1600" i="1" dirty="0" err="1">
                <a:solidFill>
                  <a:srgbClr val="FF0000"/>
                </a:solidFill>
              </a:rPr>
              <a:t>Authorization</a:t>
            </a:r>
            <a:r>
              <a:rPr lang="nl-BE" altLang="nl-BE" sz="1600" i="1" dirty="0">
                <a:solidFill>
                  <a:srgbClr val="FF0000"/>
                </a:solidFill>
              </a:rPr>
              <a:t>:</a:t>
            </a:r>
            <a:r>
              <a:rPr lang="nl-BE" altLang="nl-BE" sz="1600" i="1" dirty="0"/>
              <a:t>	</a:t>
            </a:r>
            <a:r>
              <a:rPr lang="nl-BE" altLang="nl-BE" sz="1600" i="1" dirty="0" err="1"/>
              <a:t>by</a:t>
            </a:r>
            <a:r>
              <a:rPr lang="nl-BE" altLang="nl-BE" sz="1600" i="1" dirty="0"/>
              <a:t> European Food Safety </a:t>
            </a:r>
            <a:r>
              <a:rPr lang="nl-BE" altLang="nl-BE" sz="1600" i="1" dirty="0" err="1"/>
              <a:t>Authority</a:t>
            </a:r>
            <a:r>
              <a:rPr lang="nl-BE" altLang="nl-BE" sz="1600" i="1" dirty="0"/>
              <a:t> (EFSA)</a:t>
            </a:r>
          </a:p>
          <a:p>
            <a:pPr defTabSz="1693863">
              <a:lnSpc>
                <a:spcPct val="80000"/>
              </a:lnSpc>
              <a:buFontTx/>
              <a:buChar char="-"/>
            </a:pPr>
            <a:endParaRPr lang="nl-BE" altLang="nl-BE" sz="1600" i="1" dirty="0"/>
          </a:p>
          <a:p>
            <a:pPr defTabSz="1693863">
              <a:lnSpc>
                <a:spcPct val="80000"/>
              </a:lnSpc>
              <a:buFontTx/>
              <a:buNone/>
            </a:pPr>
            <a:r>
              <a:rPr lang="nl-BE" altLang="nl-BE" sz="1600" i="1" dirty="0" err="1">
                <a:solidFill>
                  <a:srgbClr val="FF0000"/>
                </a:solidFill>
              </a:rPr>
              <a:t>Labelling</a:t>
            </a:r>
            <a:r>
              <a:rPr lang="nl-BE" altLang="nl-BE" sz="1600" i="1" dirty="0">
                <a:solidFill>
                  <a:srgbClr val="FF0000"/>
                </a:solidFill>
              </a:rPr>
              <a:t>:</a:t>
            </a:r>
            <a:r>
              <a:rPr lang="nl-BE" altLang="nl-BE" sz="1600" i="1" dirty="0"/>
              <a:t>    = </a:t>
            </a:r>
            <a:r>
              <a:rPr lang="nl-BE" altLang="nl-BE" sz="1600" i="1" dirty="0" err="1"/>
              <a:t>compulsory</a:t>
            </a:r>
            <a:r>
              <a:rPr lang="nl-BE" altLang="nl-BE" sz="1600" i="1" dirty="0"/>
              <a:t> </a:t>
            </a:r>
            <a:r>
              <a:rPr lang="nl-BE" altLang="nl-BE" sz="1600" i="1" dirty="0" err="1"/>
              <a:t>for</a:t>
            </a:r>
            <a:r>
              <a:rPr lang="nl-BE" altLang="nl-BE" sz="1600" i="1" dirty="0"/>
              <a:t> </a:t>
            </a:r>
            <a:r>
              <a:rPr lang="nl-BE" altLang="nl-BE" sz="1600" i="1" dirty="0" err="1"/>
              <a:t>all</a:t>
            </a:r>
            <a:r>
              <a:rPr lang="nl-BE" altLang="nl-BE" sz="1600" i="1" dirty="0"/>
              <a:t> GMO </a:t>
            </a:r>
            <a:r>
              <a:rPr lang="nl-BE" altLang="nl-BE" sz="1600" i="1" dirty="0" err="1"/>
              <a:t>products</a:t>
            </a:r>
            <a:endParaRPr lang="nl-BE" altLang="nl-BE" sz="1600" i="1" dirty="0"/>
          </a:p>
          <a:p>
            <a:pPr defTabSz="1693863">
              <a:lnSpc>
                <a:spcPct val="80000"/>
              </a:lnSpc>
              <a:buFontTx/>
              <a:buNone/>
            </a:pPr>
            <a:endParaRPr lang="nl-BE" altLang="nl-BE" sz="1600" i="1" dirty="0"/>
          </a:p>
          <a:p>
            <a:pPr defTabSz="1693863">
              <a:lnSpc>
                <a:spcPct val="80000"/>
              </a:lnSpc>
              <a:buFontTx/>
              <a:buNone/>
            </a:pPr>
            <a:r>
              <a:rPr lang="nl-BE" altLang="nl-BE" sz="1600" i="1" dirty="0"/>
              <a:t>	              </a:t>
            </a:r>
            <a:r>
              <a:rPr lang="nl-BE" altLang="nl-BE" sz="1600" i="1" dirty="0" err="1"/>
              <a:t>Aims</a:t>
            </a:r>
            <a:r>
              <a:rPr lang="nl-BE" altLang="nl-BE" sz="1600" i="1" dirty="0"/>
              <a:t>:   - </a:t>
            </a:r>
            <a:r>
              <a:rPr lang="nl-BE" altLang="nl-BE" sz="1600" i="1" dirty="0" err="1"/>
              <a:t>inform</a:t>
            </a:r>
            <a:r>
              <a:rPr lang="nl-BE" altLang="nl-BE" sz="1600" i="1" dirty="0"/>
              <a:t> </a:t>
            </a:r>
            <a:r>
              <a:rPr lang="nl-BE" altLang="nl-BE" sz="1600" i="1" dirty="0" err="1"/>
              <a:t>consumers</a:t>
            </a:r>
            <a:endParaRPr lang="nl-BE" altLang="nl-BE" sz="1600" i="1" dirty="0"/>
          </a:p>
          <a:p>
            <a:pPr defTabSz="1693863">
              <a:lnSpc>
                <a:spcPct val="80000"/>
              </a:lnSpc>
              <a:buFontTx/>
              <a:buNone/>
            </a:pPr>
            <a:r>
              <a:rPr lang="nl-BE" altLang="nl-BE" sz="1600" i="1" dirty="0"/>
              <a:t>		  - </a:t>
            </a:r>
            <a:r>
              <a:rPr lang="nl-BE" altLang="nl-BE" sz="1600" i="1" dirty="0" err="1"/>
              <a:t>ensure</a:t>
            </a:r>
            <a:r>
              <a:rPr lang="nl-BE" altLang="nl-BE" sz="1600" i="1" dirty="0"/>
              <a:t> </a:t>
            </a:r>
            <a:r>
              <a:rPr lang="nl-BE" altLang="nl-BE" sz="1600" i="1" dirty="0" err="1"/>
              <a:t>that</a:t>
            </a:r>
            <a:r>
              <a:rPr lang="nl-BE" altLang="nl-BE" sz="1600" i="1" dirty="0"/>
              <a:t> a product is </a:t>
            </a:r>
            <a:r>
              <a:rPr lang="nl-BE" altLang="nl-BE" sz="1600" i="1" dirty="0" err="1"/>
              <a:t>traceable</a:t>
            </a:r>
            <a:r>
              <a:rPr lang="nl-BE" altLang="nl-BE" sz="1600" i="1" dirty="0"/>
              <a:t> </a:t>
            </a:r>
            <a:r>
              <a:rPr lang="nl-BE" altLang="nl-BE" sz="1600" i="1" dirty="0" err="1"/>
              <a:t>throughout</a:t>
            </a:r>
            <a:r>
              <a:rPr lang="nl-BE" altLang="nl-BE" sz="1600" i="1" dirty="0"/>
              <a:t> </a:t>
            </a:r>
            <a:r>
              <a:rPr lang="nl-BE" altLang="nl-BE" sz="1600" i="1" dirty="0" err="1"/>
              <a:t>the</a:t>
            </a:r>
            <a:r>
              <a:rPr lang="nl-BE" altLang="nl-BE" sz="1600" i="1" dirty="0"/>
              <a:t> food chain</a:t>
            </a:r>
          </a:p>
          <a:p>
            <a:pPr defTabSz="1693863">
              <a:lnSpc>
                <a:spcPct val="80000"/>
              </a:lnSpc>
              <a:buFontTx/>
              <a:buNone/>
            </a:pPr>
            <a:endParaRPr lang="nl-BE" altLang="nl-BE" sz="1600" i="1" dirty="0"/>
          </a:p>
          <a:p>
            <a:pPr defTabSz="1693863">
              <a:lnSpc>
                <a:spcPct val="80000"/>
              </a:lnSpc>
              <a:buFontTx/>
              <a:buNone/>
            </a:pPr>
            <a:r>
              <a:rPr lang="nl-BE" altLang="nl-BE" sz="1600" i="1" dirty="0"/>
              <a:t>     “</a:t>
            </a:r>
            <a:r>
              <a:rPr lang="nl-BE" altLang="nl-BE" sz="1600" i="1" dirty="0" err="1"/>
              <a:t>genetically</a:t>
            </a:r>
            <a:r>
              <a:rPr lang="nl-BE" altLang="nl-BE" sz="1600" i="1" dirty="0"/>
              <a:t> </a:t>
            </a:r>
            <a:r>
              <a:rPr lang="nl-BE" altLang="nl-BE" sz="1600" i="1" dirty="0" err="1"/>
              <a:t>modified</a:t>
            </a:r>
            <a:r>
              <a:rPr lang="nl-BE" altLang="nl-BE" sz="1600" i="1" dirty="0"/>
              <a:t>” or “</a:t>
            </a:r>
            <a:r>
              <a:rPr lang="nl-BE" altLang="nl-BE" sz="1600" i="1" dirty="0" err="1"/>
              <a:t>produced</a:t>
            </a:r>
            <a:r>
              <a:rPr lang="nl-BE" altLang="nl-BE" sz="1600" i="1" dirty="0"/>
              <a:t> </a:t>
            </a:r>
            <a:r>
              <a:rPr lang="nl-BE" altLang="nl-BE" sz="1600" i="1" dirty="0" err="1"/>
              <a:t>from</a:t>
            </a:r>
            <a:r>
              <a:rPr lang="nl-BE" altLang="nl-BE" sz="1600" i="1" dirty="0"/>
              <a:t> </a:t>
            </a:r>
            <a:r>
              <a:rPr lang="nl-BE" altLang="nl-BE" sz="1600" i="1" dirty="0" err="1"/>
              <a:t>genetically</a:t>
            </a:r>
            <a:r>
              <a:rPr lang="nl-BE" altLang="nl-BE" sz="1600" i="1" dirty="0"/>
              <a:t> </a:t>
            </a:r>
            <a:r>
              <a:rPr lang="nl-BE" altLang="nl-BE" sz="1600" i="1" dirty="0" err="1"/>
              <a:t>modified</a:t>
            </a:r>
            <a:r>
              <a:rPr lang="nl-BE" altLang="nl-BE" sz="1600" i="1" dirty="0"/>
              <a:t> (name of </a:t>
            </a:r>
            <a:r>
              <a:rPr lang="nl-BE" altLang="nl-BE" sz="1600" i="1" dirty="0" err="1"/>
              <a:t>organism</a:t>
            </a:r>
            <a:r>
              <a:rPr lang="nl-BE" altLang="nl-BE" sz="1600" i="1" dirty="0"/>
              <a:t>)”  </a:t>
            </a:r>
          </a:p>
          <a:p>
            <a:pPr defTabSz="1693863">
              <a:lnSpc>
                <a:spcPct val="80000"/>
              </a:lnSpc>
              <a:buFontTx/>
              <a:buNone/>
            </a:pPr>
            <a:r>
              <a:rPr lang="nl-BE" altLang="nl-BE" sz="1600" i="1" dirty="0"/>
              <a:t>     + </a:t>
            </a:r>
            <a:r>
              <a:rPr lang="nl-BE" altLang="nl-BE" sz="1600" i="1" dirty="0" err="1"/>
              <a:t>industrial</a:t>
            </a:r>
            <a:r>
              <a:rPr lang="nl-BE" altLang="nl-BE" sz="1600" i="1" dirty="0"/>
              <a:t> operators must </a:t>
            </a:r>
            <a:r>
              <a:rPr lang="nl-BE" altLang="nl-BE" sz="1600" i="1" dirty="0" err="1"/>
              <a:t>inform</a:t>
            </a:r>
            <a:r>
              <a:rPr lang="nl-BE" altLang="nl-BE" sz="1600" i="1" dirty="0"/>
              <a:t> receivers </a:t>
            </a:r>
            <a:r>
              <a:rPr lang="nl-BE" altLang="nl-BE" sz="1600" i="1" dirty="0" err="1"/>
              <a:t>about</a:t>
            </a:r>
            <a:r>
              <a:rPr lang="nl-BE" altLang="nl-BE" sz="1600" i="1" dirty="0"/>
              <a:t> </a:t>
            </a:r>
            <a:r>
              <a:rPr lang="nl-BE" altLang="nl-BE" sz="1600" i="1" dirty="0" err="1"/>
              <a:t>unique</a:t>
            </a:r>
            <a:r>
              <a:rPr lang="nl-BE" altLang="nl-BE" sz="1600" i="1" dirty="0"/>
              <a:t> </a:t>
            </a:r>
            <a:r>
              <a:rPr lang="nl-BE" altLang="nl-BE" sz="1600" i="1" u="sng" dirty="0" err="1"/>
              <a:t>alphanumerical</a:t>
            </a:r>
            <a:r>
              <a:rPr lang="nl-BE" altLang="nl-BE" sz="1600" i="1" u="sng" dirty="0"/>
              <a:t> </a:t>
            </a:r>
            <a:r>
              <a:rPr lang="nl-BE" altLang="nl-BE" sz="1600" i="1" u="sng" dirty="0" err="1"/>
              <a:t>identifiers</a:t>
            </a:r>
            <a:r>
              <a:rPr lang="nl-BE" altLang="nl-BE" sz="1600" i="1" u="sng" dirty="0"/>
              <a:t> </a:t>
            </a:r>
            <a:r>
              <a:rPr lang="nl-BE" altLang="nl-BE" sz="1600" i="1" dirty="0"/>
              <a:t>(9 </a:t>
            </a:r>
            <a:r>
              <a:rPr lang="nl-BE" altLang="nl-BE" sz="1600" i="1" dirty="0" err="1"/>
              <a:t>characters</a:t>
            </a:r>
            <a:r>
              <a:rPr lang="nl-BE" altLang="nl-BE" sz="1600" i="1" dirty="0"/>
              <a:t>) </a:t>
            </a:r>
            <a:r>
              <a:rPr lang="nl-BE" altLang="nl-BE" sz="1600" i="1" dirty="0" err="1"/>
              <a:t>assigned</a:t>
            </a:r>
            <a:r>
              <a:rPr lang="nl-BE" altLang="nl-BE" sz="1600" i="1" dirty="0"/>
              <a:t> to </a:t>
            </a:r>
            <a:r>
              <a:rPr lang="nl-BE" altLang="nl-BE" sz="1600" i="1" dirty="0" err="1"/>
              <a:t>the</a:t>
            </a:r>
            <a:r>
              <a:rPr lang="nl-BE" altLang="nl-BE" sz="1600" i="1" dirty="0"/>
              <a:t> </a:t>
            </a:r>
            <a:r>
              <a:rPr lang="nl-BE" altLang="nl-BE" sz="1600" i="1" dirty="0" err="1"/>
              <a:t>GMOs</a:t>
            </a:r>
            <a:r>
              <a:rPr lang="nl-BE" altLang="nl-BE" sz="1600" i="1" dirty="0"/>
              <a:t> </a:t>
            </a:r>
            <a:r>
              <a:rPr lang="nl-BE" altLang="nl-BE" sz="1600" i="1" dirty="0" err="1"/>
              <a:t>contained</a:t>
            </a:r>
            <a:r>
              <a:rPr lang="nl-BE" altLang="nl-BE" sz="1600" i="1" dirty="0"/>
              <a:t> in </a:t>
            </a:r>
            <a:r>
              <a:rPr lang="nl-BE" altLang="nl-BE" sz="1600" i="1" dirty="0" err="1"/>
              <a:t>the</a:t>
            </a:r>
            <a:r>
              <a:rPr lang="nl-BE" altLang="nl-BE" sz="1600" i="1" dirty="0"/>
              <a:t> </a:t>
            </a:r>
            <a:r>
              <a:rPr lang="nl-BE" altLang="nl-BE" sz="1600" i="1" dirty="0" err="1"/>
              <a:t>products</a:t>
            </a:r>
            <a:endParaRPr lang="nl-BE" altLang="nl-BE" sz="1600" i="1" dirty="0"/>
          </a:p>
          <a:p>
            <a:pPr defTabSz="1693863">
              <a:lnSpc>
                <a:spcPct val="80000"/>
              </a:lnSpc>
              <a:buFontTx/>
              <a:buNone/>
            </a:pPr>
            <a:endParaRPr lang="nl-BE" altLang="nl-BE" sz="1600" i="1" dirty="0"/>
          </a:p>
          <a:p>
            <a:pPr defTabSz="1693863">
              <a:lnSpc>
                <a:spcPct val="80000"/>
              </a:lnSpc>
              <a:buFontTx/>
              <a:buNone/>
            </a:pPr>
            <a:endParaRPr lang="nl-NL" altLang="nl-BE" sz="1600" i="1" dirty="0">
              <a:solidFill>
                <a:srgbClr val="FF0000"/>
              </a:solidFill>
            </a:endParaRPr>
          </a:p>
        </p:txBody>
      </p:sp>
      <p:sp>
        <p:nvSpPr>
          <p:cNvPr id="23554" name="Rectangle 2"/>
          <p:cNvSpPr>
            <a:spLocks noGrp="1" noChangeArrowheads="1"/>
          </p:cNvSpPr>
          <p:nvPr>
            <p:ph type="title"/>
          </p:nvPr>
        </p:nvSpPr>
        <p:spPr>
          <a:xfrm>
            <a:off x="3492500" y="260350"/>
            <a:ext cx="5400675" cy="1008063"/>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 </a:t>
            </a:r>
            <a:endParaRPr lang="nl-NL" altLang="nl-BE" sz="2000"/>
          </a:p>
        </p:txBody>
      </p:sp>
      <p:pic>
        <p:nvPicPr>
          <p:cNvPr id="23556" name="Afbeelding 4" descr="http://lisaintx.files.wordpress.com/2010/01/gm-foods-label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836613"/>
            <a:ext cx="188595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383247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inhoud 1"/>
          <p:cNvSpPr>
            <a:spLocks noGrp="1"/>
          </p:cNvSpPr>
          <p:nvPr>
            <p:ph idx="1"/>
          </p:nvPr>
        </p:nvSpPr>
        <p:spPr/>
        <p:txBody>
          <a:bodyPr/>
          <a:lstStyle/>
          <a:p>
            <a:endParaRPr lang="nl-BE" altLang="nl-BE"/>
          </a:p>
        </p:txBody>
      </p:sp>
      <p:sp>
        <p:nvSpPr>
          <p:cNvPr id="25603" name="Titel 2"/>
          <p:cNvSpPr>
            <a:spLocks noGrp="1"/>
          </p:cNvSpPr>
          <p:nvPr>
            <p:ph type="title"/>
          </p:nvPr>
        </p:nvSpPr>
        <p:spPr/>
        <p:txBody>
          <a:bodyPr/>
          <a:lstStyle/>
          <a:p>
            <a:endParaRPr lang="nl-BE" altLang="nl-BE"/>
          </a:p>
        </p:txBody>
      </p:sp>
      <p:pic>
        <p:nvPicPr>
          <p:cNvPr id="25604"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419872" y="115888"/>
            <a:ext cx="5616624" cy="78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accent1">
                    <a:lumMod val="10000"/>
                  </a:schemeClr>
                </a:solidFill>
              </a:rPr>
              <a:t>Consult info on </a:t>
            </a:r>
            <a:r>
              <a:rPr lang="nl-BE" sz="1600" dirty="0" err="1">
                <a:solidFill>
                  <a:schemeClr val="accent1">
                    <a:lumMod val="10000"/>
                  </a:schemeClr>
                </a:solidFill>
              </a:rPr>
              <a:t>authorised</a:t>
            </a:r>
            <a:r>
              <a:rPr lang="nl-BE" sz="1600" dirty="0">
                <a:solidFill>
                  <a:schemeClr val="accent1">
                    <a:lumMod val="10000"/>
                  </a:schemeClr>
                </a:solidFill>
              </a:rPr>
              <a:t> </a:t>
            </a:r>
            <a:r>
              <a:rPr lang="nl-BE" sz="1600" dirty="0" err="1">
                <a:solidFill>
                  <a:schemeClr val="accent1">
                    <a:lumMod val="10000"/>
                  </a:schemeClr>
                </a:solidFill>
              </a:rPr>
              <a:t>GMOs</a:t>
            </a:r>
            <a:r>
              <a:rPr lang="nl-BE" sz="1600" dirty="0">
                <a:solidFill>
                  <a:schemeClr val="accent1">
                    <a:lumMod val="10000"/>
                  </a:schemeClr>
                </a:solidFill>
              </a:rPr>
              <a:t> at: </a:t>
            </a:r>
            <a:r>
              <a:rPr lang="nl-BE" sz="1600" dirty="0">
                <a:solidFill>
                  <a:schemeClr val="accent1">
                    <a:lumMod val="10000"/>
                  </a:schemeClr>
                </a:solidFill>
                <a:hlinkClick r:id="rId3"/>
              </a:rPr>
              <a:t>http://ec.europa.eu/food/dyna/gm_register/index_en.cfm</a:t>
            </a:r>
            <a:endParaRPr lang="nl-BE" sz="1600" dirty="0">
              <a:solidFill>
                <a:schemeClr val="accent1">
                  <a:lumMod val="10000"/>
                </a:schemeClr>
              </a:solidFill>
            </a:endParaRPr>
          </a:p>
        </p:txBody>
      </p:sp>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236696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685800" y="1628775"/>
            <a:ext cx="8207375" cy="4467225"/>
          </a:xfrm>
        </p:spPr>
        <p:txBody>
          <a:bodyPr/>
          <a:lstStyle/>
          <a:p>
            <a:pPr defTabSz="1693863">
              <a:lnSpc>
                <a:spcPct val="90000"/>
              </a:lnSpc>
              <a:buFontTx/>
              <a:buNone/>
              <a:defRPr/>
            </a:pPr>
            <a:r>
              <a:rPr lang="nl-NL" sz="2400" i="1" dirty="0">
                <a:solidFill>
                  <a:srgbClr val="0000FF"/>
                </a:solidFill>
              </a:rPr>
              <a:t>II.2. </a:t>
            </a:r>
            <a:r>
              <a:rPr lang="nl-NL" sz="2400" i="1" u="sng" dirty="0" err="1">
                <a:solidFill>
                  <a:srgbClr val="0000FF"/>
                </a:solidFill>
              </a:rPr>
              <a:t>Foodstuffs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particular</a:t>
            </a:r>
            <a:r>
              <a:rPr lang="nl-NL" sz="2400" i="1" u="sng" dirty="0">
                <a:solidFill>
                  <a:srgbClr val="0000FF"/>
                </a:solidFill>
              </a:rPr>
              <a:t> </a:t>
            </a:r>
            <a:r>
              <a:rPr lang="nl-NL" sz="2400" i="1" u="sng" dirty="0" err="1">
                <a:solidFill>
                  <a:srgbClr val="0000FF"/>
                </a:solidFill>
              </a:rPr>
              <a:t>purposes</a:t>
            </a:r>
            <a:r>
              <a:rPr lang="nl-NL" sz="2400" i="1" u="sng" dirty="0">
                <a:solidFill>
                  <a:srgbClr val="0000FF"/>
                </a:solidFill>
              </a:rPr>
              <a:t> </a:t>
            </a:r>
            <a:r>
              <a:rPr lang="nl-NL" sz="2400" i="1" u="sng" dirty="0" err="1">
                <a:solidFill>
                  <a:srgbClr val="0000FF"/>
                </a:solidFill>
              </a:rPr>
              <a:t>or</a:t>
            </a:r>
            <a:r>
              <a:rPr lang="nl-NL" sz="2400" i="1" u="sng" dirty="0">
                <a:solidFill>
                  <a:srgbClr val="0000FF"/>
                </a:solidFill>
              </a:rPr>
              <a:t> target </a:t>
            </a:r>
            <a:r>
              <a:rPr lang="nl-NL" sz="2400" i="1" u="sng" dirty="0" err="1">
                <a:solidFill>
                  <a:srgbClr val="0000FF"/>
                </a:solidFill>
              </a:rPr>
              <a:t>groups</a:t>
            </a:r>
            <a:r>
              <a:rPr lang="nl-NL" sz="2400" i="1" u="sng" dirty="0">
                <a:solidFill>
                  <a:srgbClr val="0000FF"/>
                </a:solidFill>
              </a:rPr>
              <a:t> </a:t>
            </a:r>
          </a:p>
          <a:p>
            <a:pPr defTabSz="1693863">
              <a:lnSpc>
                <a:spcPct val="90000"/>
              </a:lnSpc>
              <a:buFontTx/>
              <a:buNone/>
              <a:defRPr/>
            </a:pPr>
            <a:endParaRPr lang="nl-NL" sz="1800" i="1" dirty="0">
              <a:solidFill>
                <a:srgbClr val="0000FF"/>
              </a:solidFill>
            </a:endParaRPr>
          </a:p>
          <a:p>
            <a:pPr defTabSz="1693863">
              <a:lnSpc>
                <a:spcPct val="90000"/>
              </a:lnSpc>
              <a:buFontTx/>
              <a:buNone/>
              <a:defRPr/>
            </a:pPr>
            <a:r>
              <a:rPr lang="nl-NL" sz="1800" i="1" dirty="0"/>
              <a:t>II.2.1. </a:t>
            </a:r>
            <a:r>
              <a:rPr lang="nl-NL" sz="1800" i="1" dirty="0" err="1"/>
              <a:t>Foodstuffs</a:t>
            </a:r>
            <a:r>
              <a:rPr lang="nl-NL" sz="1800" i="1" dirty="0"/>
              <a:t> </a:t>
            </a:r>
            <a:r>
              <a:rPr lang="nl-NL" sz="1800" i="1" dirty="0" err="1"/>
              <a:t>for</a:t>
            </a:r>
            <a:r>
              <a:rPr lang="nl-NL" sz="1800" i="1" dirty="0"/>
              <a:t> </a:t>
            </a:r>
            <a:r>
              <a:rPr lang="nl-NL" sz="1800" i="1" dirty="0" err="1"/>
              <a:t>particular</a:t>
            </a:r>
            <a:r>
              <a:rPr lang="nl-NL" sz="1800" i="1" dirty="0"/>
              <a:t> </a:t>
            </a:r>
            <a:r>
              <a:rPr lang="nl-NL" sz="1800" i="1" dirty="0" err="1"/>
              <a:t>nutritional</a:t>
            </a:r>
            <a:r>
              <a:rPr lang="nl-NL" sz="1800" i="1" dirty="0"/>
              <a:t> </a:t>
            </a:r>
            <a:r>
              <a:rPr lang="nl-NL" sz="1800" i="1" dirty="0" err="1"/>
              <a:t>uses</a:t>
            </a:r>
            <a:r>
              <a:rPr lang="nl-NL" sz="1800" i="1" dirty="0"/>
              <a:t> (</a:t>
            </a:r>
            <a:r>
              <a:rPr lang="nl-NL" sz="1600" i="1" dirty="0"/>
              <a:t>Reg.(EU)609/2013)</a:t>
            </a:r>
          </a:p>
          <a:p>
            <a:pPr defTabSz="1693863">
              <a:lnSpc>
                <a:spcPct val="90000"/>
              </a:lnSpc>
              <a:buFontTx/>
              <a:buNone/>
              <a:defRPr/>
            </a:pPr>
            <a:endParaRPr lang="nl-NL" sz="1600" i="1" dirty="0"/>
          </a:p>
          <a:p>
            <a:pPr defTabSz="1693863">
              <a:lnSpc>
                <a:spcPct val="90000"/>
              </a:lnSpc>
              <a:buFontTx/>
              <a:buNone/>
              <a:defRPr/>
            </a:pPr>
            <a:r>
              <a:rPr lang="nl-NL" sz="1400" i="1" dirty="0"/>
              <a:t>II.2.2. </a:t>
            </a:r>
            <a:r>
              <a:rPr lang="nl-NL" sz="1400" i="1" dirty="0" err="1"/>
              <a:t>Foodstuffs</a:t>
            </a:r>
            <a:r>
              <a:rPr lang="nl-NL" sz="1400" i="1" dirty="0"/>
              <a:t> </a:t>
            </a:r>
            <a:r>
              <a:rPr lang="nl-NL" sz="1400" i="1" dirty="0" err="1"/>
              <a:t>for</a:t>
            </a:r>
            <a:r>
              <a:rPr lang="nl-NL" sz="1400" i="1" dirty="0"/>
              <a:t> </a:t>
            </a:r>
            <a:r>
              <a:rPr lang="nl-NL" sz="1400" i="1" dirty="0" err="1"/>
              <a:t>use</a:t>
            </a:r>
            <a:r>
              <a:rPr lang="nl-NL" sz="1400" i="1" dirty="0"/>
              <a:t> in energy-</a:t>
            </a:r>
            <a:r>
              <a:rPr lang="nl-NL" sz="1400" i="1" dirty="0" err="1"/>
              <a:t>restricted</a:t>
            </a:r>
            <a:r>
              <a:rPr lang="nl-NL" sz="1400" i="1" dirty="0"/>
              <a:t> diets </a:t>
            </a:r>
            <a:r>
              <a:rPr lang="nl-NL" sz="1400" i="1" dirty="0" err="1"/>
              <a:t>for</a:t>
            </a:r>
            <a:r>
              <a:rPr lang="nl-NL" sz="1400" i="1" dirty="0"/>
              <a:t> </a:t>
            </a:r>
            <a:r>
              <a:rPr lang="nl-NL" sz="1400" i="1" dirty="0" err="1"/>
              <a:t>weight</a:t>
            </a:r>
            <a:r>
              <a:rPr lang="nl-NL" sz="1400" i="1" dirty="0"/>
              <a:t> </a:t>
            </a:r>
            <a:r>
              <a:rPr lang="nl-NL" sz="1400" i="1" dirty="0" err="1"/>
              <a:t>reduction</a:t>
            </a:r>
            <a:endParaRPr lang="nl-NL" sz="1400" i="1" dirty="0"/>
          </a:p>
          <a:p>
            <a:pPr defTabSz="1693863">
              <a:lnSpc>
                <a:spcPct val="90000"/>
              </a:lnSpc>
              <a:buFontTx/>
              <a:buNone/>
              <a:defRPr/>
            </a:pPr>
            <a:r>
              <a:rPr lang="nl-NL" sz="1400" i="1" dirty="0"/>
              <a:t>II.2.3. </a:t>
            </a:r>
            <a:r>
              <a:rPr lang="nl-NL" sz="1400" i="1" dirty="0" err="1"/>
              <a:t>Dietary</a:t>
            </a:r>
            <a:r>
              <a:rPr lang="nl-NL" sz="1400" i="1" dirty="0"/>
              <a:t> </a:t>
            </a:r>
            <a:r>
              <a:rPr lang="nl-NL" sz="1400" i="1" dirty="0" err="1"/>
              <a:t>foods</a:t>
            </a:r>
            <a:r>
              <a:rPr lang="nl-NL" sz="1400" i="1" dirty="0"/>
              <a:t> </a:t>
            </a:r>
            <a:r>
              <a:rPr lang="nl-NL" sz="1400" i="1" dirty="0" err="1"/>
              <a:t>for</a:t>
            </a:r>
            <a:r>
              <a:rPr lang="nl-NL" sz="1400" i="1" dirty="0"/>
              <a:t> special </a:t>
            </a:r>
            <a:r>
              <a:rPr lang="nl-NL" sz="1400" i="1" dirty="0" err="1"/>
              <a:t>medical</a:t>
            </a:r>
            <a:r>
              <a:rPr lang="nl-NL" sz="1400" i="1" dirty="0"/>
              <a:t> </a:t>
            </a:r>
            <a:r>
              <a:rPr lang="nl-NL" sz="1400" i="1" dirty="0" err="1"/>
              <a:t>purposes</a:t>
            </a:r>
            <a:endParaRPr lang="nl-NL" sz="1400" i="1" dirty="0"/>
          </a:p>
          <a:p>
            <a:pPr defTabSz="1693863">
              <a:lnSpc>
                <a:spcPct val="90000"/>
              </a:lnSpc>
              <a:buFontTx/>
              <a:buNone/>
              <a:defRPr/>
            </a:pPr>
            <a:r>
              <a:rPr lang="nl-NL" sz="1400" i="1" dirty="0"/>
              <a:t>II.2.4. </a:t>
            </a:r>
            <a:r>
              <a:rPr lang="nl-NL" sz="1400" i="1" dirty="0" err="1"/>
              <a:t>Processed</a:t>
            </a:r>
            <a:r>
              <a:rPr lang="nl-NL" sz="1400" i="1" dirty="0"/>
              <a:t> </a:t>
            </a:r>
            <a:r>
              <a:rPr lang="nl-NL" sz="1400" i="1" dirty="0" err="1"/>
              <a:t>cereal-based</a:t>
            </a:r>
            <a:r>
              <a:rPr lang="nl-NL" sz="1400" i="1" dirty="0"/>
              <a:t> </a:t>
            </a:r>
            <a:r>
              <a:rPr lang="nl-NL" sz="1400" i="1" dirty="0" err="1"/>
              <a:t>foods</a:t>
            </a:r>
            <a:r>
              <a:rPr lang="nl-NL" sz="1400" i="1" dirty="0"/>
              <a:t> and baby </a:t>
            </a:r>
            <a:r>
              <a:rPr lang="nl-NL" sz="1400" i="1" dirty="0" err="1"/>
              <a:t>foods</a:t>
            </a:r>
            <a:r>
              <a:rPr lang="nl-NL" sz="1400" i="1" dirty="0"/>
              <a:t> </a:t>
            </a:r>
            <a:r>
              <a:rPr lang="nl-NL" sz="1400" i="1" dirty="0" err="1"/>
              <a:t>for</a:t>
            </a:r>
            <a:r>
              <a:rPr lang="nl-NL" sz="1400" i="1" dirty="0"/>
              <a:t> </a:t>
            </a:r>
            <a:r>
              <a:rPr lang="nl-NL" sz="1400" i="1" dirty="0" err="1"/>
              <a:t>infants</a:t>
            </a:r>
            <a:r>
              <a:rPr lang="nl-NL" sz="1400" i="1" dirty="0"/>
              <a:t> and </a:t>
            </a:r>
            <a:r>
              <a:rPr lang="nl-NL" sz="1400" i="1" dirty="0" err="1"/>
              <a:t>young</a:t>
            </a:r>
            <a:r>
              <a:rPr lang="nl-NL" sz="1400" i="1" dirty="0"/>
              <a:t> </a:t>
            </a:r>
            <a:r>
              <a:rPr lang="nl-NL" sz="1400" i="1" dirty="0" err="1"/>
              <a:t>children</a:t>
            </a:r>
            <a:endParaRPr lang="nl-NL" sz="1400" i="1" dirty="0"/>
          </a:p>
          <a:p>
            <a:pPr defTabSz="1693863">
              <a:lnSpc>
                <a:spcPct val="90000"/>
              </a:lnSpc>
              <a:buFontTx/>
              <a:buNone/>
              <a:defRPr/>
            </a:pPr>
            <a:r>
              <a:rPr lang="nl-NL" sz="1400" i="1" dirty="0"/>
              <a:t>II.2.5. Infant </a:t>
            </a:r>
            <a:r>
              <a:rPr lang="nl-NL" sz="1400" i="1" dirty="0" err="1"/>
              <a:t>formulae</a:t>
            </a:r>
            <a:r>
              <a:rPr lang="nl-NL" sz="1400" i="1" dirty="0"/>
              <a:t> and follow-on </a:t>
            </a:r>
            <a:r>
              <a:rPr lang="nl-NL" sz="1400" i="1" dirty="0" err="1"/>
              <a:t>formulae</a:t>
            </a:r>
            <a:endParaRPr lang="nl-NL" sz="1400" i="1" dirty="0"/>
          </a:p>
          <a:p>
            <a:pPr defTabSz="1693863">
              <a:spcBef>
                <a:spcPts val="0"/>
              </a:spcBef>
              <a:buFontTx/>
              <a:buNone/>
              <a:defRPr/>
            </a:pPr>
            <a:endParaRPr lang="nl-NL" sz="800" i="1" dirty="0"/>
          </a:p>
          <a:p>
            <a:pPr defTabSz="1693863">
              <a:lnSpc>
                <a:spcPct val="90000"/>
              </a:lnSpc>
              <a:buFontTx/>
              <a:buNone/>
              <a:defRPr/>
            </a:pPr>
            <a:r>
              <a:rPr lang="nl-NL" sz="1800" i="1" dirty="0"/>
              <a:t>II.2.6. Gluten-free </a:t>
            </a:r>
            <a:r>
              <a:rPr lang="nl-NL" sz="1800" i="1" dirty="0" err="1"/>
              <a:t>foodstuffs</a:t>
            </a:r>
            <a:r>
              <a:rPr lang="nl-NL" sz="1800" i="1" dirty="0"/>
              <a:t> </a:t>
            </a:r>
            <a:r>
              <a:rPr lang="nl-NL" sz="1600" i="1" dirty="0"/>
              <a:t>(Reg.(EC) 41/2009) – new Reg. (EU)609/2013)</a:t>
            </a:r>
          </a:p>
          <a:p>
            <a:pPr defTabSz="1693863">
              <a:lnSpc>
                <a:spcPct val="90000"/>
              </a:lnSpc>
              <a:buFontTx/>
              <a:buNone/>
              <a:defRPr/>
            </a:pPr>
            <a:r>
              <a:rPr lang="nl-NL" sz="1800" i="1" dirty="0"/>
              <a:t>II.2.7. Food </a:t>
            </a:r>
            <a:r>
              <a:rPr lang="nl-NL" sz="1800" i="1" dirty="0" err="1"/>
              <a:t>supplements</a:t>
            </a:r>
            <a:r>
              <a:rPr lang="nl-NL" sz="1800" i="1" dirty="0"/>
              <a:t> </a:t>
            </a:r>
            <a:r>
              <a:rPr lang="nl-NL" sz="1600" i="1" dirty="0"/>
              <a:t>(Dir. 2002/46/EC)</a:t>
            </a:r>
          </a:p>
          <a:p>
            <a:pPr defTabSz="1693863">
              <a:lnSpc>
                <a:spcPct val="90000"/>
              </a:lnSpc>
              <a:buFontTx/>
              <a:buNone/>
              <a:defRPr/>
            </a:pPr>
            <a:r>
              <a:rPr lang="nl-NL" sz="1800" i="1" dirty="0"/>
              <a:t>II.2.8. </a:t>
            </a:r>
            <a:r>
              <a:rPr lang="nl-NL" sz="1800" i="1" dirty="0" err="1"/>
              <a:t>Adding</a:t>
            </a:r>
            <a:r>
              <a:rPr lang="nl-NL" sz="1800" i="1" dirty="0"/>
              <a:t> </a:t>
            </a:r>
            <a:r>
              <a:rPr lang="nl-NL" sz="1800" i="1" dirty="0" err="1"/>
              <a:t>vitamins</a:t>
            </a:r>
            <a:r>
              <a:rPr lang="nl-NL" sz="1800" i="1" dirty="0"/>
              <a:t> </a:t>
            </a:r>
            <a:r>
              <a:rPr lang="nl-NL" sz="1800" i="1" dirty="0" err="1"/>
              <a:t>or</a:t>
            </a:r>
            <a:r>
              <a:rPr lang="nl-NL" sz="1800" i="1" dirty="0"/>
              <a:t> </a:t>
            </a:r>
            <a:r>
              <a:rPr lang="nl-NL" sz="1800" i="1" dirty="0" err="1"/>
              <a:t>minerals</a:t>
            </a:r>
            <a:r>
              <a:rPr lang="nl-NL" sz="1800" i="1" dirty="0"/>
              <a:t> to </a:t>
            </a:r>
            <a:r>
              <a:rPr lang="nl-NL" sz="1800" i="1" dirty="0" err="1"/>
              <a:t>foods</a:t>
            </a:r>
            <a:r>
              <a:rPr lang="nl-NL" sz="1800" i="1" dirty="0"/>
              <a:t> </a:t>
            </a:r>
            <a:r>
              <a:rPr lang="nl-NL" sz="1600" i="1" dirty="0"/>
              <a:t>(Reg.(EC)1925/2006) </a:t>
            </a:r>
            <a:endParaRPr lang="nl-NL" sz="1800" i="1" dirty="0"/>
          </a:p>
          <a:p>
            <a:pPr defTabSz="1693863">
              <a:lnSpc>
                <a:spcPct val="90000"/>
              </a:lnSpc>
              <a:buFontTx/>
              <a:buNone/>
              <a:defRPr/>
            </a:pPr>
            <a:endParaRPr lang="nl-NL" sz="2000" i="1" dirty="0"/>
          </a:p>
          <a:p>
            <a:pPr defTabSz="1693863">
              <a:lnSpc>
                <a:spcPct val="90000"/>
              </a:lnSpc>
              <a:buFontTx/>
              <a:buNone/>
              <a:defRPr/>
            </a:pPr>
            <a:endParaRPr lang="nl-NL" sz="2400" i="1" dirty="0"/>
          </a:p>
        </p:txBody>
      </p:sp>
      <p:sp>
        <p:nvSpPr>
          <p:cNvPr id="26626" name="Rectangle 2"/>
          <p:cNvSpPr>
            <a:spLocks noGrp="1" noChangeArrowheads="1"/>
          </p:cNvSpPr>
          <p:nvPr>
            <p:ph type="title"/>
          </p:nvPr>
        </p:nvSpPr>
        <p:spPr>
          <a:xfrm>
            <a:off x="3492500" y="260350"/>
            <a:ext cx="5400675" cy="1081088"/>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 </a:t>
            </a:r>
            <a:endParaRPr lang="nl-NL" altLang="nl-BE" sz="2000"/>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6" name="Picture 4"/>
          <p:cNvPicPr>
            <a:picLocks noChangeAspect="1"/>
          </p:cNvPicPr>
          <p:nvPr/>
        </p:nvPicPr>
        <p:blipFill>
          <a:blip r:embed="rId3"/>
          <a:stretch>
            <a:fillRect/>
          </a:stretch>
        </p:blipFill>
        <p:spPr>
          <a:xfrm>
            <a:off x="7576268" y="5180312"/>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20108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9750" y="2492374"/>
            <a:ext cx="8013700" cy="3888953"/>
          </a:xfrm>
        </p:spPr>
        <p:txBody>
          <a:bodyPr/>
          <a:lstStyle/>
          <a:p>
            <a:pPr marL="0" indent="0">
              <a:buFontTx/>
              <a:buNone/>
              <a:defRPr/>
            </a:pPr>
            <a:r>
              <a:rPr lang="nl-BE" sz="2000" dirty="0" err="1">
                <a:solidFill>
                  <a:srgbClr val="0000FF"/>
                </a:solidFill>
                <a:latin typeface="Arial Narrow" pitchFamily="34" charset="0"/>
              </a:rPr>
              <a:t>Aim</a:t>
            </a:r>
            <a:r>
              <a:rPr lang="nl-BE" sz="2000" dirty="0">
                <a:solidFill>
                  <a:srgbClr val="0000FF"/>
                </a:solidFill>
                <a:latin typeface="Arial Narrow" pitchFamily="34" charset="0"/>
              </a:rPr>
              <a:t> = to help companies to prepare </a:t>
            </a:r>
            <a:r>
              <a:rPr lang="nl-BE" sz="2000" dirty="0" err="1">
                <a:solidFill>
                  <a:srgbClr val="0000FF"/>
                </a:solidFill>
                <a:latin typeface="Arial Narrow" pitchFamily="34" charset="0"/>
              </a:rPr>
              <a:t>for</a:t>
            </a:r>
            <a:r>
              <a:rPr lang="nl-BE" sz="2000" dirty="0">
                <a:solidFill>
                  <a:srgbClr val="0000FF"/>
                </a:solidFill>
                <a:latin typeface="Arial Narrow" pitchFamily="34" charset="0"/>
              </a:rPr>
              <a:t> </a:t>
            </a:r>
            <a:r>
              <a:rPr lang="nl-BE" sz="2000" dirty="0" err="1">
                <a:solidFill>
                  <a:srgbClr val="0000FF"/>
                </a:solidFill>
                <a:latin typeface="Arial Narrow" pitchFamily="34" charset="0"/>
              </a:rPr>
              <a:t>exporting</a:t>
            </a:r>
            <a:r>
              <a:rPr lang="nl-BE" sz="2000" dirty="0">
                <a:solidFill>
                  <a:srgbClr val="0000FF"/>
                </a:solidFill>
                <a:latin typeface="Arial Narrow" pitchFamily="34" charset="0"/>
              </a:rPr>
              <a:t> to </a:t>
            </a:r>
            <a:r>
              <a:rPr lang="nl-BE" sz="2000" dirty="0" err="1">
                <a:solidFill>
                  <a:srgbClr val="0000FF"/>
                </a:solidFill>
                <a:latin typeface="Arial Narrow" pitchFamily="34" charset="0"/>
              </a:rPr>
              <a:t>the</a:t>
            </a:r>
            <a:r>
              <a:rPr lang="nl-BE" sz="2000" dirty="0">
                <a:solidFill>
                  <a:srgbClr val="0000FF"/>
                </a:solidFill>
                <a:latin typeface="Arial Narrow" pitchFamily="34" charset="0"/>
              </a:rPr>
              <a:t> EU </a:t>
            </a:r>
            <a:r>
              <a:rPr lang="nl-BE" sz="2000" dirty="0" err="1">
                <a:solidFill>
                  <a:srgbClr val="0000FF"/>
                </a:solidFill>
                <a:latin typeface="Arial Narrow" pitchFamily="34" charset="0"/>
              </a:rPr>
              <a:t>and</a:t>
            </a:r>
            <a:r>
              <a:rPr lang="nl-BE" sz="2000" dirty="0">
                <a:solidFill>
                  <a:srgbClr val="0000FF"/>
                </a:solidFill>
                <a:latin typeface="Arial Narrow" pitchFamily="34" charset="0"/>
              </a:rPr>
              <a:t> </a:t>
            </a:r>
            <a:r>
              <a:rPr lang="nl-BE" sz="2000" dirty="0" err="1">
                <a:solidFill>
                  <a:srgbClr val="0000FF"/>
                </a:solidFill>
                <a:latin typeface="Arial Narrow" pitchFamily="34" charset="0"/>
              </a:rPr>
              <a:t>for</a:t>
            </a:r>
            <a:r>
              <a:rPr lang="nl-BE" sz="2000" dirty="0">
                <a:solidFill>
                  <a:srgbClr val="0000FF"/>
                </a:solidFill>
                <a:latin typeface="Arial Narrow" pitchFamily="34" charset="0"/>
              </a:rPr>
              <a:t> </a:t>
            </a:r>
            <a:r>
              <a:rPr lang="nl-BE" sz="2000" dirty="0" err="1">
                <a:solidFill>
                  <a:srgbClr val="0000FF"/>
                </a:solidFill>
                <a:latin typeface="Arial Narrow" pitchFamily="34" charset="0"/>
              </a:rPr>
              <a:t>implications</a:t>
            </a:r>
            <a:r>
              <a:rPr lang="nl-BE" sz="2000" dirty="0">
                <a:solidFill>
                  <a:srgbClr val="0000FF"/>
                </a:solidFill>
                <a:latin typeface="Arial Narrow" pitchFamily="34" charset="0"/>
              </a:rPr>
              <a:t> </a:t>
            </a:r>
            <a:r>
              <a:rPr lang="nl-BE" sz="2000" dirty="0" err="1">
                <a:solidFill>
                  <a:srgbClr val="0000FF"/>
                </a:solidFill>
                <a:latin typeface="Arial Narrow" pitchFamily="34" charset="0"/>
              </a:rPr>
              <a:t>related</a:t>
            </a:r>
            <a:r>
              <a:rPr lang="nl-BE" sz="2000" dirty="0">
                <a:solidFill>
                  <a:srgbClr val="0000FF"/>
                </a:solidFill>
                <a:latin typeface="Arial Narrow" pitchFamily="34" charset="0"/>
              </a:rPr>
              <a:t> </a:t>
            </a:r>
            <a:r>
              <a:rPr lang="nl-BE" sz="2000" dirty="0" err="1">
                <a:solidFill>
                  <a:srgbClr val="0000FF"/>
                </a:solidFill>
                <a:latin typeface="Arial Narrow" pitchFamily="34" charset="0"/>
              </a:rPr>
              <a:t>to</a:t>
            </a:r>
            <a:r>
              <a:rPr lang="nl-BE" sz="2000" dirty="0">
                <a:solidFill>
                  <a:srgbClr val="0000FF"/>
                </a:solidFill>
                <a:latin typeface="Arial Narrow" pitchFamily="34" charset="0"/>
              </a:rPr>
              <a:t> </a:t>
            </a:r>
            <a:r>
              <a:rPr lang="nl-BE" sz="2000" dirty="0" err="1">
                <a:solidFill>
                  <a:srgbClr val="0000FF"/>
                </a:solidFill>
                <a:latin typeface="Arial Narrow" pitchFamily="34" charset="0"/>
              </a:rPr>
              <a:t>DCFTAs</a:t>
            </a:r>
            <a:r>
              <a:rPr lang="nl-BE" sz="2000" dirty="0">
                <a:solidFill>
                  <a:srgbClr val="0000FF"/>
                </a:solidFill>
                <a:latin typeface="Arial Narrow" pitchFamily="34" charset="0"/>
              </a:rPr>
              <a:t> (</a:t>
            </a:r>
            <a:r>
              <a:rPr lang="nl-BE" sz="2000" dirty="0" err="1">
                <a:solidFill>
                  <a:srgbClr val="0000FF"/>
                </a:solidFill>
                <a:latin typeface="Arial Narrow" pitchFamily="34" charset="0"/>
              </a:rPr>
              <a:t>touching</a:t>
            </a:r>
            <a:r>
              <a:rPr lang="nl-BE" sz="2000" dirty="0">
                <a:solidFill>
                  <a:srgbClr val="0000FF"/>
                </a:solidFill>
                <a:latin typeface="Arial Narrow" pitchFamily="34" charset="0"/>
              </a:rPr>
              <a:t> </a:t>
            </a:r>
            <a:r>
              <a:rPr lang="nl-BE" sz="2000" dirty="0" err="1">
                <a:solidFill>
                  <a:srgbClr val="0000FF"/>
                </a:solidFill>
                <a:latin typeface="Arial Narrow" pitchFamily="34" charset="0"/>
              </a:rPr>
              <a:t>also</a:t>
            </a:r>
            <a:r>
              <a:rPr lang="nl-BE" sz="2000" dirty="0">
                <a:solidFill>
                  <a:srgbClr val="0000FF"/>
                </a:solidFill>
                <a:latin typeface="Arial Narrow" pitchFamily="34" charset="0"/>
              </a:rPr>
              <a:t> producers </a:t>
            </a:r>
            <a:r>
              <a:rPr lang="nl-BE" sz="2000" dirty="0" err="1">
                <a:solidFill>
                  <a:srgbClr val="0000FF"/>
                </a:solidFill>
                <a:latin typeface="Arial Narrow" pitchFamily="34" charset="0"/>
              </a:rPr>
              <a:t>selling</a:t>
            </a:r>
            <a:r>
              <a:rPr lang="nl-BE" sz="2000" dirty="0">
                <a:solidFill>
                  <a:srgbClr val="0000FF"/>
                </a:solidFill>
                <a:latin typeface="Arial Narrow" pitchFamily="34" charset="0"/>
              </a:rPr>
              <a:t> </a:t>
            </a:r>
            <a:r>
              <a:rPr lang="nl-BE" sz="2000" dirty="0" err="1">
                <a:solidFill>
                  <a:srgbClr val="0000FF"/>
                </a:solidFill>
                <a:latin typeface="Arial Narrow" pitchFamily="34" charset="0"/>
              </a:rPr>
              <a:t>locally</a:t>
            </a:r>
            <a:r>
              <a:rPr lang="nl-BE" sz="2000" dirty="0">
                <a:solidFill>
                  <a:srgbClr val="0000FF"/>
                </a:solidFill>
                <a:latin typeface="Arial Narrow" pitchFamily="34" charset="0"/>
              </a:rPr>
              <a:t>) </a:t>
            </a:r>
          </a:p>
          <a:p>
            <a:pPr marL="0" indent="0">
              <a:buFontTx/>
              <a:buNone/>
              <a:defRPr/>
            </a:pPr>
            <a:endParaRPr lang="nl-BE" sz="800" dirty="0">
              <a:latin typeface="Arial Narrow" pitchFamily="34" charset="0"/>
            </a:endParaRPr>
          </a:p>
          <a:p>
            <a:pPr marL="0" indent="0">
              <a:buFontTx/>
              <a:buNone/>
              <a:defRPr/>
            </a:pPr>
            <a:r>
              <a:rPr lang="nl-BE" sz="2000" dirty="0" err="1">
                <a:latin typeface="Arial Narrow" pitchFamily="34" charset="0"/>
              </a:rPr>
              <a:t>Antwerp-Waasland</a:t>
            </a:r>
            <a:r>
              <a:rPr lang="nl-BE" sz="2000" dirty="0">
                <a:latin typeface="Arial Narrow" pitchFamily="34" charset="0"/>
              </a:rPr>
              <a:t> CCI in Belgium </a:t>
            </a:r>
            <a:r>
              <a:rPr lang="nl-BE" sz="2000" dirty="0" err="1">
                <a:latin typeface="Arial Narrow" pitchFamily="34" charset="0"/>
              </a:rPr>
              <a:t>worked</a:t>
            </a:r>
            <a:r>
              <a:rPr lang="nl-BE" sz="2000" dirty="0">
                <a:latin typeface="Arial Narrow" pitchFamily="34" charset="0"/>
              </a:rPr>
              <a:t> out a </a:t>
            </a:r>
            <a:r>
              <a:rPr lang="nl-BE" sz="2000" dirty="0" err="1">
                <a:latin typeface="Arial Narrow" pitchFamily="34" charset="0"/>
              </a:rPr>
              <a:t>detailed</a:t>
            </a:r>
            <a:r>
              <a:rPr lang="nl-BE" sz="2000" dirty="0">
                <a:latin typeface="Arial Narrow" pitchFamily="34" charset="0"/>
              </a:rPr>
              <a:t> ‘</a:t>
            </a:r>
            <a:r>
              <a:rPr lang="nl-BE" sz="2000" dirty="0" err="1">
                <a:latin typeface="Arial Narrow" pitchFamily="34" charset="0"/>
              </a:rPr>
              <a:t>acquis</a:t>
            </a:r>
            <a:r>
              <a:rPr lang="nl-BE" sz="2000" dirty="0">
                <a:latin typeface="Arial Narrow" pitchFamily="34" charset="0"/>
              </a:rPr>
              <a:t> communautaire’ checklist </a:t>
            </a:r>
            <a:r>
              <a:rPr lang="nl-BE" sz="2000" dirty="0" err="1">
                <a:latin typeface="Arial Narrow" pitchFamily="34" charset="0"/>
              </a:rPr>
              <a:t>for</a:t>
            </a:r>
            <a:r>
              <a:rPr lang="nl-BE" sz="2000" dirty="0">
                <a:latin typeface="Arial Narrow" pitchFamily="34" charset="0"/>
              </a:rPr>
              <a:t> </a:t>
            </a:r>
            <a:r>
              <a:rPr lang="nl-BE" sz="2000" dirty="0" err="1">
                <a:latin typeface="Arial Narrow" pitchFamily="34" charset="0"/>
              </a:rPr>
              <a:t>agricultural</a:t>
            </a:r>
            <a:r>
              <a:rPr lang="nl-BE" sz="2000" dirty="0">
                <a:latin typeface="Arial Narrow" pitchFamily="34" charset="0"/>
              </a:rPr>
              <a:t> </a:t>
            </a:r>
            <a:r>
              <a:rPr lang="nl-BE" sz="2000" dirty="0" err="1">
                <a:latin typeface="Arial Narrow" pitchFamily="34" charset="0"/>
              </a:rPr>
              <a:t>products</a:t>
            </a:r>
            <a:r>
              <a:rPr lang="nl-BE" sz="2000" dirty="0">
                <a:latin typeface="Arial Narrow" pitchFamily="34" charset="0"/>
              </a:rPr>
              <a:t> and </a:t>
            </a:r>
            <a:r>
              <a:rPr lang="nl-BE" sz="2000" dirty="0" err="1">
                <a:latin typeface="Arial Narrow" pitchFamily="34" charset="0"/>
              </a:rPr>
              <a:t>foodstuffs</a:t>
            </a:r>
            <a:r>
              <a:rPr lang="nl-BE" sz="2000" dirty="0">
                <a:latin typeface="Arial Narrow" pitchFamily="34" charset="0"/>
              </a:rPr>
              <a:t>.</a:t>
            </a:r>
          </a:p>
          <a:p>
            <a:pPr marL="0" indent="0">
              <a:buFontTx/>
              <a:buNone/>
              <a:defRPr/>
            </a:pPr>
            <a:endParaRPr lang="nl-BE" sz="800" dirty="0">
              <a:latin typeface="Arial Narrow" pitchFamily="34" charset="0"/>
            </a:endParaRPr>
          </a:p>
          <a:p>
            <a:pPr marL="0" indent="0">
              <a:buFontTx/>
              <a:buNone/>
              <a:defRPr/>
            </a:pPr>
            <a:r>
              <a:rPr lang="nl-BE" sz="2000" dirty="0">
                <a:latin typeface="Arial Narrow" pitchFamily="34" charset="0"/>
              </a:rPr>
              <a:t>The checklist is a </a:t>
            </a:r>
            <a:r>
              <a:rPr lang="nl-BE" sz="2000" dirty="0" err="1">
                <a:latin typeface="Arial Narrow" pitchFamily="34" charset="0"/>
              </a:rPr>
              <a:t>useful</a:t>
            </a:r>
            <a:r>
              <a:rPr lang="nl-BE" sz="2000" dirty="0">
                <a:latin typeface="Arial Narrow" pitchFamily="34" charset="0"/>
              </a:rPr>
              <a:t> </a:t>
            </a:r>
            <a:r>
              <a:rPr lang="nl-BE" sz="2000" dirty="0" err="1">
                <a:latin typeface="Arial Narrow" pitchFamily="34" charset="0"/>
              </a:rPr>
              <a:t>diagnostic</a:t>
            </a:r>
            <a:r>
              <a:rPr lang="nl-BE" sz="2000" dirty="0">
                <a:latin typeface="Arial Narrow" pitchFamily="34" charset="0"/>
              </a:rPr>
              <a:t> tool to help </a:t>
            </a:r>
            <a:r>
              <a:rPr lang="nl-BE" sz="2000" dirty="0" err="1">
                <a:latin typeface="Arial Narrow" pitchFamily="34" charset="0"/>
              </a:rPr>
              <a:t>structure</a:t>
            </a:r>
            <a:r>
              <a:rPr lang="nl-BE" sz="2000" dirty="0">
                <a:latin typeface="Arial Narrow" pitchFamily="34" charset="0"/>
              </a:rPr>
              <a:t> </a:t>
            </a:r>
            <a:r>
              <a:rPr lang="nl-BE" sz="2000" dirty="0" err="1">
                <a:latin typeface="Arial Narrow" pitchFamily="34" charset="0"/>
              </a:rPr>
              <a:t>an</a:t>
            </a:r>
            <a:r>
              <a:rPr lang="nl-BE" sz="2000" dirty="0">
                <a:latin typeface="Arial Narrow" pitchFamily="34" charset="0"/>
              </a:rPr>
              <a:t> interview </a:t>
            </a:r>
            <a:r>
              <a:rPr lang="nl-BE" sz="2000" dirty="0" err="1">
                <a:latin typeface="Arial Narrow" pitchFamily="34" charset="0"/>
              </a:rPr>
              <a:t>with</a:t>
            </a:r>
            <a:r>
              <a:rPr lang="nl-BE" sz="2000" dirty="0">
                <a:latin typeface="Arial Narrow" pitchFamily="34" charset="0"/>
              </a:rPr>
              <a:t> </a:t>
            </a:r>
            <a:r>
              <a:rPr lang="nl-BE" sz="2000" dirty="0" err="1">
                <a:latin typeface="Arial Narrow" pitchFamily="34" charset="0"/>
              </a:rPr>
              <a:t>an</a:t>
            </a:r>
            <a:r>
              <a:rPr lang="nl-BE" sz="2000" dirty="0">
                <a:latin typeface="Arial Narrow" pitchFamily="34" charset="0"/>
              </a:rPr>
              <a:t> SME </a:t>
            </a:r>
            <a:r>
              <a:rPr lang="nl-BE" sz="2000" dirty="0" err="1">
                <a:latin typeface="Arial Narrow" pitchFamily="34" charset="0"/>
              </a:rPr>
              <a:t>and</a:t>
            </a:r>
            <a:r>
              <a:rPr lang="nl-BE" sz="2000" dirty="0">
                <a:latin typeface="Arial Narrow" pitchFamily="34" charset="0"/>
              </a:rPr>
              <a:t> to </a:t>
            </a:r>
            <a:r>
              <a:rPr lang="nl-BE" sz="2000" dirty="0" err="1">
                <a:latin typeface="Arial Narrow" pitchFamily="34" charset="0"/>
              </a:rPr>
              <a:t>find</a:t>
            </a:r>
            <a:r>
              <a:rPr lang="nl-BE" sz="2000" dirty="0">
                <a:latin typeface="Arial Narrow" pitchFamily="34" charset="0"/>
              </a:rPr>
              <a:t> out:</a:t>
            </a:r>
          </a:p>
          <a:p>
            <a:pPr marL="609600" indent="-609600">
              <a:buFontTx/>
              <a:buNone/>
              <a:defRPr/>
            </a:pPr>
            <a:r>
              <a:rPr lang="nl-BE" sz="2000" dirty="0">
                <a:latin typeface="Arial Narrow" pitchFamily="34" charset="0"/>
              </a:rPr>
              <a:t>	</a:t>
            </a:r>
            <a:r>
              <a:rPr lang="nl-BE" sz="1800" dirty="0">
                <a:latin typeface="Arial Narrow" pitchFamily="34" charset="0"/>
              </a:rPr>
              <a:t>- </a:t>
            </a:r>
            <a:r>
              <a:rPr lang="nl-BE" sz="1800" dirty="0" err="1">
                <a:latin typeface="Arial Narrow" pitchFamily="34" charset="0"/>
              </a:rPr>
              <a:t>which</a:t>
            </a:r>
            <a:r>
              <a:rPr lang="nl-BE" sz="1800" dirty="0">
                <a:latin typeface="Arial Narrow" pitchFamily="34" charset="0"/>
              </a:rPr>
              <a:t> </a:t>
            </a:r>
            <a:r>
              <a:rPr lang="nl-BE" sz="1800" dirty="0" err="1">
                <a:latin typeface="Arial Narrow" pitchFamily="34" charset="0"/>
              </a:rPr>
              <a:t>main</a:t>
            </a:r>
            <a:r>
              <a:rPr lang="nl-BE" sz="1800" dirty="0">
                <a:latin typeface="Arial Narrow" pitchFamily="34" charset="0"/>
              </a:rPr>
              <a:t> “</a:t>
            </a:r>
            <a:r>
              <a:rPr lang="nl-BE" sz="1800" dirty="0" err="1">
                <a:latin typeface="Arial Narrow" pitchFamily="34" charset="0"/>
              </a:rPr>
              <a:t>acquis</a:t>
            </a:r>
            <a:r>
              <a:rPr lang="nl-BE" sz="1800" dirty="0">
                <a:latin typeface="Arial Narrow" pitchFamily="34" charset="0"/>
              </a:rPr>
              <a:t>” (= EU product) </a:t>
            </a:r>
            <a:r>
              <a:rPr lang="nl-BE" sz="1800" dirty="0" err="1">
                <a:latin typeface="Arial Narrow" pitchFamily="34" charset="0"/>
              </a:rPr>
              <a:t>rules</a:t>
            </a:r>
            <a:r>
              <a:rPr lang="nl-BE" sz="1800" dirty="0">
                <a:latin typeface="Arial Narrow" pitchFamily="34" charset="0"/>
              </a:rPr>
              <a:t> are relevant </a:t>
            </a:r>
            <a:r>
              <a:rPr lang="nl-BE" sz="1800" dirty="0" err="1">
                <a:latin typeface="Arial Narrow" pitchFamily="34" charset="0"/>
              </a:rPr>
              <a:t>for</a:t>
            </a:r>
            <a:r>
              <a:rPr lang="nl-BE" sz="1800" dirty="0">
                <a:latin typeface="Arial Narrow" pitchFamily="34" charset="0"/>
              </a:rPr>
              <a:t> the company </a:t>
            </a:r>
            <a:r>
              <a:rPr lang="nl-BE" sz="1800" dirty="0" err="1">
                <a:latin typeface="Arial Narrow" pitchFamily="34" charset="0"/>
              </a:rPr>
              <a:t>concerned</a:t>
            </a:r>
            <a:r>
              <a:rPr lang="nl-BE" sz="1800" dirty="0">
                <a:latin typeface="Arial Narrow" pitchFamily="34" charset="0"/>
              </a:rPr>
              <a:t>;</a:t>
            </a:r>
          </a:p>
          <a:p>
            <a:pPr marL="609600" indent="-609600">
              <a:buFontTx/>
              <a:buNone/>
              <a:defRPr/>
            </a:pPr>
            <a:r>
              <a:rPr lang="nl-BE" sz="1800" dirty="0">
                <a:latin typeface="Arial Narrow" pitchFamily="34" charset="0"/>
              </a:rPr>
              <a:t>	- </a:t>
            </a:r>
            <a:r>
              <a:rPr lang="nl-BE" sz="1800" dirty="0" err="1">
                <a:latin typeface="Arial Narrow" pitchFamily="34" charset="0"/>
              </a:rPr>
              <a:t>which</a:t>
            </a:r>
            <a:r>
              <a:rPr lang="nl-BE" sz="1800" dirty="0">
                <a:latin typeface="Arial Narrow" pitchFamily="34" charset="0"/>
              </a:rPr>
              <a:t> “</a:t>
            </a:r>
            <a:r>
              <a:rPr lang="nl-BE" sz="1800" dirty="0" err="1">
                <a:latin typeface="Arial Narrow" pitchFamily="34" charset="0"/>
              </a:rPr>
              <a:t>acquis</a:t>
            </a:r>
            <a:r>
              <a:rPr lang="nl-BE" sz="1800" dirty="0">
                <a:latin typeface="Arial Narrow" pitchFamily="34" charset="0"/>
              </a:rPr>
              <a:t>” </a:t>
            </a:r>
            <a:r>
              <a:rPr lang="nl-BE" sz="1800" dirty="0" err="1">
                <a:latin typeface="Arial Narrow" pitchFamily="34" charset="0"/>
              </a:rPr>
              <a:t>rules</a:t>
            </a:r>
            <a:r>
              <a:rPr lang="nl-BE" sz="1800" dirty="0">
                <a:latin typeface="Arial Narrow" pitchFamily="34" charset="0"/>
              </a:rPr>
              <a:t> are </a:t>
            </a:r>
            <a:r>
              <a:rPr lang="nl-BE" sz="1800" dirty="0" err="1">
                <a:latin typeface="Arial Narrow" pitchFamily="34" charset="0"/>
              </a:rPr>
              <a:t>already</a:t>
            </a:r>
            <a:r>
              <a:rPr lang="nl-BE" sz="1800" dirty="0">
                <a:latin typeface="Arial Narrow" pitchFamily="34" charset="0"/>
              </a:rPr>
              <a:t> </a:t>
            </a:r>
            <a:r>
              <a:rPr lang="nl-BE" sz="1800" dirty="0" err="1">
                <a:latin typeface="Arial Narrow" pitchFamily="34" charset="0"/>
              </a:rPr>
              <a:t>known</a:t>
            </a:r>
            <a:r>
              <a:rPr lang="nl-BE" sz="1800" dirty="0">
                <a:latin typeface="Arial Narrow" pitchFamily="34" charset="0"/>
              </a:rPr>
              <a:t> to / </a:t>
            </a:r>
            <a:r>
              <a:rPr lang="nl-BE" sz="1800" dirty="0" err="1">
                <a:latin typeface="Arial Narrow" pitchFamily="34" charset="0"/>
              </a:rPr>
              <a:t>implemented</a:t>
            </a:r>
            <a:r>
              <a:rPr lang="nl-BE" sz="1800" dirty="0">
                <a:latin typeface="Arial Narrow" pitchFamily="34" charset="0"/>
              </a:rPr>
              <a:t> </a:t>
            </a:r>
            <a:r>
              <a:rPr lang="nl-BE" sz="1800" dirty="0" err="1">
                <a:latin typeface="Arial Narrow" pitchFamily="34" charset="0"/>
              </a:rPr>
              <a:t>by</a:t>
            </a:r>
            <a:r>
              <a:rPr lang="nl-BE" sz="1800" dirty="0">
                <a:latin typeface="Arial Narrow" pitchFamily="34" charset="0"/>
              </a:rPr>
              <a:t> </a:t>
            </a:r>
            <a:r>
              <a:rPr lang="nl-BE" sz="1800" dirty="0" err="1">
                <a:latin typeface="Arial Narrow" pitchFamily="34" charset="0"/>
              </a:rPr>
              <a:t>the</a:t>
            </a:r>
            <a:r>
              <a:rPr lang="nl-BE" sz="1800" dirty="0">
                <a:latin typeface="Arial Narrow" pitchFamily="34" charset="0"/>
              </a:rPr>
              <a:t> company</a:t>
            </a:r>
          </a:p>
          <a:p>
            <a:pPr marL="609600" indent="-609600">
              <a:buFontTx/>
              <a:buNone/>
              <a:defRPr/>
            </a:pPr>
            <a:endParaRPr lang="nl-BE" sz="800" dirty="0">
              <a:latin typeface="Arial Narrow" pitchFamily="34" charset="0"/>
            </a:endParaRPr>
          </a:p>
          <a:p>
            <a:pPr marL="0" indent="0">
              <a:buFontTx/>
              <a:buNone/>
              <a:defRPr/>
            </a:pPr>
            <a:r>
              <a:rPr lang="nl-BE" sz="2000" dirty="0" err="1">
                <a:latin typeface="Arial Narrow" pitchFamily="34" charset="0"/>
              </a:rPr>
              <a:t>This</a:t>
            </a:r>
            <a:r>
              <a:rPr lang="nl-BE" sz="2000" dirty="0">
                <a:latin typeface="Arial Narrow" pitchFamily="34" charset="0"/>
              </a:rPr>
              <a:t> </a:t>
            </a:r>
            <a:r>
              <a:rPr lang="nl-BE" sz="2000" dirty="0" err="1">
                <a:latin typeface="Arial Narrow" pitchFamily="34" charset="0"/>
              </a:rPr>
              <a:t>can</a:t>
            </a:r>
            <a:r>
              <a:rPr lang="nl-BE" sz="2000" dirty="0">
                <a:latin typeface="Arial Narrow" pitchFamily="34" charset="0"/>
              </a:rPr>
              <a:t> </a:t>
            </a:r>
            <a:r>
              <a:rPr lang="nl-BE" sz="2000" dirty="0" err="1">
                <a:latin typeface="Arial Narrow" pitchFamily="34" charset="0"/>
              </a:rPr>
              <a:t>be</a:t>
            </a:r>
            <a:r>
              <a:rPr lang="nl-BE" sz="2000" dirty="0">
                <a:latin typeface="Arial Narrow" pitchFamily="34" charset="0"/>
              </a:rPr>
              <a:t> </a:t>
            </a:r>
            <a:r>
              <a:rPr lang="nl-BE" sz="2000" dirty="0" err="1">
                <a:latin typeface="Arial Narrow" pitchFamily="34" charset="0"/>
              </a:rPr>
              <a:t>followed</a:t>
            </a:r>
            <a:r>
              <a:rPr lang="nl-BE" sz="2000" dirty="0">
                <a:latin typeface="Arial Narrow" pitchFamily="34" charset="0"/>
              </a:rPr>
              <a:t> </a:t>
            </a:r>
            <a:r>
              <a:rPr lang="nl-BE" sz="2000" dirty="0" err="1">
                <a:latin typeface="Arial Narrow" pitchFamily="34" charset="0"/>
              </a:rPr>
              <a:t>by</a:t>
            </a:r>
            <a:r>
              <a:rPr lang="nl-BE" sz="2000" dirty="0">
                <a:latin typeface="Arial Narrow" pitchFamily="34" charset="0"/>
              </a:rPr>
              <a:t> </a:t>
            </a:r>
            <a:r>
              <a:rPr lang="nl-BE" sz="2000" dirty="0" err="1">
                <a:latin typeface="Arial Narrow" pitchFamily="34" charset="0"/>
              </a:rPr>
              <a:t>the</a:t>
            </a:r>
            <a:r>
              <a:rPr lang="nl-BE" sz="2000" dirty="0">
                <a:latin typeface="Arial Narrow" pitchFamily="34" charset="0"/>
              </a:rPr>
              <a:t> delivery of a feedback report </a:t>
            </a:r>
            <a:r>
              <a:rPr lang="nl-BE" sz="2000" dirty="0" err="1">
                <a:latin typeface="Arial Narrow" pitchFamily="34" charset="0"/>
              </a:rPr>
              <a:t>with</a:t>
            </a:r>
            <a:r>
              <a:rPr lang="nl-BE" sz="2000" dirty="0">
                <a:latin typeface="Arial Narrow" pitchFamily="34" charset="0"/>
              </a:rPr>
              <a:t> </a:t>
            </a:r>
            <a:r>
              <a:rPr lang="nl-BE" sz="2000" dirty="0" err="1">
                <a:latin typeface="Arial Narrow" pitchFamily="34" charset="0"/>
              </a:rPr>
              <a:t>targeted</a:t>
            </a:r>
            <a:r>
              <a:rPr lang="nl-BE" sz="2000" dirty="0">
                <a:latin typeface="Arial Narrow" pitchFamily="34" charset="0"/>
              </a:rPr>
              <a:t> info on relevant </a:t>
            </a:r>
            <a:r>
              <a:rPr lang="nl-BE" sz="2000" dirty="0" err="1">
                <a:latin typeface="Arial Narrow" pitchFamily="34" charset="0"/>
              </a:rPr>
              <a:t>laws</a:t>
            </a:r>
            <a:r>
              <a:rPr lang="nl-BE" sz="2000" dirty="0">
                <a:latin typeface="Arial Narrow" pitchFamily="34" charset="0"/>
              </a:rPr>
              <a:t> </a:t>
            </a:r>
            <a:r>
              <a:rPr lang="nl-BE" sz="2000" dirty="0" err="1">
                <a:latin typeface="Arial Narrow" pitchFamily="34" charset="0"/>
              </a:rPr>
              <a:t>and</a:t>
            </a:r>
            <a:r>
              <a:rPr lang="nl-BE" sz="2000" dirty="0">
                <a:latin typeface="Arial Narrow" pitchFamily="34" charset="0"/>
              </a:rPr>
              <a:t> info on a </a:t>
            </a:r>
            <a:r>
              <a:rPr lang="nl-BE" sz="2000" dirty="0" err="1">
                <a:latin typeface="Arial Narrow" pitchFamily="34" charset="0"/>
              </a:rPr>
              <a:t>possible</a:t>
            </a:r>
            <a:r>
              <a:rPr lang="nl-BE" sz="2000" dirty="0">
                <a:latin typeface="Arial Narrow" pitchFamily="34" charset="0"/>
              </a:rPr>
              <a:t> support via </a:t>
            </a:r>
            <a:r>
              <a:rPr lang="nl-BE" sz="2000" dirty="0" err="1">
                <a:latin typeface="Arial Narrow" pitchFamily="34" charset="0"/>
              </a:rPr>
              <a:t>the</a:t>
            </a:r>
            <a:r>
              <a:rPr lang="nl-BE" sz="2000" dirty="0">
                <a:latin typeface="Arial Narrow" pitchFamily="34" charset="0"/>
              </a:rPr>
              <a:t> DCFTA SME Facility.</a:t>
            </a:r>
            <a:endParaRPr lang="nl-BE" sz="2000" dirty="0"/>
          </a:p>
        </p:txBody>
      </p:sp>
      <p:sp>
        <p:nvSpPr>
          <p:cNvPr id="8194" name="Titel 1"/>
          <p:cNvSpPr>
            <a:spLocks noGrp="1"/>
          </p:cNvSpPr>
          <p:nvPr>
            <p:ph type="title"/>
          </p:nvPr>
        </p:nvSpPr>
        <p:spPr>
          <a:xfrm>
            <a:off x="539750" y="1341438"/>
            <a:ext cx="7993063" cy="935037"/>
          </a:xfrm>
        </p:spPr>
        <p:txBody>
          <a:bodyPr/>
          <a:lstStyle/>
          <a:p>
            <a:pPr algn="ctr"/>
            <a:r>
              <a:rPr lang="nl-BE" altLang="nl-BE" sz="3600">
                <a:solidFill>
                  <a:srgbClr val="FF0000"/>
                </a:solidFill>
                <a:latin typeface="Tw Cen MT Condensed" panose="020B0606020104020203" pitchFamily="34" charset="0"/>
              </a:rPr>
              <a:t>Introduction</a:t>
            </a:r>
            <a:br>
              <a:rPr lang="nl-BE" altLang="nl-BE" sz="3600">
                <a:solidFill>
                  <a:srgbClr val="FF0000"/>
                </a:solidFill>
                <a:latin typeface="Tw Cen MT Condensed" panose="020B0606020104020203" pitchFamily="34" charset="0"/>
              </a:rPr>
            </a:br>
            <a:r>
              <a:rPr lang="nl-BE" altLang="nl-BE" sz="3600">
                <a:solidFill>
                  <a:srgbClr val="FF0000"/>
                </a:solidFill>
                <a:latin typeface="Tw Cen MT Condensed" panose="020B0606020104020203" pitchFamily="34" charset="0"/>
              </a:rPr>
              <a:t>A checklist on compliance with EU foodstuffs laws</a:t>
            </a:r>
            <a:endParaRPr lang="nl-BE" altLang="nl-BE" sz="3600">
              <a:solidFill>
                <a:srgbClr val="FF0000"/>
              </a:solidFill>
            </a:endParaRPr>
          </a:p>
        </p:txBody>
      </p:sp>
      <p:pic>
        <p:nvPicPr>
          <p:cNvPr id="8196" name="il_fi" descr="http://www.winnersedgetrading.com/wp-content/uploads/2010/06/check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15888"/>
            <a:ext cx="2395537"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3016439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685800" y="1412875"/>
            <a:ext cx="7989888" cy="4392389"/>
          </a:xfrm>
        </p:spPr>
        <p:txBody>
          <a:bodyPr/>
          <a:lstStyle/>
          <a:p>
            <a:pPr defTabSz="1693863">
              <a:buFontTx/>
              <a:buNone/>
              <a:defRPr/>
            </a:pPr>
            <a:r>
              <a:rPr lang="nl-NL" sz="2400" i="1" dirty="0">
                <a:solidFill>
                  <a:srgbClr val="0000FF"/>
                </a:solidFill>
              </a:rPr>
              <a:t>II.2. </a:t>
            </a:r>
            <a:r>
              <a:rPr lang="nl-NL" sz="2400" i="1" u="sng" dirty="0" err="1">
                <a:solidFill>
                  <a:srgbClr val="0000FF"/>
                </a:solidFill>
              </a:rPr>
              <a:t>Foodstuffs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particular</a:t>
            </a:r>
            <a:r>
              <a:rPr lang="nl-NL" sz="2400" i="1" u="sng" dirty="0">
                <a:solidFill>
                  <a:srgbClr val="0000FF"/>
                </a:solidFill>
              </a:rPr>
              <a:t> </a:t>
            </a:r>
            <a:r>
              <a:rPr lang="nl-NL" sz="2400" i="1" u="sng" dirty="0" err="1">
                <a:solidFill>
                  <a:srgbClr val="0000FF"/>
                </a:solidFill>
              </a:rPr>
              <a:t>purposes</a:t>
            </a:r>
            <a:r>
              <a:rPr lang="nl-NL" sz="2400" i="1" u="sng" dirty="0">
                <a:solidFill>
                  <a:srgbClr val="0000FF"/>
                </a:solidFill>
              </a:rPr>
              <a:t> </a:t>
            </a:r>
            <a:r>
              <a:rPr lang="nl-NL" sz="2400" i="1" u="sng" dirty="0" err="1">
                <a:solidFill>
                  <a:srgbClr val="0000FF"/>
                </a:solidFill>
              </a:rPr>
              <a:t>or</a:t>
            </a:r>
            <a:r>
              <a:rPr lang="nl-NL" sz="2400" i="1" u="sng" dirty="0">
                <a:solidFill>
                  <a:srgbClr val="0000FF"/>
                </a:solidFill>
              </a:rPr>
              <a:t> target </a:t>
            </a:r>
            <a:r>
              <a:rPr lang="nl-NL" sz="2400" i="1" u="sng" dirty="0" err="1">
                <a:solidFill>
                  <a:srgbClr val="0000FF"/>
                </a:solidFill>
              </a:rPr>
              <a:t>groups</a:t>
            </a:r>
            <a:r>
              <a:rPr lang="nl-NL" sz="2400" i="1" u="sng" dirty="0">
                <a:solidFill>
                  <a:srgbClr val="0000FF"/>
                </a:solidFill>
              </a:rPr>
              <a:t> </a:t>
            </a:r>
          </a:p>
          <a:p>
            <a:pPr defTabSz="1693863">
              <a:buFontTx/>
              <a:buNone/>
              <a:defRPr/>
            </a:pPr>
            <a:endParaRPr lang="nl-NL" sz="1800" i="1" dirty="0">
              <a:solidFill>
                <a:srgbClr val="0000FF"/>
              </a:solidFill>
            </a:endParaRPr>
          </a:p>
          <a:p>
            <a:pPr marL="0" defTabSz="1693863">
              <a:spcBef>
                <a:spcPts val="0"/>
              </a:spcBef>
              <a:buFontTx/>
              <a:buNone/>
              <a:defRPr/>
            </a:pPr>
            <a:r>
              <a:rPr lang="nl-NL" sz="2000" i="1" dirty="0">
                <a:solidFill>
                  <a:srgbClr val="0000FF"/>
                </a:solidFill>
              </a:rPr>
              <a:t>II.2.1. </a:t>
            </a:r>
            <a:r>
              <a:rPr lang="nl-NL" sz="2000" i="1" dirty="0" err="1">
                <a:solidFill>
                  <a:srgbClr val="0000FF"/>
                </a:solidFill>
              </a:rPr>
              <a:t>Foodstuffs</a:t>
            </a:r>
            <a:r>
              <a:rPr lang="nl-NL" sz="2000" i="1" dirty="0">
                <a:solidFill>
                  <a:srgbClr val="0000FF"/>
                </a:solidFill>
              </a:rPr>
              <a:t> </a:t>
            </a:r>
            <a:r>
              <a:rPr lang="nl-NL" sz="2000" i="1" dirty="0" err="1">
                <a:solidFill>
                  <a:srgbClr val="0000FF"/>
                </a:solidFill>
              </a:rPr>
              <a:t>for</a:t>
            </a:r>
            <a:r>
              <a:rPr lang="nl-NL" sz="2000" i="1" dirty="0">
                <a:solidFill>
                  <a:srgbClr val="0000FF"/>
                </a:solidFill>
              </a:rPr>
              <a:t> </a:t>
            </a:r>
            <a:r>
              <a:rPr lang="nl-NL" sz="2000" i="1" dirty="0" err="1">
                <a:solidFill>
                  <a:srgbClr val="0000FF"/>
                </a:solidFill>
              </a:rPr>
              <a:t>particular</a:t>
            </a:r>
            <a:r>
              <a:rPr lang="nl-NL" sz="2000" i="1" dirty="0">
                <a:solidFill>
                  <a:srgbClr val="0000FF"/>
                </a:solidFill>
              </a:rPr>
              <a:t> </a:t>
            </a:r>
            <a:r>
              <a:rPr lang="nl-NL" sz="2000" i="1" dirty="0" err="1">
                <a:solidFill>
                  <a:srgbClr val="0000FF"/>
                </a:solidFill>
              </a:rPr>
              <a:t>nutritional</a:t>
            </a:r>
            <a:r>
              <a:rPr lang="nl-NL" sz="2000" i="1" dirty="0">
                <a:solidFill>
                  <a:srgbClr val="0000FF"/>
                </a:solidFill>
              </a:rPr>
              <a:t> </a:t>
            </a:r>
            <a:r>
              <a:rPr lang="nl-NL" sz="2000" i="1" dirty="0" err="1">
                <a:solidFill>
                  <a:srgbClr val="0000FF"/>
                </a:solidFill>
              </a:rPr>
              <a:t>uses</a:t>
            </a:r>
            <a:r>
              <a:rPr lang="nl-NL" sz="2000" i="1" dirty="0">
                <a:solidFill>
                  <a:srgbClr val="0000FF"/>
                </a:solidFill>
              </a:rPr>
              <a:t> </a:t>
            </a:r>
            <a:r>
              <a:rPr lang="nl-NL" sz="1600" i="1" dirty="0">
                <a:solidFill>
                  <a:srgbClr val="0000FF"/>
                </a:solidFill>
              </a:rPr>
              <a:t>(Reg.(EU) 609/2013) </a:t>
            </a:r>
            <a:endParaRPr lang="nl-BE" sz="2000" i="1" dirty="0">
              <a:solidFill>
                <a:srgbClr val="FF0000"/>
              </a:solidFill>
            </a:endParaRPr>
          </a:p>
          <a:p>
            <a:pPr defTabSz="1693863">
              <a:buFont typeface="Monotype Sorts" pitchFamily="2" charset="2"/>
              <a:buNone/>
              <a:defRPr/>
            </a:pPr>
            <a:endParaRPr lang="nl-BE" sz="1600" i="1" dirty="0"/>
          </a:p>
          <a:p>
            <a:pPr defTabSz="1693863">
              <a:buFont typeface="Monotype Sorts" pitchFamily="2" charset="2"/>
              <a:buNone/>
              <a:defRPr/>
            </a:pPr>
            <a:r>
              <a:rPr lang="nl-BE" sz="1600" i="1" dirty="0"/>
              <a:t>	must </a:t>
            </a:r>
            <a:r>
              <a:rPr lang="nl-BE" sz="1600" i="1" dirty="0" err="1"/>
              <a:t>be</a:t>
            </a:r>
            <a:r>
              <a:rPr lang="nl-BE" sz="1600" i="1" dirty="0"/>
              <a:t> </a:t>
            </a:r>
            <a:r>
              <a:rPr lang="nl-BE" sz="1600" i="1" dirty="0" err="1"/>
              <a:t>suitable</a:t>
            </a:r>
            <a:r>
              <a:rPr lang="nl-BE" sz="1600" i="1" dirty="0"/>
              <a:t> </a:t>
            </a:r>
            <a:r>
              <a:rPr lang="nl-BE" sz="1600" i="1" dirty="0" err="1"/>
              <a:t>for</a:t>
            </a:r>
            <a:r>
              <a:rPr lang="nl-BE" sz="1600" i="1" dirty="0"/>
              <a:t> </a:t>
            </a:r>
            <a:r>
              <a:rPr lang="nl-BE" sz="1600" i="1" dirty="0" err="1"/>
              <a:t>certain</a:t>
            </a:r>
            <a:r>
              <a:rPr lang="nl-BE" sz="1600" i="1" dirty="0"/>
              <a:t> </a:t>
            </a:r>
            <a:r>
              <a:rPr lang="nl-BE" sz="1600" i="1" dirty="0" err="1"/>
              <a:t>categories</a:t>
            </a:r>
            <a:r>
              <a:rPr lang="nl-BE" sz="1600" i="1" dirty="0"/>
              <a:t> of persons:</a:t>
            </a:r>
          </a:p>
          <a:p>
            <a:pPr>
              <a:buFont typeface="Monotype Sorts" pitchFamily="2" charset="2"/>
              <a:buChar char="n"/>
              <a:defRPr/>
            </a:pPr>
            <a:endParaRPr lang="nl-BE" sz="1400" dirty="0"/>
          </a:p>
          <a:p>
            <a:pPr>
              <a:buFont typeface="Monotype Sorts" pitchFamily="2" charset="2"/>
              <a:buNone/>
              <a:defRPr/>
            </a:pPr>
            <a:r>
              <a:rPr lang="nl-BE" sz="1400" dirty="0"/>
              <a:t>	</a:t>
            </a:r>
            <a:r>
              <a:rPr lang="nl-BE" sz="1400" i="1" dirty="0"/>
              <a:t>-  </a:t>
            </a:r>
            <a:r>
              <a:rPr lang="nl-BE" sz="1400" i="1" dirty="0" err="1"/>
              <a:t>those</a:t>
            </a:r>
            <a:r>
              <a:rPr lang="nl-BE" sz="1400" i="1" dirty="0"/>
              <a:t> </a:t>
            </a:r>
            <a:r>
              <a:rPr lang="nl-BE" sz="1400" i="1" dirty="0" err="1"/>
              <a:t>whose</a:t>
            </a:r>
            <a:r>
              <a:rPr lang="nl-BE" sz="1400" i="1" dirty="0"/>
              <a:t> </a:t>
            </a:r>
            <a:r>
              <a:rPr lang="nl-BE" sz="1400" b="1" i="1" dirty="0" err="1"/>
              <a:t>digestive</a:t>
            </a:r>
            <a:r>
              <a:rPr lang="nl-BE" sz="1400" b="1" i="1" dirty="0"/>
              <a:t> </a:t>
            </a:r>
            <a:r>
              <a:rPr lang="nl-BE" sz="1400" b="1" i="1" dirty="0" err="1"/>
              <a:t>processes</a:t>
            </a:r>
            <a:r>
              <a:rPr lang="nl-BE" sz="1400" b="1" i="1" dirty="0"/>
              <a:t> </a:t>
            </a:r>
            <a:r>
              <a:rPr lang="nl-BE" sz="1400" b="1" i="1" dirty="0" err="1"/>
              <a:t>or</a:t>
            </a:r>
            <a:r>
              <a:rPr lang="nl-BE" sz="1400" b="1" i="1" dirty="0"/>
              <a:t> </a:t>
            </a:r>
            <a:r>
              <a:rPr lang="nl-BE" sz="1400" b="1" i="1" dirty="0" err="1"/>
              <a:t>metabolism</a:t>
            </a:r>
            <a:r>
              <a:rPr lang="nl-BE" sz="1400" b="1" i="1" dirty="0"/>
              <a:t> are </a:t>
            </a:r>
            <a:r>
              <a:rPr lang="nl-BE" sz="1400" b="1" i="1" dirty="0" err="1"/>
              <a:t>disturbed</a:t>
            </a:r>
            <a:r>
              <a:rPr lang="nl-BE" sz="1400" i="1" dirty="0"/>
              <a:t>;</a:t>
            </a:r>
          </a:p>
          <a:p>
            <a:pPr>
              <a:buFont typeface="Monotype Sorts" pitchFamily="2" charset="2"/>
              <a:buNone/>
              <a:defRPr/>
            </a:pPr>
            <a:r>
              <a:rPr lang="nl-BE" sz="1400" i="1" dirty="0"/>
              <a:t>	-  </a:t>
            </a:r>
            <a:r>
              <a:rPr lang="nl-BE" sz="1400" i="1" dirty="0" err="1"/>
              <a:t>those</a:t>
            </a:r>
            <a:r>
              <a:rPr lang="nl-BE" sz="1400" i="1" dirty="0"/>
              <a:t> </a:t>
            </a:r>
            <a:r>
              <a:rPr lang="nl-BE" sz="1400" i="1" dirty="0" err="1"/>
              <a:t>suffering</a:t>
            </a:r>
            <a:r>
              <a:rPr lang="nl-BE" sz="1400" i="1" dirty="0"/>
              <a:t> </a:t>
            </a:r>
            <a:r>
              <a:rPr lang="nl-BE" sz="1400" i="1" dirty="0" err="1"/>
              <a:t>from</a:t>
            </a:r>
            <a:r>
              <a:rPr lang="nl-BE" sz="1400" i="1" dirty="0"/>
              <a:t> a </a:t>
            </a:r>
            <a:r>
              <a:rPr lang="nl-BE" sz="1400" b="1" i="1" dirty="0" err="1"/>
              <a:t>particular</a:t>
            </a:r>
            <a:r>
              <a:rPr lang="nl-BE" sz="1400" b="1" i="1" dirty="0"/>
              <a:t> </a:t>
            </a:r>
            <a:r>
              <a:rPr lang="nl-BE" sz="1400" b="1" i="1" dirty="0" err="1"/>
              <a:t>physiological</a:t>
            </a:r>
            <a:r>
              <a:rPr lang="nl-BE" sz="1400" b="1" i="1" dirty="0"/>
              <a:t> </a:t>
            </a:r>
            <a:r>
              <a:rPr lang="nl-BE" sz="1400" b="1" i="1" dirty="0" err="1"/>
              <a:t>condition</a:t>
            </a:r>
            <a:r>
              <a:rPr lang="nl-BE" sz="1400" i="1" dirty="0"/>
              <a:t>; and</a:t>
            </a:r>
          </a:p>
          <a:p>
            <a:pPr>
              <a:buFont typeface="Monotype Sorts" pitchFamily="2" charset="2"/>
              <a:buNone/>
              <a:defRPr/>
            </a:pPr>
            <a:r>
              <a:rPr lang="nl-BE" sz="1400" b="1" i="1" dirty="0"/>
              <a:t>	</a:t>
            </a:r>
            <a:r>
              <a:rPr lang="nl-BE" sz="1400" i="1" dirty="0"/>
              <a:t>- </a:t>
            </a:r>
            <a:r>
              <a:rPr lang="nl-BE" sz="1400" b="1" i="1" dirty="0"/>
              <a:t> </a:t>
            </a:r>
            <a:r>
              <a:rPr lang="nl-BE" sz="1400" b="1" i="1" dirty="0" err="1"/>
              <a:t>infants</a:t>
            </a:r>
            <a:r>
              <a:rPr lang="nl-BE" sz="1400" i="1" dirty="0"/>
              <a:t> or </a:t>
            </a:r>
            <a:r>
              <a:rPr lang="nl-BE" sz="1400" b="1" i="1" dirty="0" err="1"/>
              <a:t>young</a:t>
            </a:r>
            <a:r>
              <a:rPr lang="nl-BE" sz="1400" b="1" i="1" dirty="0"/>
              <a:t> </a:t>
            </a:r>
            <a:r>
              <a:rPr lang="nl-BE" sz="1400" b="1" i="1" dirty="0" err="1"/>
              <a:t>children</a:t>
            </a:r>
            <a:r>
              <a:rPr lang="nl-BE" sz="1400" b="1" i="1" dirty="0"/>
              <a:t> in </a:t>
            </a:r>
            <a:r>
              <a:rPr lang="nl-BE" sz="1400" b="1" i="1" dirty="0" err="1"/>
              <a:t>good</a:t>
            </a:r>
            <a:r>
              <a:rPr lang="nl-BE" sz="1400" b="1" i="1" dirty="0"/>
              <a:t> health</a:t>
            </a:r>
            <a:r>
              <a:rPr lang="nl-BE" sz="1400" i="1" dirty="0"/>
              <a:t>.</a:t>
            </a:r>
          </a:p>
          <a:p>
            <a:pPr>
              <a:buFont typeface="Monotype Sorts" pitchFamily="2" charset="2"/>
              <a:buNone/>
              <a:defRPr/>
            </a:pPr>
            <a:endParaRPr lang="nl-BE" sz="1400" i="1" dirty="0"/>
          </a:p>
          <a:p>
            <a:pPr marL="0" indent="0">
              <a:buFont typeface="Monotype Sorts" pitchFamily="2" charset="2"/>
              <a:buNone/>
              <a:defRPr/>
            </a:pPr>
            <a:r>
              <a:rPr lang="nl-BE" sz="1600" i="1" dirty="0" err="1"/>
              <a:t>Only</a:t>
            </a:r>
            <a:r>
              <a:rPr lang="nl-BE" sz="1600" i="1" dirty="0"/>
              <a:t> </a:t>
            </a:r>
            <a:r>
              <a:rPr lang="nl-BE" sz="1600" i="1" dirty="0" err="1"/>
              <a:t>foodstuffs</a:t>
            </a:r>
            <a:r>
              <a:rPr lang="nl-BE" sz="1600" i="1" dirty="0"/>
              <a:t> </a:t>
            </a:r>
            <a:r>
              <a:rPr lang="nl-BE" sz="1600" i="1" dirty="0" err="1"/>
              <a:t>which</a:t>
            </a:r>
            <a:r>
              <a:rPr lang="nl-BE" sz="1600" i="1" dirty="0"/>
              <a:t> meet the </a:t>
            </a:r>
            <a:r>
              <a:rPr lang="nl-BE" sz="1600" i="1" dirty="0" err="1"/>
              <a:t>nutritional</a:t>
            </a:r>
            <a:r>
              <a:rPr lang="nl-BE" sz="1600" i="1" dirty="0"/>
              <a:t> </a:t>
            </a:r>
            <a:r>
              <a:rPr lang="nl-BE" sz="1600" i="1" dirty="0" err="1"/>
              <a:t>requirements</a:t>
            </a:r>
            <a:r>
              <a:rPr lang="nl-BE" sz="1600" i="1" dirty="0"/>
              <a:t> of the </a:t>
            </a:r>
            <a:r>
              <a:rPr lang="nl-BE" sz="1600" i="1" dirty="0" err="1"/>
              <a:t>two</a:t>
            </a:r>
            <a:r>
              <a:rPr lang="nl-BE" sz="1600" i="1" dirty="0"/>
              <a:t> first </a:t>
            </a:r>
            <a:r>
              <a:rPr lang="nl-BE" sz="1600" i="1" dirty="0" err="1"/>
              <a:t>categories</a:t>
            </a:r>
            <a:r>
              <a:rPr lang="nl-BE" sz="1600" i="1" dirty="0"/>
              <a:t> of persons </a:t>
            </a:r>
            <a:r>
              <a:rPr lang="nl-BE" sz="1600" i="1" dirty="0" err="1"/>
              <a:t>mentioned</a:t>
            </a:r>
            <a:r>
              <a:rPr lang="nl-BE" sz="1600" i="1" dirty="0"/>
              <a:t> </a:t>
            </a:r>
            <a:r>
              <a:rPr lang="nl-BE" sz="1600" i="1" dirty="0" err="1"/>
              <a:t>above</a:t>
            </a:r>
            <a:r>
              <a:rPr lang="nl-BE" sz="1600" i="1" dirty="0"/>
              <a:t> </a:t>
            </a:r>
            <a:r>
              <a:rPr lang="nl-BE" sz="1600" i="1" dirty="0" err="1"/>
              <a:t>may</a:t>
            </a:r>
            <a:r>
              <a:rPr lang="nl-BE" sz="1600" i="1" dirty="0"/>
              <a:t> </a:t>
            </a:r>
            <a:r>
              <a:rPr lang="nl-BE" sz="1600" i="1" dirty="0" err="1"/>
              <a:t>bear</a:t>
            </a:r>
            <a:r>
              <a:rPr lang="nl-BE" sz="1600" i="1" dirty="0"/>
              <a:t> the </a:t>
            </a:r>
            <a:r>
              <a:rPr lang="nl-BE" sz="1600" i="1" dirty="0" err="1"/>
              <a:t>words</a:t>
            </a:r>
            <a:r>
              <a:rPr lang="nl-BE" sz="1600" i="1" dirty="0"/>
              <a:t> “</a:t>
            </a:r>
            <a:r>
              <a:rPr lang="nl-BE" sz="1600" i="1" dirty="0" err="1"/>
              <a:t>dietetic</a:t>
            </a:r>
            <a:r>
              <a:rPr lang="nl-BE" sz="1600" i="1" dirty="0"/>
              <a:t>” or “</a:t>
            </a:r>
            <a:r>
              <a:rPr lang="nl-BE" sz="1600" i="1" dirty="0" err="1"/>
              <a:t>dietary</a:t>
            </a:r>
            <a:r>
              <a:rPr lang="nl-BE" sz="1600" i="1" dirty="0"/>
              <a:t>”.</a:t>
            </a:r>
          </a:p>
          <a:p>
            <a:pPr marL="0" indent="0">
              <a:buFontTx/>
              <a:buNone/>
              <a:defRPr/>
            </a:pPr>
            <a:endParaRPr lang="nl-BE" sz="800" i="1" dirty="0">
              <a:solidFill>
                <a:srgbClr val="00B050"/>
              </a:solidFill>
            </a:endParaRPr>
          </a:p>
          <a:p>
            <a:pPr marL="0" indent="0">
              <a:buFontTx/>
              <a:buNone/>
              <a:defRPr/>
            </a:pPr>
            <a:r>
              <a:rPr lang="nl-BE" sz="1600" i="1" dirty="0" err="1">
                <a:solidFill>
                  <a:srgbClr val="00B050"/>
                </a:solidFill>
              </a:rPr>
              <a:t>Substances</a:t>
            </a:r>
            <a:r>
              <a:rPr lang="nl-BE" sz="1600" i="1" dirty="0">
                <a:solidFill>
                  <a:srgbClr val="00B050"/>
                </a:solidFill>
              </a:rPr>
              <a:t> </a:t>
            </a:r>
            <a:r>
              <a:rPr lang="nl-BE" sz="1600" i="1" dirty="0" err="1">
                <a:solidFill>
                  <a:srgbClr val="00B050"/>
                </a:solidFill>
              </a:rPr>
              <a:t>that</a:t>
            </a:r>
            <a:r>
              <a:rPr lang="nl-BE" sz="1600" i="1" dirty="0">
                <a:solidFill>
                  <a:srgbClr val="00B050"/>
                </a:solidFill>
              </a:rPr>
              <a:t> </a:t>
            </a:r>
            <a:r>
              <a:rPr lang="nl-BE" sz="1600" i="1" dirty="0" err="1">
                <a:solidFill>
                  <a:srgbClr val="00B050"/>
                </a:solidFill>
              </a:rPr>
              <a:t>may</a:t>
            </a:r>
            <a:r>
              <a:rPr lang="nl-BE" sz="1600" i="1" dirty="0">
                <a:solidFill>
                  <a:srgbClr val="00B050"/>
                </a:solidFill>
              </a:rPr>
              <a:t> </a:t>
            </a:r>
            <a:r>
              <a:rPr lang="nl-BE" sz="1600" i="1" dirty="0" err="1">
                <a:solidFill>
                  <a:srgbClr val="00B050"/>
                </a:solidFill>
              </a:rPr>
              <a:t>be</a:t>
            </a:r>
            <a:r>
              <a:rPr lang="nl-BE" sz="1600" i="1" dirty="0">
                <a:solidFill>
                  <a:srgbClr val="00B050"/>
                </a:solidFill>
              </a:rPr>
              <a:t> </a:t>
            </a:r>
            <a:r>
              <a:rPr lang="nl-BE" sz="1600" i="1" dirty="0" err="1">
                <a:solidFill>
                  <a:srgbClr val="00B050"/>
                </a:solidFill>
              </a:rPr>
              <a:t>added</a:t>
            </a:r>
            <a:r>
              <a:rPr lang="nl-BE" sz="1600" i="1" dirty="0">
                <a:solidFill>
                  <a:srgbClr val="00B050"/>
                </a:solidFill>
              </a:rPr>
              <a:t> </a:t>
            </a:r>
            <a:r>
              <a:rPr lang="nl-BE" sz="1600" i="1" dirty="0" err="1">
                <a:solidFill>
                  <a:srgbClr val="00B050"/>
                </a:solidFill>
              </a:rPr>
              <a:t>for</a:t>
            </a:r>
            <a:r>
              <a:rPr lang="nl-BE" sz="1600" i="1" dirty="0">
                <a:solidFill>
                  <a:srgbClr val="00B050"/>
                </a:solidFill>
              </a:rPr>
              <a:t> </a:t>
            </a:r>
            <a:r>
              <a:rPr lang="nl-BE" sz="1600" i="1" dirty="0" err="1">
                <a:solidFill>
                  <a:srgbClr val="00B050"/>
                </a:solidFill>
              </a:rPr>
              <a:t>specific</a:t>
            </a:r>
            <a:r>
              <a:rPr lang="nl-BE" sz="1600" i="1" dirty="0">
                <a:solidFill>
                  <a:srgbClr val="00B050"/>
                </a:solidFill>
              </a:rPr>
              <a:t> </a:t>
            </a:r>
            <a:r>
              <a:rPr lang="nl-BE" sz="1600" i="1" dirty="0" err="1">
                <a:solidFill>
                  <a:srgbClr val="00B050"/>
                </a:solidFill>
              </a:rPr>
              <a:t>nutritional</a:t>
            </a:r>
            <a:r>
              <a:rPr lang="nl-BE" sz="1600" i="1" dirty="0">
                <a:solidFill>
                  <a:srgbClr val="00B050"/>
                </a:solidFill>
              </a:rPr>
              <a:t> </a:t>
            </a:r>
            <a:r>
              <a:rPr lang="nl-BE" sz="1600" i="1" dirty="0" err="1">
                <a:solidFill>
                  <a:srgbClr val="00B050"/>
                </a:solidFill>
              </a:rPr>
              <a:t>purposes</a:t>
            </a:r>
            <a:r>
              <a:rPr lang="nl-BE" sz="1600" i="1" dirty="0">
                <a:solidFill>
                  <a:srgbClr val="00B050"/>
                </a:solidFill>
              </a:rPr>
              <a:t> in </a:t>
            </a:r>
            <a:r>
              <a:rPr lang="nl-BE" sz="1600" i="1" dirty="0" err="1">
                <a:solidFill>
                  <a:srgbClr val="00B050"/>
                </a:solidFill>
              </a:rPr>
              <a:t>foods</a:t>
            </a:r>
            <a:r>
              <a:rPr lang="nl-BE" sz="1600" i="1" dirty="0">
                <a:solidFill>
                  <a:srgbClr val="00B050"/>
                </a:solidFill>
              </a:rPr>
              <a:t> </a:t>
            </a:r>
            <a:r>
              <a:rPr lang="nl-BE" sz="1600" i="1" dirty="0" err="1">
                <a:solidFill>
                  <a:srgbClr val="00B050"/>
                </a:solidFill>
              </a:rPr>
              <a:t>for</a:t>
            </a:r>
            <a:r>
              <a:rPr lang="nl-BE" sz="1600" i="1" dirty="0">
                <a:solidFill>
                  <a:srgbClr val="00B050"/>
                </a:solidFill>
              </a:rPr>
              <a:t> </a:t>
            </a:r>
            <a:r>
              <a:rPr lang="nl-BE" sz="1600" i="1" dirty="0" err="1">
                <a:solidFill>
                  <a:srgbClr val="00B050"/>
                </a:solidFill>
              </a:rPr>
              <a:t>particular</a:t>
            </a:r>
            <a:r>
              <a:rPr lang="nl-BE" sz="1600" i="1" dirty="0">
                <a:solidFill>
                  <a:srgbClr val="00B050"/>
                </a:solidFill>
              </a:rPr>
              <a:t> </a:t>
            </a:r>
            <a:r>
              <a:rPr lang="nl-BE" sz="1600" i="1" dirty="0" err="1">
                <a:solidFill>
                  <a:srgbClr val="00B050"/>
                </a:solidFill>
              </a:rPr>
              <a:t>nutritional</a:t>
            </a:r>
            <a:r>
              <a:rPr lang="nl-BE" sz="1600" i="1" dirty="0">
                <a:solidFill>
                  <a:srgbClr val="00B050"/>
                </a:solidFill>
              </a:rPr>
              <a:t> </a:t>
            </a:r>
            <a:r>
              <a:rPr lang="nl-BE" sz="1600" i="1" dirty="0" err="1">
                <a:solidFill>
                  <a:srgbClr val="00B050"/>
                </a:solidFill>
              </a:rPr>
              <a:t>uses</a:t>
            </a:r>
            <a:endParaRPr lang="nl-BE" sz="1600" i="1" dirty="0">
              <a:solidFill>
                <a:srgbClr val="00B050"/>
              </a:solidFill>
            </a:endParaRPr>
          </a:p>
          <a:p>
            <a:pPr marL="185738" indent="-185738" defTabSz="1693863">
              <a:buFont typeface="Monotype Sorts" pitchFamily="2" charset="2"/>
              <a:buNone/>
              <a:defRPr/>
            </a:pPr>
            <a:endParaRPr lang="nl-BE" sz="1400" i="1" dirty="0"/>
          </a:p>
          <a:p>
            <a:pPr marL="185738" indent="-185738" defTabSz="1693863">
              <a:buFont typeface="Monotype Sorts" pitchFamily="2" charset="2"/>
              <a:buNone/>
              <a:defRPr/>
            </a:pPr>
            <a:r>
              <a:rPr lang="nl-BE" sz="1400" i="1" dirty="0"/>
              <a:t>See next slides </a:t>
            </a:r>
            <a:r>
              <a:rPr lang="nl-BE" sz="1400" i="1" dirty="0" err="1"/>
              <a:t>for</a:t>
            </a:r>
            <a:r>
              <a:rPr lang="nl-BE" sz="1400" i="1" dirty="0"/>
              <a:t> </a:t>
            </a:r>
            <a:r>
              <a:rPr lang="nl-BE" sz="1400" i="1" dirty="0" err="1"/>
              <a:t>specific</a:t>
            </a:r>
            <a:r>
              <a:rPr lang="nl-BE" sz="1400" i="1" dirty="0"/>
              <a:t> </a:t>
            </a:r>
            <a:r>
              <a:rPr lang="nl-BE" sz="1400" i="1" dirty="0" err="1"/>
              <a:t>products</a:t>
            </a:r>
            <a:r>
              <a:rPr lang="nl-BE" sz="1400" i="1" dirty="0"/>
              <a:t> </a:t>
            </a:r>
            <a:r>
              <a:rPr lang="nl-BE" sz="1400" i="1" dirty="0" err="1"/>
              <a:t>within</a:t>
            </a:r>
            <a:r>
              <a:rPr lang="nl-BE" sz="1400" i="1" dirty="0"/>
              <a:t> </a:t>
            </a:r>
            <a:r>
              <a:rPr lang="nl-BE" sz="1400" i="1" dirty="0" err="1"/>
              <a:t>this</a:t>
            </a:r>
            <a:r>
              <a:rPr lang="nl-BE" sz="1400" i="1" dirty="0"/>
              <a:t> field.</a:t>
            </a:r>
          </a:p>
          <a:p>
            <a:pPr defTabSz="1693863">
              <a:buFontTx/>
              <a:buNone/>
              <a:defRPr/>
            </a:pPr>
            <a:r>
              <a:rPr lang="nl-BE" sz="1600" i="1" dirty="0">
                <a:solidFill>
                  <a:srgbClr val="FF0000"/>
                </a:solidFill>
              </a:rPr>
              <a:t>! New </a:t>
            </a:r>
            <a:r>
              <a:rPr lang="nl-BE" sz="1600" i="1" dirty="0" err="1">
                <a:solidFill>
                  <a:srgbClr val="FF0000"/>
                </a:solidFill>
              </a:rPr>
              <a:t>Regulation</a:t>
            </a:r>
            <a:r>
              <a:rPr lang="nl-BE" sz="1600" i="1" dirty="0">
                <a:solidFill>
                  <a:srgbClr val="FF0000"/>
                </a:solidFill>
              </a:rPr>
              <a:t> (EU) 609/2013 </a:t>
            </a:r>
            <a:r>
              <a:rPr lang="nl-BE" sz="1600" i="1" dirty="0" err="1">
                <a:solidFill>
                  <a:srgbClr val="FF0000"/>
                </a:solidFill>
              </a:rPr>
              <a:t>applied</a:t>
            </a:r>
            <a:r>
              <a:rPr lang="nl-BE" sz="1600" i="1" dirty="0">
                <a:solidFill>
                  <a:srgbClr val="FF0000"/>
                </a:solidFill>
              </a:rPr>
              <a:t> </a:t>
            </a:r>
            <a:r>
              <a:rPr lang="nl-BE" sz="1600" i="1" dirty="0" err="1">
                <a:solidFill>
                  <a:srgbClr val="FF0000"/>
                </a:solidFill>
              </a:rPr>
              <a:t>since</a:t>
            </a:r>
            <a:r>
              <a:rPr lang="nl-BE" sz="1600" i="1" dirty="0">
                <a:solidFill>
                  <a:srgbClr val="FF0000"/>
                </a:solidFill>
              </a:rPr>
              <a:t> 20/7/2016 </a:t>
            </a:r>
          </a:p>
          <a:p>
            <a:pPr defTabSz="1693863">
              <a:buFontTx/>
              <a:buNone/>
              <a:defRPr/>
            </a:pPr>
            <a:endParaRPr lang="nl-BE" sz="1600" i="1" dirty="0"/>
          </a:p>
          <a:p>
            <a:pPr defTabSz="1693863">
              <a:buFontTx/>
              <a:buNone/>
              <a:defRPr/>
            </a:pPr>
            <a:endParaRPr lang="nl-BE" sz="1600" i="1" dirty="0"/>
          </a:p>
          <a:p>
            <a:pPr defTabSz="1693863">
              <a:buFontTx/>
              <a:buNone/>
              <a:defRPr/>
            </a:pPr>
            <a:endParaRPr lang="nl-BE" sz="2800" i="1" dirty="0"/>
          </a:p>
          <a:p>
            <a:pPr defTabSz="1693863">
              <a:buFontTx/>
              <a:buNone/>
              <a:defRPr/>
            </a:pPr>
            <a:endParaRPr lang="nl-BE" sz="2800" i="1" dirty="0"/>
          </a:p>
          <a:p>
            <a:pPr defTabSz="1693863">
              <a:buFontTx/>
              <a:buNone/>
              <a:defRPr/>
            </a:pPr>
            <a:endParaRPr lang="nl-NL" sz="2800" i="1" dirty="0"/>
          </a:p>
          <a:p>
            <a:pPr defTabSz="1693863">
              <a:buFontTx/>
              <a:buNone/>
              <a:defRPr/>
            </a:pPr>
            <a:endParaRPr lang="nl-NL" i="1" dirty="0"/>
          </a:p>
        </p:txBody>
      </p:sp>
      <p:sp>
        <p:nvSpPr>
          <p:cNvPr id="27650" name="Rectangle 2"/>
          <p:cNvSpPr>
            <a:spLocks noGrp="1" noChangeArrowheads="1"/>
          </p:cNvSpPr>
          <p:nvPr>
            <p:ph type="title"/>
          </p:nvPr>
        </p:nvSpPr>
        <p:spPr>
          <a:xfrm>
            <a:off x="3492500" y="260350"/>
            <a:ext cx="5400675" cy="1081088"/>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5" name="Picture 4"/>
          <p:cNvPicPr>
            <a:picLocks noChangeAspect="1"/>
          </p:cNvPicPr>
          <p:nvPr/>
        </p:nvPicPr>
        <p:blipFill>
          <a:blip r:embed="rId3"/>
          <a:stretch>
            <a:fillRect/>
          </a:stretch>
        </p:blipFill>
        <p:spPr>
          <a:xfrm>
            <a:off x="7884368" y="5439802"/>
            <a:ext cx="1008807" cy="94187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339222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685800" y="1484313"/>
            <a:ext cx="7989888" cy="4752975"/>
          </a:xfrm>
        </p:spPr>
        <p:txBody>
          <a:bodyPr/>
          <a:lstStyle/>
          <a:p>
            <a:pPr defTabSz="1693863">
              <a:lnSpc>
                <a:spcPct val="90000"/>
              </a:lnSpc>
              <a:buFontTx/>
              <a:buNone/>
              <a:defRPr/>
            </a:pPr>
            <a:r>
              <a:rPr lang="nl-NL" sz="2400" i="1" dirty="0">
                <a:solidFill>
                  <a:srgbClr val="0000FF"/>
                </a:solidFill>
              </a:rPr>
              <a:t>II.2. </a:t>
            </a:r>
            <a:r>
              <a:rPr lang="nl-NL" sz="2400" i="1" u="sng" dirty="0" err="1">
                <a:solidFill>
                  <a:srgbClr val="0000FF"/>
                </a:solidFill>
              </a:rPr>
              <a:t>Foodstuffs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particular</a:t>
            </a:r>
            <a:r>
              <a:rPr lang="nl-NL" sz="2400" i="1" u="sng" dirty="0">
                <a:solidFill>
                  <a:srgbClr val="0000FF"/>
                </a:solidFill>
              </a:rPr>
              <a:t> </a:t>
            </a:r>
            <a:r>
              <a:rPr lang="nl-NL" sz="2400" i="1" u="sng" dirty="0" err="1">
                <a:solidFill>
                  <a:srgbClr val="0000FF"/>
                </a:solidFill>
              </a:rPr>
              <a:t>purposes</a:t>
            </a:r>
            <a:r>
              <a:rPr lang="nl-NL" sz="2400" i="1" u="sng" dirty="0">
                <a:solidFill>
                  <a:srgbClr val="0000FF"/>
                </a:solidFill>
              </a:rPr>
              <a:t> </a:t>
            </a:r>
            <a:r>
              <a:rPr lang="nl-NL" sz="2400" i="1" u="sng" dirty="0" err="1">
                <a:solidFill>
                  <a:srgbClr val="0000FF"/>
                </a:solidFill>
              </a:rPr>
              <a:t>or</a:t>
            </a:r>
            <a:r>
              <a:rPr lang="nl-NL" sz="2400" i="1" u="sng" dirty="0">
                <a:solidFill>
                  <a:srgbClr val="0000FF"/>
                </a:solidFill>
              </a:rPr>
              <a:t> target </a:t>
            </a:r>
            <a:r>
              <a:rPr lang="nl-NL" sz="2400" i="1" u="sng" dirty="0" err="1">
                <a:solidFill>
                  <a:srgbClr val="0000FF"/>
                </a:solidFill>
              </a:rPr>
              <a:t>groups</a:t>
            </a:r>
            <a:r>
              <a:rPr lang="nl-NL" sz="2400" i="1" u="sng" dirty="0">
                <a:solidFill>
                  <a:srgbClr val="0000FF"/>
                </a:solidFill>
              </a:rPr>
              <a:t> </a:t>
            </a:r>
          </a:p>
          <a:p>
            <a:pPr defTabSz="1693863">
              <a:lnSpc>
                <a:spcPct val="90000"/>
              </a:lnSpc>
              <a:buFontTx/>
              <a:buNone/>
              <a:defRPr/>
            </a:pPr>
            <a:endParaRPr lang="nl-NL" sz="1100" i="1" dirty="0">
              <a:solidFill>
                <a:srgbClr val="0000FF"/>
              </a:solidFill>
            </a:endParaRPr>
          </a:p>
          <a:p>
            <a:pPr defTabSz="1693863">
              <a:lnSpc>
                <a:spcPct val="90000"/>
              </a:lnSpc>
              <a:buFontTx/>
              <a:buNone/>
              <a:defRPr/>
            </a:pPr>
            <a:r>
              <a:rPr lang="nl-NL" sz="2000" i="1" dirty="0">
                <a:solidFill>
                  <a:srgbClr val="0000FF"/>
                </a:solidFill>
              </a:rPr>
              <a:t>II.2.2. Foods </a:t>
            </a:r>
            <a:r>
              <a:rPr lang="nl-NL" sz="2000" i="1" dirty="0" err="1">
                <a:solidFill>
                  <a:srgbClr val="0000FF"/>
                </a:solidFill>
              </a:rPr>
              <a:t>used</a:t>
            </a:r>
            <a:r>
              <a:rPr lang="nl-NL" sz="2000" i="1" dirty="0">
                <a:solidFill>
                  <a:srgbClr val="0000FF"/>
                </a:solidFill>
              </a:rPr>
              <a:t> in </a:t>
            </a:r>
            <a:r>
              <a:rPr lang="nl-NL" sz="2000" i="1" dirty="0" err="1">
                <a:solidFill>
                  <a:srgbClr val="0000FF"/>
                </a:solidFill>
              </a:rPr>
              <a:t>energy-restricted</a:t>
            </a:r>
            <a:r>
              <a:rPr lang="nl-NL" sz="2000" i="1" dirty="0">
                <a:solidFill>
                  <a:srgbClr val="0000FF"/>
                </a:solidFill>
              </a:rPr>
              <a:t> diets </a:t>
            </a:r>
            <a:r>
              <a:rPr lang="nl-NL" sz="2000" i="1" dirty="0" err="1">
                <a:solidFill>
                  <a:srgbClr val="0000FF"/>
                </a:solidFill>
              </a:rPr>
              <a:t>for</a:t>
            </a:r>
            <a:r>
              <a:rPr lang="nl-NL" sz="2000" i="1" dirty="0">
                <a:solidFill>
                  <a:srgbClr val="0000FF"/>
                </a:solidFill>
              </a:rPr>
              <a:t> </a:t>
            </a:r>
            <a:r>
              <a:rPr lang="nl-NL" sz="2000" i="1" dirty="0" err="1">
                <a:solidFill>
                  <a:srgbClr val="0000FF"/>
                </a:solidFill>
              </a:rPr>
              <a:t>weight</a:t>
            </a:r>
            <a:r>
              <a:rPr lang="nl-NL" sz="2000" i="1" dirty="0">
                <a:solidFill>
                  <a:srgbClr val="0000FF"/>
                </a:solidFill>
              </a:rPr>
              <a:t> </a:t>
            </a:r>
            <a:r>
              <a:rPr lang="nl-NL" sz="2000" i="1" dirty="0" err="1">
                <a:solidFill>
                  <a:srgbClr val="0000FF"/>
                </a:solidFill>
              </a:rPr>
              <a:t>reduction</a:t>
            </a:r>
            <a:r>
              <a:rPr lang="nl-NL" sz="2000" i="1" dirty="0"/>
              <a:t> </a:t>
            </a:r>
          </a:p>
          <a:p>
            <a:pPr defTabSz="1693863">
              <a:lnSpc>
                <a:spcPct val="90000"/>
              </a:lnSpc>
              <a:buFontTx/>
              <a:buNone/>
              <a:defRPr/>
            </a:pPr>
            <a:r>
              <a:rPr lang="nl-BE" sz="1400" i="1" dirty="0"/>
              <a:t>             </a:t>
            </a:r>
            <a:r>
              <a:rPr lang="nl-BE" sz="1400" i="1" dirty="0">
                <a:solidFill>
                  <a:srgbClr val="0000FF"/>
                </a:solidFill>
              </a:rPr>
              <a:t>(Dir. (EC) 96/8, Reg. (EU) 609/2013)</a:t>
            </a:r>
          </a:p>
          <a:p>
            <a:pPr>
              <a:buFont typeface="Monotype Sorts" pitchFamily="2" charset="2"/>
              <a:buNone/>
              <a:defRPr/>
            </a:pPr>
            <a:endParaRPr lang="nl-BE" sz="800" i="1" dirty="0"/>
          </a:p>
          <a:p>
            <a:pPr>
              <a:buFont typeface="Monotype Sorts" pitchFamily="2" charset="2"/>
              <a:buNone/>
              <a:defRPr/>
            </a:pPr>
            <a:r>
              <a:rPr lang="nl-BE" sz="1800" i="1" dirty="0" err="1"/>
              <a:t>Products</a:t>
            </a:r>
            <a:r>
              <a:rPr lang="nl-BE" sz="1800" i="1" dirty="0"/>
              <a:t> </a:t>
            </a:r>
            <a:r>
              <a:rPr lang="nl-BE" sz="1800" i="1" dirty="0" err="1"/>
              <a:t>presented</a:t>
            </a:r>
            <a:r>
              <a:rPr lang="nl-BE" sz="1800" i="1" dirty="0"/>
              <a:t> as </a:t>
            </a:r>
            <a:r>
              <a:rPr lang="nl-BE" sz="1800" i="1" dirty="0">
                <a:solidFill>
                  <a:srgbClr val="FF0000"/>
                </a:solidFill>
              </a:rPr>
              <a:t>a </a:t>
            </a:r>
            <a:r>
              <a:rPr lang="nl-BE" sz="1800" i="1" dirty="0" err="1">
                <a:solidFill>
                  <a:srgbClr val="FF0000"/>
                </a:solidFill>
              </a:rPr>
              <a:t>replacement</a:t>
            </a:r>
            <a:r>
              <a:rPr lang="nl-BE" sz="1800" i="1" dirty="0">
                <a:solidFill>
                  <a:srgbClr val="FF0000"/>
                </a:solidFill>
              </a:rPr>
              <a:t> </a:t>
            </a:r>
            <a:r>
              <a:rPr lang="nl-BE" sz="1800" i="1" dirty="0" err="1">
                <a:solidFill>
                  <a:srgbClr val="FF0000"/>
                </a:solidFill>
              </a:rPr>
              <a:t>for</a:t>
            </a:r>
            <a:r>
              <a:rPr lang="nl-BE" sz="1800" i="1" dirty="0">
                <a:solidFill>
                  <a:srgbClr val="FF0000"/>
                </a:solidFill>
              </a:rPr>
              <a:t> </a:t>
            </a:r>
            <a:r>
              <a:rPr lang="nl-BE" sz="1800" i="1" dirty="0" err="1">
                <a:solidFill>
                  <a:srgbClr val="FF0000"/>
                </a:solidFill>
              </a:rPr>
              <a:t>one</a:t>
            </a:r>
            <a:r>
              <a:rPr lang="nl-BE" sz="1800" i="1" dirty="0">
                <a:solidFill>
                  <a:srgbClr val="FF0000"/>
                </a:solidFill>
              </a:rPr>
              <a:t> or more </a:t>
            </a:r>
            <a:r>
              <a:rPr lang="nl-BE" sz="1800" i="1" dirty="0" err="1">
                <a:solidFill>
                  <a:srgbClr val="FF0000"/>
                </a:solidFill>
              </a:rPr>
              <a:t>meals</a:t>
            </a:r>
            <a:r>
              <a:rPr lang="nl-BE" sz="1800" i="1" dirty="0">
                <a:solidFill>
                  <a:srgbClr val="FF0000"/>
                </a:solidFill>
              </a:rPr>
              <a:t> of </a:t>
            </a:r>
            <a:r>
              <a:rPr lang="nl-BE" sz="1800" i="1" dirty="0" err="1">
                <a:solidFill>
                  <a:srgbClr val="FF0000"/>
                </a:solidFill>
              </a:rPr>
              <a:t>the</a:t>
            </a:r>
            <a:r>
              <a:rPr lang="nl-BE" sz="1800" i="1" dirty="0">
                <a:solidFill>
                  <a:srgbClr val="FF0000"/>
                </a:solidFill>
              </a:rPr>
              <a:t> </a:t>
            </a:r>
            <a:r>
              <a:rPr lang="nl-BE" sz="1800" i="1" dirty="0" err="1">
                <a:solidFill>
                  <a:srgbClr val="FF0000"/>
                </a:solidFill>
              </a:rPr>
              <a:t>daily</a:t>
            </a:r>
            <a:r>
              <a:rPr lang="nl-BE" sz="1800" i="1" dirty="0">
                <a:solidFill>
                  <a:srgbClr val="FF0000"/>
                </a:solidFill>
              </a:rPr>
              <a:t> </a:t>
            </a:r>
            <a:r>
              <a:rPr lang="nl-BE" sz="1800" i="1" dirty="0" err="1">
                <a:solidFill>
                  <a:srgbClr val="FF0000"/>
                </a:solidFill>
              </a:rPr>
              <a:t>diet</a:t>
            </a:r>
            <a:r>
              <a:rPr lang="nl-BE" sz="1800" i="1" dirty="0">
                <a:solidFill>
                  <a:srgbClr val="FF0000"/>
                </a:solidFill>
              </a:rPr>
              <a:t> </a:t>
            </a:r>
          </a:p>
          <a:p>
            <a:pPr>
              <a:buFont typeface="Monotype Sorts" pitchFamily="2" charset="2"/>
              <a:buNone/>
              <a:defRPr/>
            </a:pPr>
            <a:r>
              <a:rPr lang="nl-BE" sz="1400" i="1" dirty="0"/>
              <a:t>(</a:t>
            </a:r>
            <a:r>
              <a:rPr lang="nl-BE" sz="1400" i="1" dirty="0" err="1"/>
              <a:t>see</a:t>
            </a:r>
            <a:r>
              <a:rPr lang="nl-BE" sz="1400" i="1" dirty="0"/>
              <a:t> </a:t>
            </a:r>
            <a:r>
              <a:rPr lang="nl-BE" sz="1400" i="1" dirty="0" err="1"/>
              <a:t>also</a:t>
            </a:r>
            <a:r>
              <a:rPr lang="nl-BE" sz="1400" i="1" dirty="0"/>
              <a:t> </a:t>
            </a:r>
            <a:r>
              <a:rPr lang="nl-BE" sz="1400" i="1" dirty="0" err="1"/>
              <a:t>future</a:t>
            </a:r>
            <a:r>
              <a:rPr lang="nl-BE" sz="1400" i="1" dirty="0"/>
              <a:t> </a:t>
            </a:r>
            <a:r>
              <a:rPr lang="nl-BE" sz="1400" i="1" dirty="0" err="1"/>
              <a:t>amendments</a:t>
            </a:r>
            <a:r>
              <a:rPr lang="nl-BE" sz="1400" i="1" dirty="0"/>
              <a:t> of Reg. (EU)1924/2006 on </a:t>
            </a:r>
            <a:r>
              <a:rPr lang="nl-BE" sz="1400" i="1" dirty="0" err="1"/>
              <a:t>nutritional</a:t>
            </a:r>
            <a:r>
              <a:rPr lang="nl-BE" sz="1400" i="1" dirty="0"/>
              <a:t> claims)</a:t>
            </a:r>
          </a:p>
          <a:p>
            <a:pPr>
              <a:buFont typeface="Monotype Sorts" pitchFamily="2" charset="2"/>
              <a:buNone/>
              <a:defRPr/>
            </a:pPr>
            <a:r>
              <a:rPr lang="nl-BE" sz="1800" i="1" dirty="0" err="1"/>
              <a:t>Products</a:t>
            </a:r>
            <a:r>
              <a:rPr lang="nl-BE" sz="1800" i="1" dirty="0"/>
              <a:t> </a:t>
            </a:r>
            <a:r>
              <a:rPr lang="nl-BE" sz="1800" i="1" dirty="0" err="1"/>
              <a:t>presented</a:t>
            </a:r>
            <a:r>
              <a:rPr lang="nl-BE" sz="1800" i="1" dirty="0"/>
              <a:t> as </a:t>
            </a:r>
            <a:r>
              <a:rPr lang="nl-BE" sz="1800" i="1" dirty="0">
                <a:solidFill>
                  <a:srgbClr val="FF0000"/>
                </a:solidFill>
              </a:rPr>
              <a:t>a </a:t>
            </a:r>
            <a:r>
              <a:rPr lang="nl-BE" sz="1800" i="1" dirty="0" err="1">
                <a:solidFill>
                  <a:srgbClr val="FF0000"/>
                </a:solidFill>
              </a:rPr>
              <a:t>replacement</a:t>
            </a:r>
            <a:r>
              <a:rPr lang="nl-BE" sz="1800" i="1" dirty="0">
                <a:solidFill>
                  <a:srgbClr val="FF0000"/>
                </a:solidFill>
              </a:rPr>
              <a:t> </a:t>
            </a:r>
            <a:r>
              <a:rPr lang="nl-BE" sz="1800" i="1" dirty="0" err="1">
                <a:solidFill>
                  <a:srgbClr val="FF0000"/>
                </a:solidFill>
              </a:rPr>
              <a:t>for</a:t>
            </a:r>
            <a:r>
              <a:rPr lang="nl-BE" sz="1800" i="1" dirty="0">
                <a:solidFill>
                  <a:srgbClr val="FF0000"/>
                </a:solidFill>
              </a:rPr>
              <a:t> the </a:t>
            </a:r>
            <a:r>
              <a:rPr lang="nl-BE" sz="1800" i="1" dirty="0" err="1">
                <a:solidFill>
                  <a:srgbClr val="FF0000"/>
                </a:solidFill>
              </a:rPr>
              <a:t>whole</a:t>
            </a:r>
            <a:r>
              <a:rPr lang="nl-BE" sz="1800" i="1" dirty="0">
                <a:solidFill>
                  <a:srgbClr val="FF0000"/>
                </a:solidFill>
              </a:rPr>
              <a:t> of the </a:t>
            </a:r>
            <a:r>
              <a:rPr lang="nl-BE" sz="1800" i="1" dirty="0" err="1">
                <a:solidFill>
                  <a:srgbClr val="FF0000"/>
                </a:solidFill>
              </a:rPr>
              <a:t>daily</a:t>
            </a:r>
            <a:r>
              <a:rPr lang="nl-BE" sz="1800" i="1" dirty="0">
                <a:solidFill>
                  <a:srgbClr val="FF0000"/>
                </a:solidFill>
              </a:rPr>
              <a:t> </a:t>
            </a:r>
            <a:r>
              <a:rPr lang="nl-BE" sz="1800" i="1" dirty="0" err="1">
                <a:solidFill>
                  <a:srgbClr val="FF0000"/>
                </a:solidFill>
              </a:rPr>
              <a:t>diet</a:t>
            </a:r>
            <a:endParaRPr lang="nl-BE" sz="1800" i="1" dirty="0">
              <a:solidFill>
                <a:srgbClr val="FF0000"/>
              </a:solidFill>
            </a:endParaRPr>
          </a:p>
          <a:p>
            <a:pPr>
              <a:buFont typeface="Monotype Sorts" pitchFamily="2" charset="2"/>
              <a:buNone/>
              <a:defRPr/>
            </a:pPr>
            <a:endParaRPr lang="nl-BE" sz="1800" i="1" dirty="0"/>
          </a:p>
          <a:p>
            <a:pPr>
              <a:buFont typeface="Monotype Sorts" pitchFamily="2" charset="2"/>
              <a:buNone/>
              <a:defRPr/>
            </a:pPr>
            <a:endParaRPr lang="nl-BE" sz="1800" i="1" dirty="0"/>
          </a:p>
          <a:p>
            <a:pPr>
              <a:buFont typeface="Monotype Sorts" pitchFamily="2" charset="2"/>
              <a:buNone/>
              <a:defRPr/>
            </a:pPr>
            <a:endParaRPr lang="nl-BE" sz="1800" i="1" dirty="0"/>
          </a:p>
          <a:p>
            <a:pPr>
              <a:buFont typeface="Monotype Sorts" pitchFamily="2" charset="2"/>
              <a:buNone/>
              <a:defRPr/>
            </a:pPr>
            <a:endParaRPr lang="nl-BE" sz="800" i="1" dirty="0"/>
          </a:p>
          <a:p>
            <a:pPr>
              <a:buFont typeface="Monotype Sorts" pitchFamily="2" charset="2"/>
              <a:buNone/>
              <a:defRPr/>
            </a:pPr>
            <a:r>
              <a:rPr lang="nl-BE" sz="1800" i="1" dirty="0" err="1"/>
              <a:t>Labelling</a:t>
            </a:r>
            <a:r>
              <a:rPr lang="nl-BE" sz="1800" i="1" dirty="0"/>
              <a:t>:    </a:t>
            </a:r>
            <a:r>
              <a:rPr lang="nl-BE" sz="1800" i="1" dirty="0">
                <a:solidFill>
                  <a:srgbClr val="00B050"/>
                </a:solidFill>
              </a:rPr>
              <a:t>‘Total </a:t>
            </a:r>
            <a:r>
              <a:rPr lang="nl-BE" sz="1800" i="1" dirty="0" err="1">
                <a:solidFill>
                  <a:srgbClr val="00B050"/>
                </a:solidFill>
              </a:rPr>
              <a:t>diet</a:t>
            </a:r>
            <a:r>
              <a:rPr lang="nl-BE" sz="1800" i="1" dirty="0">
                <a:solidFill>
                  <a:srgbClr val="00B050"/>
                </a:solidFill>
              </a:rPr>
              <a:t> </a:t>
            </a:r>
            <a:r>
              <a:rPr lang="nl-BE" sz="1800" i="1" dirty="0" err="1">
                <a:solidFill>
                  <a:srgbClr val="00B050"/>
                </a:solidFill>
              </a:rPr>
              <a:t>replacement</a:t>
            </a:r>
            <a:r>
              <a:rPr lang="nl-BE" sz="1800" i="1" dirty="0">
                <a:solidFill>
                  <a:srgbClr val="00B050"/>
                </a:solidFill>
              </a:rPr>
              <a:t> </a:t>
            </a:r>
            <a:r>
              <a:rPr lang="nl-BE" sz="1800" i="1" dirty="0" err="1">
                <a:solidFill>
                  <a:srgbClr val="00B050"/>
                </a:solidFill>
              </a:rPr>
              <a:t>for</a:t>
            </a:r>
            <a:r>
              <a:rPr lang="nl-BE" sz="1800" i="1" dirty="0">
                <a:solidFill>
                  <a:srgbClr val="00B050"/>
                </a:solidFill>
              </a:rPr>
              <a:t> </a:t>
            </a:r>
            <a:r>
              <a:rPr lang="nl-BE" sz="1800" i="1" dirty="0" err="1">
                <a:solidFill>
                  <a:srgbClr val="00B050"/>
                </a:solidFill>
              </a:rPr>
              <a:t>weight</a:t>
            </a:r>
            <a:r>
              <a:rPr lang="nl-BE" sz="1800" i="1" dirty="0">
                <a:solidFill>
                  <a:srgbClr val="00B050"/>
                </a:solidFill>
              </a:rPr>
              <a:t> control’  </a:t>
            </a:r>
            <a:r>
              <a:rPr lang="nl-BE" sz="1800" i="1" dirty="0"/>
              <a:t>or </a:t>
            </a:r>
          </a:p>
          <a:p>
            <a:pPr>
              <a:buFont typeface="Monotype Sorts" pitchFamily="2" charset="2"/>
              <a:buNone/>
              <a:defRPr/>
            </a:pPr>
            <a:r>
              <a:rPr lang="nl-BE" sz="1800" i="1" dirty="0"/>
              <a:t>			</a:t>
            </a:r>
            <a:r>
              <a:rPr lang="nl-BE" sz="1800" i="1" dirty="0">
                <a:solidFill>
                  <a:srgbClr val="00B050"/>
                </a:solidFill>
              </a:rPr>
              <a:t>‘</a:t>
            </a:r>
            <a:r>
              <a:rPr lang="nl-BE" sz="1800" i="1" dirty="0" err="1">
                <a:solidFill>
                  <a:srgbClr val="00B050"/>
                </a:solidFill>
              </a:rPr>
              <a:t>Meal</a:t>
            </a:r>
            <a:r>
              <a:rPr lang="nl-BE" sz="1800" i="1" dirty="0">
                <a:solidFill>
                  <a:srgbClr val="00B050"/>
                </a:solidFill>
              </a:rPr>
              <a:t> </a:t>
            </a:r>
            <a:r>
              <a:rPr lang="nl-BE" sz="1800" i="1" dirty="0" err="1">
                <a:solidFill>
                  <a:srgbClr val="00B050"/>
                </a:solidFill>
              </a:rPr>
              <a:t>replacement</a:t>
            </a:r>
            <a:r>
              <a:rPr lang="nl-BE" sz="1800" i="1" dirty="0">
                <a:solidFill>
                  <a:srgbClr val="00B050"/>
                </a:solidFill>
              </a:rPr>
              <a:t> </a:t>
            </a:r>
            <a:r>
              <a:rPr lang="nl-BE" sz="1800" i="1" dirty="0" err="1">
                <a:solidFill>
                  <a:srgbClr val="00B050"/>
                </a:solidFill>
              </a:rPr>
              <a:t>for</a:t>
            </a:r>
            <a:r>
              <a:rPr lang="nl-BE" sz="1800" i="1" dirty="0">
                <a:solidFill>
                  <a:srgbClr val="00B050"/>
                </a:solidFill>
              </a:rPr>
              <a:t> </a:t>
            </a:r>
            <a:r>
              <a:rPr lang="nl-BE" sz="1800" i="1" dirty="0" err="1">
                <a:solidFill>
                  <a:srgbClr val="00B050"/>
                </a:solidFill>
              </a:rPr>
              <a:t>weight</a:t>
            </a:r>
            <a:r>
              <a:rPr lang="nl-BE" sz="1800" i="1" dirty="0">
                <a:solidFill>
                  <a:srgbClr val="00B050"/>
                </a:solidFill>
              </a:rPr>
              <a:t> control’</a:t>
            </a:r>
          </a:p>
          <a:p>
            <a:pPr>
              <a:buFont typeface="Monotype Sorts" pitchFamily="2" charset="2"/>
              <a:buNone/>
              <a:defRPr/>
            </a:pPr>
            <a:endParaRPr lang="nl-BE" sz="800" i="1" dirty="0"/>
          </a:p>
          <a:p>
            <a:pPr defTabSz="1693863">
              <a:lnSpc>
                <a:spcPct val="90000"/>
              </a:lnSpc>
              <a:buFontTx/>
              <a:buNone/>
              <a:defRPr/>
            </a:pPr>
            <a:r>
              <a:rPr lang="nl-BE" sz="1600" i="1" dirty="0"/>
              <a:t>General </a:t>
            </a:r>
            <a:r>
              <a:rPr lang="nl-BE" sz="1600" i="1" dirty="0" err="1"/>
              <a:t>and</a:t>
            </a:r>
            <a:r>
              <a:rPr lang="nl-BE" sz="1600" i="1" dirty="0"/>
              <a:t> </a:t>
            </a:r>
            <a:r>
              <a:rPr lang="nl-BE" sz="1600" i="1" dirty="0" err="1"/>
              <a:t>specific</a:t>
            </a:r>
            <a:r>
              <a:rPr lang="nl-BE" sz="1600" i="1" dirty="0"/>
              <a:t> </a:t>
            </a:r>
            <a:r>
              <a:rPr lang="nl-BE" sz="1600" i="1" dirty="0" err="1"/>
              <a:t>compositional</a:t>
            </a:r>
            <a:r>
              <a:rPr lang="nl-BE" sz="1600" i="1" dirty="0"/>
              <a:t> criteria </a:t>
            </a:r>
            <a:r>
              <a:rPr lang="nl-BE" sz="1400" i="1" dirty="0"/>
              <a:t>(See </a:t>
            </a:r>
            <a:r>
              <a:rPr lang="nl-BE" sz="1400" i="1" dirty="0" err="1"/>
              <a:t>both</a:t>
            </a:r>
            <a:r>
              <a:rPr lang="nl-BE" sz="1400" i="1" dirty="0"/>
              <a:t> </a:t>
            </a:r>
            <a:r>
              <a:rPr lang="nl-BE" sz="1400" i="1" dirty="0" err="1"/>
              <a:t>legal</a:t>
            </a:r>
            <a:r>
              <a:rPr lang="nl-BE" sz="1400" i="1" dirty="0"/>
              <a:t> </a:t>
            </a:r>
            <a:r>
              <a:rPr lang="nl-BE" sz="1400" i="1" dirty="0" err="1"/>
              <a:t>texts</a:t>
            </a:r>
            <a:r>
              <a:rPr lang="nl-BE" sz="1400" i="1" dirty="0"/>
              <a:t>, incl. Annex of Reg. 609/2013 + </a:t>
            </a:r>
            <a:r>
              <a:rPr lang="nl-BE" sz="1400" i="1" dirty="0" err="1"/>
              <a:t>future</a:t>
            </a:r>
            <a:r>
              <a:rPr lang="nl-BE" sz="1400" i="1" dirty="0"/>
              <a:t> </a:t>
            </a:r>
            <a:r>
              <a:rPr lang="nl-BE" sz="1400" i="1" dirty="0" err="1"/>
              <a:t>delegated</a:t>
            </a:r>
            <a:r>
              <a:rPr lang="nl-BE" sz="1400" i="1" dirty="0"/>
              <a:t> Acts)</a:t>
            </a:r>
          </a:p>
          <a:p>
            <a:pPr defTabSz="1693863">
              <a:lnSpc>
                <a:spcPct val="90000"/>
              </a:lnSpc>
              <a:buFontTx/>
              <a:buNone/>
              <a:defRPr/>
            </a:pPr>
            <a:endParaRPr lang="nl-BE" sz="800" i="1" dirty="0"/>
          </a:p>
          <a:p>
            <a:pPr marL="0" indent="0" defTabSz="1693863">
              <a:lnSpc>
                <a:spcPct val="90000"/>
              </a:lnSpc>
              <a:buFontTx/>
              <a:buNone/>
              <a:defRPr/>
            </a:pPr>
            <a:endParaRPr lang="nl-BE" sz="800" i="1" dirty="0"/>
          </a:p>
          <a:p>
            <a:pPr defTabSz="1693863">
              <a:buFontTx/>
              <a:buNone/>
              <a:defRPr/>
            </a:pPr>
            <a:endParaRPr lang="nl-NL" sz="1400" i="1" dirty="0"/>
          </a:p>
        </p:txBody>
      </p:sp>
      <p:sp>
        <p:nvSpPr>
          <p:cNvPr id="28674" name="Rectangle 2"/>
          <p:cNvSpPr>
            <a:spLocks noGrp="1" noChangeArrowheads="1"/>
          </p:cNvSpPr>
          <p:nvPr>
            <p:ph type="title"/>
          </p:nvPr>
        </p:nvSpPr>
        <p:spPr>
          <a:xfrm>
            <a:off x="3492500" y="260350"/>
            <a:ext cx="5400675" cy="1081088"/>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5"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pic>
        <p:nvPicPr>
          <p:cNvPr id="2" name="Afbeelding 1"/>
          <p:cNvPicPr>
            <a:picLocks noChangeAspect="1"/>
          </p:cNvPicPr>
          <p:nvPr/>
        </p:nvPicPr>
        <p:blipFill>
          <a:blip r:embed="rId3"/>
          <a:stretch>
            <a:fillRect/>
          </a:stretch>
        </p:blipFill>
        <p:spPr>
          <a:xfrm>
            <a:off x="2337830" y="3789040"/>
            <a:ext cx="4685828" cy="1005858"/>
          </a:xfrm>
          <a:prstGeom prst="rect">
            <a:avLst/>
          </a:prstGeom>
        </p:spPr>
      </p:pic>
    </p:spTree>
    <p:extLst>
      <p:ext uri="{BB962C8B-B14F-4D97-AF65-F5344CB8AC3E}">
        <p14:creationId xmlns:p14="http://schemas.microsoft.com/office/powerpoint/2010/main" val="477030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685800" y="1484313"/>
            <a:ext cx="7989888" cy="4752975"/>
          </a:xfrm>
        </p:spPr>
        <p:txBody>
          <a:bodyPr/>
          <a:lstStyle/>
          <a:p>
            <a:pPr defTabSz="1693863">
              <a:lnSpc>
                <a:spcPct val="90000"/>
              </a:lnSpc>
              <a:buFontTx/>
              <a:buNone/>
            </a:pPr>
            <a:r>
              <a:rPr lang="nl-NL" altLang="nl-BE" sz="2400" i="1" dirty="0">
                <a:solidFill>
                  <a:srgbClr val="0000FF"/>
                </a:solidFill>
              </a:rPr>
              <a:t>II.2. </a:t>
            </a:r>
            <a:r>
              <a:rPr lang="nl-NL" altLang="nl-BE" sz="2400" i="1" u="sng" dirty="0" err="1">
                <a:solidFill>
                  <a:srgbClr val="0000FF"/>
                </a:solidFill>
              </a:rPr>
              <a:t>Foodstuffs</a:t>
            </a:r>
            <a:r>
              <a:rPr lang="nl-NL" altLang="nl-BE" sz="2400" i="1" u="sng" dirty="0">
                <a:solidFill>
                  <a:srgbClr val="0000FF"/>
                </a:solidFill>
              </a:rPr>
              <a:t> </a:t>
            </a:r>
            <a:r>
              <a:rPr lang="nl-NL" altLang="nl-BE" sz="2400" i="1" u="sng" dirty="0" err="1">
                <a:solidFill>
                  <a:srgbClr val="0000FF"/>
                </a:solidFill>
              </a:rPr>
              <a:t>for</a:t>
            </a:r>
            <a:r>
              <a:rPr lang="nl-NL" altLang="nl-BE" sz="2400" i="1" u="sng" dirty="0">
                <a:solidFill>
                  <a:srgbClr val="0000FF"/>
                </a:solidFill>
              </a:rPr>
              <a:t> </a:t>
            </a:r>
            <a:r>
              <a:rPr lang="nl-NL" altLang="nl-BE" sz="2400" i="1" u="sng" dirty="0" err="1">
                <a:solidFill>
                  <a:srgbClr val="0000FF"/>
                </a:solidFill>
              </a:rPr>
              <a:t>particular</a:t>
            </a:r>
            <a:r>
              <a:rPr lang="nl-NL" altLang="nl-BE" sz="2400" i="1" u="sng" dirty="0">
                <a:solidFill>
                  <a:srgbClr val="0000FF"/>
                </a:solidFill>
              </a:rPr>
              <a:t> </a:t>
            </a:r>
            <a:r>
              <a:rPr lang="nl-NL" altLang="nl-BE" sz="2400" i="1" u="sng" dirty="0" err="1">
                <a:solidFill>
                  <a:srgbClr val="0000FF"/>
                </a:solidFill>
              </a:rPr>
              <a:t>purposes</a:t>
            </a:r>
            <a:r>
              <a:rPr lang="nl-NL" altLang="nl-BE" sz="2400" i="1" u="sng" dirty="0">
                <a:solidFill>
                  <a:srgbClr val="0000FF"/>
                </a:solidFill>
              </a:rPr>
              <a:t> or target </a:t>
            </a:r>
            <a:r>
              <a:rPr lang="nl-NL" altLang="nl-BE" sz="2400" i="1" u="sng" dirty="0" err="1">
                <a:solidFill>
                  <a:srgbClr val="0000FF"/>
                </a:solidFill>
              </a:rPr>
              <a:t>groups</a:t>
            </a:r>
            <a:r>
              <a:rPr lang="nl-NL" altLang="nl-BE" sz="2400" i="1" u="sng" dirty="0">
                <a:solidFill>
                  <a:srgbClr val="0000FF"/>
                </a:solidFill>
              </a:rPr>
              <a:t> </a:t>
            </a:r>
          </a:p>
          <a:p>
            <a:pPr defTabSz="1693863">
              <a:lnSpc>
                <a:spcPct val="90000"/>
              </a:lnSpc>
              <a:buFontTx/>
              <a:buNone/>
            </a:pPr>
            <a:endParaRPr lang="nl-NL" altLang="nl-BE" sz="1100" i="1" dirty="0">
              <a:solidFill>
                <a:srgbClr val="0000FF"/>
              </a:solidFill>
            </a:endParaRPr>
          </a:p>
          <a:p>
            <a:pPr defTabSz="1693863">
              <a:lnSpc>
                <a:spcPct val="90000"/>
              </a:lnSpc>
              <a:buFontTx/>
              <a:buNone/>
            </a:pPr>
            <a:r>
              <a:rPr lang="nl-NL" altLang="nl-BE" sz="2000" i="1" dirty="0">
                <a:solidFill>
                  <a:srgbClr val="0000FF"/>
                </a:solidFill>
              </a:rPr>
              <a:t>II.2.2. Foods </a:t>
            </a:r>
            <a:r>
              <a:rPr lang="nl-NL" altLang="nl-BE" sz="2000" i="1" dirty="0" err="1">
                <a:solidFill>
                  <a:srgbClr val="0000FF"/>
                </a:solidFill>
              </a:rPr>
              <a:t>used</a:t>
            </a:r>
            <a:r>
              <a:rPr lang="nl-NL" altLang="nl-BE" sz="2000" i="1" dirty="0">
                <a:solidFill>
                  <a:srgbClr val="0000FF"/>
                </a:solidFill>
              </a:rPr>
              <a:t> in energy-</a:t>
            </a:r>
            <a:r>
              <a:rPr lang="nl-NL" altLang="nl-BE" sz="2000" i="1" dirty="0" err="1">
                <a:solidFill>
                  <a:srgbClr val="0000FF"/>
                </a:solidFill>
              </a:rPr>
              <a:t>restricted</a:t>
            </a:r>
            <a:r>
              <a:rPr lang="nl-NL" altLang="nl-BE" sz="2000" i="1" dirty="0">
                <a:solidFill>
                  <a:srgbClr val="0000FF"/>
                </a:solidFill>
              </a:rPr>
              <a:t> diets </a:t>
            </a:r>
            <a:r>
              <a:rPr lang="nl-NL" altLang="nl-BE" sz="2000" i="1" dirty="0" err="1">
                <a:solidFill>
                  <a:srgbClr val="0000FF"/>
                </a:solidFill>
              </a:rPr>
              <a:t>for</a:t>
            </a:r>
            <a:r>
              <a:rPr lang="nl-NL" altLang="nl-BE" sz="2000" i="1" dirty="0">
                <a:solidFill>
                  <a:srgbClr val="0000FF"/>
                </a:solidFill>
              </a:rPr>
              <a:t> </a:t>
            </a:r>
            <a:r>
              <a:rPr lang="nl-NL" altLang="nl-BE" sz="2000" i="1" dirty="0" err="1">
                <a:solidFill>
                  <a:srgbClr val="0000FF"/>
                </a:solidFill>
              </a:rPr>
              <a:t>weight</a:t>
            </a:r>
            <a:r>
              <a:rPr lang="nl-NL" altLang="nl-BE" sz="2000" i="1" dirty="0">
                <a:solidFill>
                  <a:srgbClr val="0000FF"/>
                </a:solidFill>
              </a:rPr>
              <a:t> </a:t>
            </a:r>
            <a:r>
              <a:rPr lang="nl-NL" altLang="nl-BE" sz="2000" i="1" dirty="0" err="1">
                <a:solidFill>
                  <a:srgbClr val="0000FF"/>
                </a:solidFill>
              </a:rPr>
              <a:t>reduction</a:t>
            </a:r>
            <a:r>
              <a:rPr lang="nl-NL" altLang="nl-BE" sz="2000" i="1" dirty="0"/>
              <a:t> </a:t>
            </a:r>
          </a:p>
          <a:p>
            <a:pPr defTabSz="1693863">
              <a:lnSpc>
                <a:spcPct val="90000"/>
              </a:lnSpc>
              <a:buFontTx/>
              <a:buNone/>
            </a:pPr>
            <a:r>
              <a:rPr lang="nl-BE" altLang="nl-BE" sz="1400" i="1" dirty="0"/>
              <a:t>             </a:t>
            </a:r>
            <a:r>
              <a:rPr lang="nl-BE" altLang="nl-BE" sz="1400" i="1" dirty="0">
                <a:solidFill>
                  <a:srgbClr val="0000FF"/>
                </a:solidFill>
              </a:rPr>
              <a:t>(Dir. (EC) 96/8, Reg. (EU) 609/2013)</a:t>
            </a:r>
          </a:p>
          <a:p>
            <a:pPr defTabSz="1693863">
              <a:buFont typeface="Monotype Sorts"/>
              <a:buNone/>
            </a:pPr>
            <a:endParaRPr lang="nl-NL" altLang="nl-BE" sz="1400" i="1" dirty="0"/>
          </a:p>
          <a:p>
            <a:pPr defTabSz="1693863">
              <a:buFont typeface="Monotype Sorts"/>
              <a:buNone/>
            </a:pPr>
            <a:r>
              <a:rPr lang="nl-NL" altLang="nl-BE" sz="1400" i="1" u="sng" dirty="0" err="1"/>
              <a:t>Illustration</a:t>
            </a:r>
            <a:endParaRPr lang="nl-NL" altLang="nl-BE" sz="1400" i="1" u="sng" dirty="0"/>
          </a:p>
          <a:p>
            <a:pPr defTabSz="1693863">
              <a:buFont typeface="Monotype Sorts"/>
              <a:buNone/>
            </a:pPr>
            <a:endParaRPr lang="nl-NL" altLang="nl-BE" sz="1400" i="1" dirty="0"/>
          </a:p>
        </p:txBody>
      </p:sp>
      <p:sp>
        <p:nvSpPr>
          <p:cNvPr id="29698" name="Rectangle 2"/>
          <p:cNvSpPr>
            <a:spLocks noGrp="1" noChangeArrowheads="1"/>
          </p:cNvSpPr>
          <p:nvPr>
            <p:ph type="title"/>
          </p:nvPr>
        </p:nvSpPr>
        <p:spPr>
          <a:xfrm>
            <a:off x="3492500" y="260350"/>
            <a:ext cx="5400675" cy="1081088"/>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9"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pic>
        <p:nvPicPr>
          <p:cNvPr id="2" name="Afbeelding 1"/>
          <p:cNvPicPr>
            <a:picLocks noChangeAspect="1"/>
          </p:cNvPicPr>
          <p:nvPr/>
        </p:nvPicPr>
        <p:blipFill>
          <a:blip r:embed="rId3"/>
          <a:stretch>
            <a:fillRect/>
          </a:stretch>
        </p:blipFill>
        <p:spPr>
          <a:xfrm>
            <a:off x="939163" y="3212976"/>
            <a:ext cx="7483162" cy="2848298"/>
          </a:xfrm>
          <a:prstGeom prst="rect">
            <a:avLst/>
          </a:prstGeom>
        </p:spPr>
      </p:pic>
    </p:spTree>
    <p:extLst>
      <p:ext uri="{BB962C8B-B14F-4D97-AF65-F5344CB8AC3E}">
        <p14:creationId xmlns:p14="http://schemas.microsoft.com/office/powerpoint/2010/main" val="2773643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611560" y="1412776"/>
            <a:ext cx="7989888" cy="4895527"/>
          </a:xfrm>
        </p:spPr>
        <p:txBody>
          <a:bodyPr/>
          <a:lstStyle/>
          <a:p>
            <a:pPr defTabSz="1693863">
              <a:lnSpc>
                <a:spcPct val="90000"/>
              </a:lnSpc>
              <a:buFontTx/>
              <a:buNone/>
              <a:defRPr/>
            </a:pPr>
            <a:r>
              <a:rPr lang="nl-NL" sz="2400" i="1" dirty="0">
                <a:solidFill>
                  <a:srgbClr val="0000FF"/>
                </a:solidFill>
              </a:rPr>
              <a:t>II.2. </a:t>
            </a:r>
            <a:r>
              <a:rPr lang="nl-NL" sz="2400" i="1" u="sng" dirty="0" err="1">
                <a:solidFill>
                  <a:srgbClr val="0000FF"/>
                </a:solidFill>
              </a:rPr>
              <a:t>Foodstuffs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particular</a:t>
            </a:r>
            <a:r>
              <a:rPr lang="nl-NL" sz="2400" i="1" u="sng" dirty="0">
                <a:solidFill>
                  <a:srgbClr val="0000FF"/>
                </a:solidFill>
              </a:rPr>
              <a:t> </a:t>
            </a:r>
            <a:r>
              <a:rPr lang="nl-NL" sz="2400" i="1" u="sng" dirty="0" err="1">
                <a:solidFill>
                  <a:srgbClr val="0000FF"/>
                </a:solidFill>
              </a:rPr>
              <a:t>purposes</a:t>
            </a:r>
            <a:r>
              <a:rPr lang="nl-NL" sz="2400" i="1" u="sng" dirty="0">
                <a:solidFill>
                  <a:srgbClr val="0000FF"/>
                </a:solidFill>
              </a:rPr>
              <a:t> </a:t>
            </a:r>
            <a:r>
              <a:rPr lang="nl-NL" sz="2400" i="1" u="sng" dirty="0" err="1">
                <a:solidFill>
                  <a:srgbClr val="0000FF"/>
                </a:solidFill>
              </a:rPr>
              <a:t>or</a:t>
            </a:r>
            <a:r>
              <a:rPr lang="nl-NL" sz="2400" i="1" u="sng" dirty="0">
                <a:solidFill>
                  <a:srgbClr val="0000FF"/>
                </a:solidFill>
              </a:rPr>
              <a:t> target </a:t>
            </a:r>
            <a:r>
              <a:rPr lang="nl-NL" sz="2400" i="1" u="sng" dirty="0" err="1">
                <a:solidFill>
                  <a:srgbClr val="0000FF"/>
                </a:solidFill>
              </a:rPr>
              <a:t>groups</a:t>
            </a:r>
            <a:r>
              <a:rPr lang="nl-NL" sz="2400" i="1" u="sng" dirty="0">
                <a:solidFill>
                  <a:srgbClr val="0000FF"/>
                </a:solidFill>
              </a:rPr>
              <a:t> </a:t>
            </a:r>
          </a:p>
          <a:p>
            <a:pPr defTabSz="1693863">
              <a:lnSpc>
                <a:spcPct val="90000"/>
              </a:lnSpc>
              <a:buFontTx/>
              <a:buNone/>
              <a:defRPr/>
            </a:pPr>
            <a:endParaRPr lang="nl-NL" sz="1000" i="1" dirty="0">
              <a:solidFill>
                <a:srgbClr val="0000FF"/>
              </a:solidFill>
            </a:endParaRPr>
          </a:p>
          <a:p>
            <a:pPr defTabSz="1693863">
              <a:lnSpc>
                <a:spcPct val="90000"/>
              </a:lnSpc>
              <a:buFontTx/>
              <a:buNone/>
              <a:defRPr/>
            </a:pPr>
            <a:r>
              <a:rPr lang="nl-NL" sz="2000" i="1" dirty="0">
                <a:solidFill>
                  <a:srgbClr val="0000FF"/>
                </a:solidFill>
              </a:rPr>
              <a:t>II.2.3. </a:t>
            </a:r>
            <a:r>
              <a:rPr lang="nl-NL" sz="2000" i="1" dirty="0" err="1">
                <a:solidFill>
                  <a:srgbClr val="0000FF"/>
                </a:solidFill>
              </a:rPr>
              <a:t>Dietary</a:t>
            </a:r>
            <a:r>
              <a:rPr lang="nl-NL" sz="2000" i="1" dirty="0">
                <a:solidFill>
                  <a:srgbClr val="0000FF"/>
                </a:solidFill>
              </a:rPr>
              <a:t> </a:t>
            </a:r>
            <a:r>
              <a:rPr lang="nl-NL" sz="2000" i="1" dirty="0" err="1">
                <a:solidFill>
                  <a:srgbClr val="0000FF"/>
                </a:solidFill>
              </a:rPr>
              <a:t>foods</a:t>
            </a:r>
            <a:r>
              <a:rPr lang="nl-NL" sz="2000" i="1" dirty="0">
                <a:solidFill>
                  <a:srgbClr val="0000FF"/>
                </a:solidFill>
              </a:rPr>
              <a:t> </a:t>
            </a:r>
            <a:r>
              <a:rPr lang="nl-NL" sz="2000" i="1" dirty="0" err="1">
                <a:solidFill>
                  <a:srgbClr val="0000FF"/>
                </a:solidFill>
              </a:rPr>
              <a:t>for</a:t>
            </a:r>
            <a:r>
              <a:rPr lang="nl-NL" sz="2000" i="1" dirty="0">
                <a:solidFill>
                  <a:srgbClr val="0000FF"/>
                </a:solidFill>
              </a:rPr>
              <a:t> special </a:t>
            </a:r>
            <a:r>
              <a:rPr lang="nl-NL" sz="2000" i="1" dirty="0" err="1">
                <a:solidFill>
                  <a:srgbClr val="0000FF"/>
                </a:solidFill>
              </a:rPr>
              <a:t>medical</a:t>
            </a:r>
            <a:r>
              <a:rPr lang="nl-NL" sz="2000" i="1" dirty="0">
                <a:solidFill>
                  <a:srgbClr val="0000FF"/>
                </a:solidFill>
              </a:rPr>
              <a:t> </a:t>
            </a:r>
            <a:r>
              <a:rPr lang="nl-NL" sz="2000" i="1" dirty="0" err="1">
                <a:solidFill>
                  <a:srgbClr val="0000FF"/>
                </a:solidFill>
              </a:rPr>
              <a:t>purposes</a:t>
            </a:r>
            <a:r>
              <a:rPr lang="nl-NL" sz="2000" i="1" dirty="0">
                <a:solidFill>
                  <a:srgbClr val="0000FF"/>
                </a:solidFill>
              </a:rPr>
              <a:t> </a:t>
            </a:r>
          </a:p>
          <a:p>
            <a:pPr defTabSz="1693863">
              <a:lnSpc>
                <a:spcPct val="90000"/>
              </a:lnSpc>
              <a:buFontTx/>
              <a:buNone/>
              <a:defRPr/>
            </a:pPr>
            <a:r>
              <a:rPr lang="nl-NL" sz="2000" i="1" dirty="0">
                <a:solidFill>
                  <a:srgbClr val="0000FF"/>
                </a:solidFill>
              </a:rPr>
              <a:t>	     </a:t>
            </a:r>
            <a:r>
              <a:rPr lang="nl-NL" sz="1400" i="1" dirty="0">
                <a:solidFill>
                  <a:srgbClr val="0000FF"/>
                </a:solidFill>
              </a:rPr>
              <a:t>(Dir. 1999/21/EC), Reg. (EU) 609/2013, Reg. (EU) 2016/128)</a:t>
            </a:r>
          </a:p>
          <a:p>
            <a:pPr defTabSz="1693863">
              <a:lnSpc>
                <a:spcPct val="90000"/>
              </a:lnSpc>
              <a:buFontTx/>
              <a:buNone/>
              <a:defRPr/>
            </a:pPr>
            <a:endParaRPr lang="nl-BE" sz="800" i="1" dirty="0">
              <a:solidFill>
                <a:srgbClr val="0000FF"/>
              </a:solidFill>
            </a:endParaRPr>
          </a:p>
          <a:p>
            <a:pPr defTabSz="1693863">
              <a:lnSpc>
                <a:spcPct val="90000"/>
              </a:lnSpc>
              <a:buFontTx/>
              <a:buNone/>
              <a:defRPr/>
            </a:pPr>
            <a:r>
              <a:rPr lang="nl-BE" sz="1600" i="1" dirty="0" err="1"/>
              <a:t>Compositional</a:t>
            </a:r>
            <a:r>
              <a:rPr lang="nl-BE" sz="1600" i="1" dirty="0"/>
              <a:t> and </a:t>
            </a:r>
            <a:r>
              <a:rPr lang="nl-BE" sz="1600" i="1" dirty="0" err="1"/>
              <a:t>labelling</a:t>
            </a:r>
            <a:r>
              <a:rPr lang="nl-BE" sz="1600" i="1" dirty="0"/>
              <a:t> </a:t>
            </a:r>
            <a:r>
              <a:rPr lang="nl-BE" sz="1600" i="1" dirty="0" err="1"/>
              <a:t>requirements</a:t>
            </a:r>
            <a:r>
              <a:rPr lang="nl-BE" sz="1600" i="1" dirty="0"/>
              <a:t>,incl.:</a:t>
            </a:r>
          </a:p>
          <a:p>
            <a:pPr defTabSz="1693863">
              <a:lnSpc>
                <a:spcPct val="90000"/>
              </a:lnSpc>
              <a:buFontTx/>
              <a:buNone/>
              <a:defRPr/>
            </a:pPr>
            <a:endParaRPr lang="nl-BE" sz="800" i="1" dirty="0"/>
          </a:p>
          <a:p>
            <a:pPr>
              <a:buFont typeface="Monotype Sorts" pitchFamily="2" charset="2"/>
              <a:buNone/>
              <a:defRPr/>
            </a:pPr>
            <a:r>
              <a:rPr lang="nl-BE" sz="1400" i="1" dirty="0"/>
              <a:t>- a statement </a:t>
            </a:r>
            <a:r>
              <a:rPr lang="nl-BE" sz="1400" i="1" dirty="0" err="1"/>
              <a:t>that</a:t>
            </a:r>
            <a:r>
              <a:rPr lang="nl-BE" sz="1400" i="1" dirty="0"/>
              <a:t> the product must </a:t>
            </a:r>
            <a:r>
              <a:rPr lang="nl-BE" sz="1400" i="1" dirty="0" err="1"/>
              <a:t>be</a:t>
            </a:r>
            <a:r>
              <a:rPr lang="nl-BE" sz="1400" i="1" dirty="0"/>
              <a:t> </a:t>
            </a:r>
            <a:r>
              <a:rPr lang="nl-BE" sz="1400" i="1" dirty="0" err="1">
                <a:solidFill>
                  <a:srgbClr val="FF0000"/>
                </a:solidFill>
              </a:rPr>
              <a:t>used</a:t>
            </a:r>
            <a:r>
              <a:rPr lang="nl-BE" sz="1400" i="1" dirty="0">
                <a:solidFill>
                  <a:srgbClr val="FF0000"/>
                </a:solidFill>
              </a:rPr>
              <a:t> </a:t>
            </a:r>
            <a:r>
              <a:rPr lang="nl-BE" sz="1400" i="1" dirty="0" err="1">
                <a:solidFill>
                  <a:srgbClr val="FF0000"/>
                </a:solidFill>
              </a:rPr>
              <a:t>under</a:t>
            </a:r>
            <a:r>
              <a:rPr lang="nl-BE" sz="1400" i="1" dirty="0">
                <a:solidFill>
                  <a:srgbClr val="FF0000"/>
                </a:solidFill>
              </a:rPr>
              <a:t> </a:t>
            </a:r>
            <a:r>
              <a:rPr lang="nl-BE" sz="1400" i="1" dirty="0" err="1">
                <a:solidFill>
                  <a:srgbClr val="FF0000"/>
                </a:solidFill>
              </a:rPr>
              <a:t>medical</a:t>
            </a:r>
            <a:r>
              <a:rPr lang="nl-BE" sz="1400" i="1" dirty="0">
                <a:solidFill>
                  <a:srgbClr val="FF0000"/>
                </a:solidFill>
              </a:rPr>
              <a:t> </a:t>
            </a:r>
            <a:r>
              <a:rPr lang="nl-BE" sz="1400" i="1" dirty="0" err="1">
                <a:solidFill>
                  <a:srgbClr val="FF0000"/>
                </a:solidFill>
              </a:rPr>
              <a:t>supervision</a:t>
            </a:r>
            <a:r>
              <a:rPr lang="nl-BE" sz="1400" i="1" dirty="0"/>
              <a:t>; </a:t>
            </a:r>
          </a:p>
          <a:p>
            <a:pPr>
              <a:buFont typeface="Monotype Sorts" pitchFamily="2" charset="2"/>
              <a:buNone/>
              <a:defRPr/>
            </a:pPr>
            <a:r>
              <a:rPr lang="nl-BE" sz="1400" i="1" dirty="0"/>
              <a:t>- a statement as to </a:t>
            </a:r>
            <a:r>
              <a:rPr lang="nl-BE" sz="1400" i="1" dirty="0" err="1"/>
              <a:t>whether</a:t>
            </a:r>
            <a:r>
              <a:rPr lang="nl-BE" sz="1400" i="1" dirty="0"/>
              <a:t> the product is </a:t>
            </a:r>
            <a:r>
              <a:rPr lang="nl-BE" sz="1400" i="1" dirty="0" err="1">
                <a:solidFill>
                  <a:srgbClr val="FF0000"/>
                </a:solidFill>
              </a:rPr>
              <a:t>suitable</a:t>
            </a:r>
            <a:r>
              <a:rPr lang="nl-BE" sz="1400" i="1" dirty="0">
                <a:solidFill>
                  <a:srgbClr val="FF0000"/>
                </a:solidFill>
              </a:rPr>
              <a:t> </a:t>
            </a:r>
            <a:r>
              <a:rPr lang="nl-BE" sz="1400" i="1" dirty="0" err="1">
                <a:solidFill>
                  <a:srgbClr val="FF0000"/>
                </a:solidFill>
              </a:rPr>
              <a:t>for</a:t>
            </a:r>
            <a:r>
              <a:rPr lang="nl-BE" sz="1400" i="1" dirty="0">
                <a:solidFill>
                  <a:srgbClr val="FF0000"/>
                </a:solidFill>
              </a:rPr>
              <a:t> </a:t>
            </a:r>
            <a:r>
              <a:rPr lang="nl-BE" sz="1400" i="1" dirty="0" err="1">
                <a:solidFill>
                  <a:srgbClr val="FF0000"/>
                </a:solidFill>
              </a:rPr>
              <a:t>use</a:t>
            </a:r>
            <a:r>
              <a:rPr lang="nl-BE" sz="1400" i="1" dirty="0">
                <a:solidFill>
                  <a:srgbClr val="FF0000"/>
                </a:solidFill>
              </a:rPr>
              <a:t> as the </a:t>
            </a:r>
            <a:r>
              <a:rPr lang="nl-BE" sz="1400" i="1" dirty="0" err="1">
                <a:solidFill>
                  <a:srgbClr val="FF0000"/>
                </a:solidFill>
              </a:rPr>
              <a:t>sole</a:t>
            </a:r>
            <a:r>
              <a:rPr lang="nl-BE" sz="1400" i="1" dirty="0">
                <a:solidFill>
                  <a:srgbClr val="FF0000"/>
                </a:solidFill>
              </a:rPr>
              <a:t> </a:t>
            </a:r>
            <a:r>
              <a:rPr lang="nl-BE" sz="1400" i="1" dirty="0" err="1">
                <a:solidFill>
                  <a:srgbClr val="FF0000"/>
                </a:solidFill>
              </a:rPr>
              <a:t>source</a:t>
            </a:r>
            <a:r>
              <a:rPr lang="nl-BE" sz="1400" i="1" dirty="0">
                <a:solidFill>
                  <a:srgbClr val="FF0000"/>
                </a:solidFill>
              </a:rPr>
              <a:t> of </a:t>
            </a:r>
            <a:r>
              <a:rPr lang="nl-BE" sz="1400" i="1" dirty="0" err="1">
                <a:solidFill>
                  <a:srgbClr val="FF0000"/>
                </a:solidFill>
              </a:rPr>
              <a:t>nourishment</a:t>
            </a:r>
            <a:r>
              <a:rPr lang="nl-BE" sz="1400" i="1" dirty="0"/>
              <a:t>; </a:t>
            </a:r>
          </a:p>
          <a:p>
            <a:pPr>
              <a:buFont typeface="Monotype Sorts" pitchFamily="2" charset="2"/>
              <a:buNone/>
              <a:defRPr/>
            </a:pPr>
            <a:r>
              <a:rPr lang="nl-BE" sz="1400" i="1" dirty="0"/>
              <a:t>- </a:t>
            </a:r>
            <a:r>
              <a:rPr lang="nl-BE" sz="1400" i="1" dirty="0" err="1"/>
              <a:t>where</a:t>
            </a:r>
            <a:r>
              <a:rPr lang="nl-BE" sz="1400" i="1" dirty="0"/>
              <a:t> </a:t>
            </a:r>
            <a:r>
              <a:rPr lang="nl-BE" sz="1400" i="1" dirty="0" err="1"/>
              <a:t>appropriate</a:t>
            </a:r>
            <a:r>
              <a:rPr lang="nl-BE" sz="1400" i="1" dirty="0"/>
              <a:t>, a statement </a:t>
            </a:r>
            <a:r>
              <a:rPr lang="nl-BE" sz="1400" i="1" dirty="0" err="1"/>
              <a:t>that</a:t>
            </a:r>
            <a:r>
              <a:rPr lang="nl-BE" sz="1400" i="1" dirty="0"/>
              <a:t> the product is </a:t>
            </a:r>
            <a:r>
              <a:rPr lang="nl-BE" sz="1400" i="1" dirty="0" err="1">
                <a:solidFill>
                  <a:srgbClr val="FF0000"/>
                </a:solidFill>
              </a:rPr>
              <a:t>intended</a:t>
            </a:r>
            <a:r>
              <a:rPr lang="nl-BE" sz="1400" i="1" dirty="0">
                <a:solidFill>
                  <a:srgbClr val="FF0000"/>
                </a:solidFill>
              </a:rPr>
              <a:t> </a:t>
            </a:r>
            <a:r>
              <a:rPr lang="nl-BE" sz="1400" i="1" dirty="0" err="1">
                <a:solidFill>
                  <a:srgbClr val="FF0000"/>
                </a:solidFill>
              </a:rPr>
              <a:t>for</a:t>
            </a:r>
            <a:r>
              <a:rPr lang="nl-BE" sz="1400" i="1" dirty="0">
                <a:solidFill>
                  <a:srgbClr val="FF0000"/>
                </a:solidFill>
              </a:rPr>
              <a:t> a </a:t>
            </a:r>
            <a:r>
              <a:rPr lang="nl-BE" sz="1400" i="1" dirty="0" err="1">
                <a:solidFill>
                  <a:srgbClr val="FF0000"/>
                </a:solidFill>
              </a:rPr>
              <a:t>specific</a:t>
            </a:r>
            <a:r>
              <a:rPr lang="nl-BE" sz="1400" i="1" dirty="0">
                <a:solidFill>
                  <a:srgbClr val="FF0000"/>
                </a:solidFill>
              </a:rPr>
              <a:t> </a:t>
            </a:r>
            <a:r>
              <a:rPr lang="nl-BE" sz="1400" i="1" dirty="0" err="1">
                <a:solidFill>
                  <a:srgbClr val="FF0000"/>
                </a:solidFill>
              </a:rPr>
              <a:t>age</a:t>
            </a:r>
            <a:r>
              <a:rPr lang="nl-BE" sz="1400" i="1" dirty="0">
                <a:solidFill>
                  <a:srgbClr val="FF0000"/>
                </a:solidFill>
              </a:rPr>
              <a:t> </a:t>
            </a:r>
            <a:r>
              <a:rPr lang="nl-BE" sz="1400" i="1" dirty="0" err="1">
                <a:solidFill>
                  <a:srgbClr val="FF0000"/>
                </a:solidFill>
              </a:rPr>
              <a:t>group</a:t>
            </a:r>
            <a:r>
              <a:rPr lang="nl-BE" sz="1400" i="1" dirty="0"/>
              <a:t>; </a:t>
            </a:r>
          </a:p>
          <a:p>
            <a:pPr marL="92075" indent="-92075">
              <a:buFont typeface="Monotype Sorts" pitchFamily="2" charset="2"/>
              <a:buNone/>
              <a:defRPr/>
            </a:pPr>
            <a:r>
              <a:rPr lang="nl-BE" sz="1400" i="1" dirty="0"/>
              <a:t>- </a:t>
            </a:r>
            <a:r>
              <a:rPr lang="nl-BE" sz="1400" i="1" dirty="0" err="1"/>
              <a:t>where</a:t>
            </a:r>
            <a:r>
              <a:rPr lang="nl-BE" sz="1400" i="1" dirty="0"/>
              <a:t> </a:t>
            </a:r>
            <a:r>
              <a:rPr lang="nl-BE" sz="1400" i="1" dirty="0" err="1"/>
              <a:t>appropriate</a:t>
            </a:r>
            <a:r>
              <a:rPr lang="nl-BE" sz="1400" i="1" dirty="0"/>
              <a:t>, a statement </a:t>
            </a:r>
            <a:r>
              <a:rPr lang="nl-BE" sz="1400" i="1" dirty="0" err="1"/>
              <a:t>that</a:t>
            </a:r>
            <a:r>
              <a:rPr lang="nl-BE" sz="1400" i="1" dirty="0"/>
              <a:t> the product </a:t>
            </a:r>
            <a:r>
              <a:rPr lang="nl-BE" sz="1400" i="1" dirty="0">
                <a:solidFill>
                  <a:srgbClr val="FF0000"/>
                </a:solidFill>
              </a:rPr>
              <a:t>poses a health hazard </a:t>
            </a:r>
            <a:r>
              <a:rPr lang="nl-BE" sz="1400" i="1" dirty="0" err="1">
                <a:solidFill>
                  <a:srgbClr val="FF0000"/>
                </a:solidFill>
              </a:rPr>
              <a:t>when</a:t>
            </a:r>
            <a:r>
              <a:rPr lang="nl-BE" sz="1400" i="1" dirty="0">
                <a:solidFill>
                  <a:srgbClr val="FF0000"/>
                </a:solidFill>
              </a:rPr>
              <a:t> </a:t>
            </a:r>
            <a:r>
              <a:rPr lang="nl-BE" sz="1400" i="1" dirty="0" err="1">
                <a:solidFill>
                  <a:srgbClr val="FF0000"/>
                </a:solidFill>
              </a:rPr>
              <a:t>consumed</a:t>
            </a:r>
            <a:r>
              <a:rPr lang="nl-BE" sz="1400" i="1" dirty="0">
                <a:solidFill>
                  <a:srgbClr val="FF0000"/>
                </a:solidFill>
              </a:rPr>
              <a:t> </a:t>
            </a:r>
            <a:r>
              <a:rPr lang="nl-BE" sz="1400" i="1" dirty="0" err="1">
                <a:solidFill>
                  <a:srgbClr val="FF0000"/>
                </a:solidFill>
              </a:rPr>
              <a:t>by</a:t>
            </a:r>
            <a:r>
              <a:rPr lang="nl-BE" sz="1400" i="1" dirty="0">
                <a:solidFill>
                  <a:srgbClr val="FF0000"/>
                </a:solidFill>
              </a:rPr>
              <a:t> persons </a:t>
            </a:r>
            <a:r>
              <a:rPr lang="nl-BE" sz="1400" i="1" dirty="0" err="1">
                <a:solidFill>
                  <a:srgbClr val="FF0000"/>
                </a:solidFill>
              </a:rPr>
              <a:t>who</a:t>
            </a:r>
            <a:r>
              <a:rPr lang="nl-BE" sz="1400" i="1" dirty="0">
                <a:solidFill>
                  <a:srgbClr val="FF0000"/>
                </a:solidFill>
              </a:rPr>
              <a:t> do </a:t>
            </a:r>
            <a:r>
              <a:rPr lang="nl-BE" sz="1400" i="1" dirty="0" err="1">
                <a:solidFill>
                  <a:srgbClr val="FF0000"/>
                </a:solidFill>
              </a:rPr>
              <a:t>not</a:t>
            </a:r>
            <a:r>
              <a:rPr lang="nl-BE" sz="1400" i="1" dirty="0">
                <a:solidFill>
                  <a:srgbClr val="FF0000"/>
                </a:solidFill>
              </a:rPr>
              <a:t> have the </a:t>
            </a:r>
            <a:r>
              <a:rPr lang="nl-BE" sz="1400" i="1" dirty="0" err="1">
                <a:solidFill>
                  <a:srgbClr val="FF0000"/>
                </a:solidFill>
              </a:rPr>
              <a:t>diseases</a:t>
            </a:r>
            <a:r>
              <a:rPr lang="nl-BE" sz="1400" i="1" dirty="0">
                <a:solidFill>
                  <a:srgbClr val="FF0000"/>
                </a:solidFill>
              </a:rPr>
              <a:t>, disorders or </a:t>
            </a:r>
            <a:r>
              <a:rPr lang="nl-BE" sz="1400" i="1" dirty="0" err="1">
                <a:solidFill>
                  <a:srgbClr val="FF0000"/>
                </a:solidFill>
              </a:rPr>
              <a:t>medical</a:t>
            </a:r>
            <a:r>
              <a:rPr lang="nl-BE" sz="1400" i="1" dirty="0">
                <a:solidFill>
                  <a:srgbClr val="FF0000"/>
                </a:solidFill>
              </a:rPr>
              <a:t> </a:t>
            </a:r>
            <a:r>
              <a:rPr lang="nl-BE" sz="1400" i="1" dirty="0" err="1">
                <a:solidFill>
                  <a:srgbClr val="FF0000"/>
                </a:solidFill>
              </a:rPr>
              <a:t>conditions</a:t>
            </a:r>
            <a:r>
              <a:rPr lang="nl-BE" sz="1400" i="1" dirty="0">
                <a:solidFill>
                  <a:srgbClr val="FF0000"/>
                </a:solidFill>
              </a:rPr>
              <a:t> </a:t>
            </a:r>
            <a:r>
              <a:rPr lang="nl-BE" sz="1400" i="1" dirty="0" err="1">
                <a:solidFill>
                  <a:srgbClr val="FF0000"/>
                </a:solidFill>
              </a:rPr>
              <a:t>for</a:t>
            </a:r>
            <a:r>
              <a:rPr lang="nl-BE" sz="1400" i="1" dirty="0">
                <a:solidFill>
                  <a:srgbClr val="FF0000"/>
                </a:solidFill>
              </a:rPr>
              <a:t> </a:t>
            </a:r>
            <a:r>
              <a:rPr lang="nl-BE" sz="1400" i="1" dirty="0" err="1">
                <a:solidFill>
                  <a:srgbClr val="FF0000"/>
                </a:solidFill>
              </a:rPr>
              <a:t>which</a:t>
            </a:r>
            <a:r>
              <a:rPr lang="nl-BE" sz="1400" i="1" dirty="0">
                <a:solidFill>
                  <a:srgbClr val="FF0000"/>
                </a:solidFill>
              </a:rPr>
              <a:t> the product is </a:t>
            </a:r>
            <a:r>
              <a:rPr lang="nl-BE" sz="1400" i="1" dirty="0" err="1">
                <a:solidFill>
                  <a:srgbClr val="FF0000"/>
                </a:solidFill>
              </a:rPr>
              <a:t>intended</a:t>
            </a:r>
            <a:r>
              <a:rPr lang="nl-BE" sz="1400" i="1" dirty="0"/>
              <a:t>;</a:t>
            </a:r>
          </a:p>
          <a:p>
            <a:pPr marL="92075" indent="-92075">
              <a:buFont typeface="Monotype Sorts" pitchFamily="2" charset="2"/>
              <a:buNone/>
              <a:defRPr/>
            </a:pPr>
            <a:r>
              <a:rPr lang="nl-BE" sz="1400" i="1" dirty="0"/>
              <a:t>- </a:t>
            </a:r>
            <a:r>
              <a:rPr lang="nl-BE" sz="1400" i="1" dirty="0" err="1"/>
              <a:t>Where</a:t>
            </a:r>
            <a:r>
              <a:rPr lang="nl-BE" sz="1400" i="1" dirty="0"/>
              <a:t> </a:t>
            </a:r>
            <a:r>
              <a:rPr lang="nl-BE" sz="1400" i="1" dirty="0" err="1"/>
              <a:t>appropriate</a:t>
            </a:r>
            <a:r>
              <a:rPr lang="nl-BE" sz="1400" i="1" dirty="0"/>
              <a:t>, a statement </a:t>
            </a:r>
            <a:r>
              <a:rPr lang="nl-BE" sz="1400" i="1" dirty="0" err="1"/>
              <a:t>concerning</a:t>
            </a:r>
            <a:r>
              <a:rPr lang="nl-BE" sz="1400" i="1" dirty="0"/>
              <a:t> adequate </a:t>
            </a:r>
            <a:r>
              <a:rPr lang="nl-BE" sz="1400" i="1" dirty="0" err="1"/>
              <a:t>precautions</a:t>
            </a:r>
            <a:r>
              <a:rPr lang="nl-BE" sz="1400" i="1" dirty="0"/>
              <a:t> </a:t>
            </a:r>
            <a:r>
              <a:rPr lang="nl-BE" sz="1400" i="1" dirty="0" err="1"/>
              <a:t>and</a:t>
            </a:r>
            <a:r>
              <a:rPr lang="nl-BE" sz="1400" i="1" dirty="0"/>
              <a:t> contra-</a:t>
            </a:r>
            <a:r>
              <a:rPr lang="nl-BE" sz="1400" i="1" dirty="0" err="1"/>
              <a:t>indications</a:t>
            </a:r>
            <a:r>
              <a:rPr lang="nl-BE" sz="1400" i="1" dirty="0"/>
              <a:t>;</a:t>
            </a:r>
          </a:p>
          <a:p>
            <a:pPr marL="92075" indent="-92075">
              <a:buFont typeface="Monotype Sorts" pitchFamily="2" charset="2"/>
              <a:buNone/>
              <a:defRPr/>
            </a:pPr>
            <a:r>
              <a:rPr lang="nl-BE" sz="1400" i="1" dirty="0"/>
              <a:t>- … </a:t>
            </a:r>
          </a:p>
          <a:p>
            <a:pPr marL="92075" indent="-92075">
              <a:buFont typeface="Monotype Sorts" pitchFamily="2" charset="2"/>
              <a:buNone/>
              <a:defRPr/>
            </a:pPr>
            <a:r>
              <a:rPr lang="nl-BE" sz="1400" i="1" dirty="0"/>
              <a:t>+ </a:t>
            </a:r>
            <a:r>
              <a:rPr lang="nl-BE" sz="1400" i="1" dirty="0" err="1"/>
              <a:t>mandatory</a:t>
            </a:r>
            <a:r>
              <a:rPr lang="nl-BE" sz="1400" i="1" dirty="0"/>
              <a:t> </a:t>
            </a:r>
            <a:r>
              <a:rPr lang="nl-BE" sz="1400" i="1" dirty="0" err="1"/>
              <a:t>particulars</a:t>
            </a:r>
            <a:r>
              <a:rPr lang="nl-BE" sz="1400" i="1" dirty="0"/>
              <a:t> </a:t>
            </a:r>
            <a:r>
              <a:rPr lang="nl-BE" sz="1400" i="1" dirty="0" err="1"/>
              <a:t>mentioned</a:t>
            </a:r>
            <a:r>
              <a:rPr lang="nl-BE" sz="1400" i="1" dirty="0"/>
              <a:t> in art. 9(1) of Reg. (EU) 1169/2011</a:t>
            </a:r>
          </a:p>
          <a:p>
            <a:pPr marL="92075" indent="-92075">
              <a:buFont typeface="Monotype Sorts" pitchFamily="2" charset="2"/>
              <a:buNone/>
              <a:defRPr/>
            </a:pPr>
            <a:r>
              <a:rPr lang="nl-BE" sz="1400" i="1" dirty="0"/>
              <a:t>+ </a:t>
            </a:r>
            <a:r>
              <a:rPr lang="nl-BE" sz="1400" i="1" dirty="0" err="1">
                <a:solidFill>
                  <a:srgbClr val="FF0000"/>
                </a:solidFill>
              </a:rPr>
              <a:t>specific</a:t>
            </a:r>
            <a:r>
              <a:rPr lang="nl-BE" sz="1400" i="1" dirty="0">
                <a:solidFill>
                  <a:srgbClr val="FF0000"/>
                </a:solidFill>
              </a:rPr>
              <a:t> </a:t>
            </a:r>
            <a:r>
              <a:rPr lang="nl-BE" sz="1400" i="1" dirty="0" err="1">
                <a:solidFill>
                  <a:srgbClr val="FF0000"/>
                </a:solidFill>
              </a:rPr>
              <a:t>requirements</a:t>
            </a:r>
            <a:r>
              <a:rPr lang="nl-BE" sz="1400" i="1" dirty="0">
                <a:solidFill>
                  <a:srgbClr val="FF0000"/>
                </a:solidFill>
              </a:rPr>
              <a:t> </a:t>
            </a:r>
            <a:r>
              <a:rPr lang="nl-BE" sz="1400" i="1" dirty="0"/>
              <a:t>on </a:t>
            </a:r>
            <a:r>
              <a:rPr lang="nl-BE" sz="1400" i="1" dirty="0" err="1"/>
              <a:t>the</a:t>
            </a:r>
            <a:r>
              <a:rPr lang="nl-BE" sz="1400" i="1" dirty="0"/>
              <a:t> </a:t>
            </a:r>
            <a:r>
              <a:rPr lang="nl-BE" sz="1400" i="1" dirty="0" err="1">
                <a:solidFill>
                  <a:srgbClr val="FF0000"/>
                </a:solidFill>
              </a:rPr>
              <a:t>nutrition</a:t>
            </a:r>
            <a:r>
              <a:rPr lang="nl-BE" sz="1400" i="1" dirty="0">
                <a:solidFill>
                  <a:srgbClr val="FF0000"/>
                </a:solidFill>
              </a:rPr>
              <a:t> </a:t>
            </a:r>
            <a:r>
              <a:rPr lang="nl-BE" sz="1400" i="1" dirty="0" err="1">
                <a:solidFill>
                  <a:srgbClr val="FF0000"/>
                </a:solidFill>
              </a:rPr>
              <a:t>declaration</a:t>
            </a:r>
            <a:r>
              <a:rPr lang="nl-BE" sz="1400" i="1" dirty="0">
                <a:solidFill>
                  <a:srgbClr val="FF0000"/>
                </a:solidFill>
              </a:rPr>
              <a:t> </a:t>
            </a:r>
            <a:r>
              <a:rPr lang="nl-BE" sz="1200" i="1" dirty="0"/>
              <a:t>(in </a:t>
            </a:r>
            <a:r>
              <a:rPr lang="nl-BE" sz="1200" i="1" dirty="0" err="1"/>
              <a:t>addition</a:t>
            </a:r>
            <a:r>
              <a:rPr lang="nl-BE" sz="1200" i="1" dirty="0"/>
              <a:t> to Art. 30(1) of Reg. (EU) 1169/2011)</a:t>
            </a:r>
          </a:p>
          <a:p>
            <a:pPr marL="92075" indent="-92075">
              <a:buFont typeface="Monotype Sorts" pitchFamily="2" charset="2"/>
              <a:buNone/>
              <a:defRPr/>
            </a:pPr>
            <a:r>
              <a:rPr lang="nl-BE" sz="1400" i="1" dirty="0"/>
              <a:t>+ </a:t>
            </a:r>
            <a:r>
              <a:rPr lang="nl-BE" sz="1400" i="1" dirty="0" err="1">
                <a:solidFill>
                  <a:srgbClr val="FF0000"/>
                </a:solidFill>
              </a:rPr>
              <a:t>specific</a:t>
            </a:r>
            <a:r>
              <a:rPr lang="nl-BE" sz="1400" i="1" dirty="0">
                <a:solidFill>
                  <a:srgbClr val="FF0000"/>
                </a:solidFill>
              </a:rPr>
              <a:t> </a:t>
            </a:r>
            <a:r>
              <a:rPr lang="nl-BE" sz="1400" i="1" dirty="0" err="1">
                <a:solidFill>
                  <a:srgbClr val="FF0000"/>
                </a:solidFill>
              </a:rPr>
              <a:t>requirements</a:t>
            </a:r>
            <a:r>
              <a:rPr lang="nl-BE" sz="1400" i="1" dirty="0">
                <a:solidFill>
                  <a:srgbClr val="FF0000"/>
                </a:solidFill>
              </a:rPr>
              <a:t> </a:t>
            </a:r>
            <a:r>
              <a:rPr lang="en-US" sz="1400" i="1" dirty="0"/>
              <a:t>for </a:t>
            </a:r>
            <a:r>
              <a:rPr lang="en-US" sz="1400" i="1" dirty="0">
                <a:solidFill>
                  <a:srgbClr val="FF0000"/>
                </a:solidFill>
              </a:rPr>
              <a:t>food for special medical purposes </a:t>
            </a:r>
            <a:r>
              <a:rPr lang="en-US" sz="1400" i="1" dirty="0"/>
              <a:t>developed to satisfy the </a:t>
            </a:r>
          </a:p>
          <a:p>
            <a:pPr marL="92075" indent="-92075">
              <a:buFont typeface="Monotype Sorts" pitchFamily="2" charset="2"/>
              <a:buNone/>
              <a:defRPr/>
            </a:pPr>
            <a:r>
              <a:rPr lang="en-US" sz="1400" i="1" dirty="0"/>
              <a:t>   </a:t>
            </a:r>
            <a:r>
              <a:rPr lang="en-US" sz="1400" i="1" dirty="0">
                <a:solidFill>
                  <a:srgbClr val="FF0000"/>
                </a:solidFill>
              </a:rPr>
              <a:t>nutritional requirements of infants</a:t>
            </a:r>
            <a:endParaRPr lang="nl-BE" sz="1400" i="1" dirty="0">
              <a:solidFill>
                <a:srgbClr val="FF0000"/>
              </a:solidFill>
            </a:endParaRPr>
          </a:p>
          <a:p>
            <a:pPr defTabSz="1693863">
              <a:buFontTx/>
              <a:buNone/>
              <a:defRPr/>
            </a:pPr>
            <a:endParaRPr lang="nl-BE" sz="1400" i="1" dirty="0"/>
          </a:p>
          <a:p>
            <a:pPr marL="92075" indent="-92075">
              <a:buFont typeface="Monotype Sorts" pitchFamily="2" charset="2"/>
              <a:buNone/>
              <a:defRPr/>
            </a:pPr>
            <a:endParaRPr lang="nl-BE" sz="1400" i="1" dirty="0"/>
          </a:p>
          <a:p>
            <a:pPr defTabSz="1693863">
              <a:lnSpc>
                <a:spcPct val="90000"/>
              </a:lnSpc>
              <a:buFontTx/>
              <a:buNone/>
              <a:defRPr/>
            </a:pPr>
            <a:endParaRPr lang="nl-BE" sz="1400" i="1" dirty="0"/>
          </a:p>
          <a:p>
            <a:pPr defTabSz="1693863">
              <a:lnSpc>
                <a:spcPct val="90000"/>
              </a:lnSpc>
              <a:buFontTx/>
              <a:buNone/>
              <a:defRPr/>
            </a:pPr>
            <a:endParaRPr lang="nl-BE" sz="1600" i="1" dirty="0"/>
          </a:p>
          <a:p>
            <a:pPr defTabSz="1693863">
              <a:lnSpc>
                <a:spcPct val="90000"/>
              </a:lnSpc>
              <a:buFontTx/>
              <a:buNone/>
              <a:defRPr/>
            </a:pPr>
            <a:endParaRPr lang="nl-BE" sz="1600" i="1" dirty="0"/>
          </a:p>
          <a:p>
            <a:pPr defTabSz="1693863">
              <a:lnSpc>
                <a:spcPct val="90000"/>
              </a:lnSpc>
              <a:buFontTx/>
              <a:buNone/>
              <a:defRPr/>
            </a:pPr>
            <a:endParaRPr lang="nl-NL" i="1" dirty="0"/>
          </a:p>
        </p:txBody>
      </p:sp>
      <p:sp>
        <p:nvSpPr>
          <p:cNvPr id="30722" name="Rectangle 2"/>
          <p:cNvSpPr>
            <a:spLocks noGrp="1" noChangeArrowheads="1"/>
          </p:cNvSpPr>
          <p:nvPr>
            <p:ph type="title"/>
          </p:nvPr>
        </p:nvSpPr>
        <p:spPr>
          <a:xfrm>
            <a:off x="3492500" y="260350"/>
            <a:ext cx="5400675" cy="1081088"/>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5" name="Picture 4"/>
          <p:cNvPicPr>
            <a:picLocks noChangeAspect="1"/>
          </p:cNvPicPr>
          <p:nvPr/>
        </p:nvPicPr>
        <p:blipFill>
          <a:blip r:embed="rId3"/>
          <a:stretch>
            <a:fillRect/>
          </a:stretch>
        </p:blipFill>
        <p:spPr>
          <a:xfrm>
            <a:off x="8044798" y="5589240"/>
            <a:ext cx="848377" cy="792087"/>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69430" y="6423668"/>
            <a:ext cx="8623745" cy="38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hlinkClick r:id="rId4"/>
              </a:rPr>
              <a:t>https://ec.europa.eu/food/safety/labelling_nutrition/special_groups_food/medical_en</a:t>
            </a:r>
            <a:endParaRPr lang="nl-BE" sz="1600" dirty="0">
              <a:solidFill>
                <a:schemeClr val="tx1"/>
              </a:solidFill>
            </a:endParaRPr>
          </a:p>
        </p:txBody>
      </p:sp>
    </p:spTree>
    <p:extLst>
      <p:ext uri="{BB962C8B-B14F-4D97-AF65-F5344CB8AC3E}">
        <p14:creationId xmlns:p14="http://schemas.microsoft.com/office/powerpoint/2010/main" val="2703372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685800" y="1628775"/>
            <a:ext cx="7989888" cy="4896569"/>
          </a:xfrm>
        </p:spPr>
        <p:txBody>
          <a:bodyPr/>
          <a:lstStyle/>
          <a:p>
            <a:pPr>
              <a:buFont typeface="Monotype Sorts"/>
              <a:buNone/>
              <a:defRPr/>
            </a:pPr>
            <a:r>
              <a:rPr lang="nl-BE" sz="900" b="1" dirty="0" err="1"/>
              <a:t>Description</a:t>
            </a:r>
            <a:r>
              <a:rPr lang="nl-BE" sz="900" b="1" dirty="0"/>
              <a:t>:</a:t>
            </a:r>
            <a:endParaRPr lang="nl-BE" sz="900" dirty="0"/>
          </a:p>
          <a:p>
            <a:pPr marL="0" indent="0">
              <a:buFont typeface="Monotype Sorts"/>
              <a:buNone/>
              <a:defRPr/>
            </a:pPr>
            <a:r>
              <a:rPr lang="nl-BE" sz="900" dirty="0" err="1"/>
              <a:t>Dialamine</a:t>
            </a:r>
            <a:r>
              <a:rPr lang="nl-BE" sz="900" dirty="0"/>
              <a:t> is a </a:t>
            </a:r>
            <a:r>
              <a:rPr lang="nl-BE" sz="900" dirty="0" err="1"/>
              <a:t>pale</a:t>
            </a:r>
            <a:r>
              <a:rPr lang="nl-BE" sz="900" dirty="0"/>
              <a:t> </a:t>
            </a:r>
            <a:r>
              <a:rPr lang="nl-BE" sz="900" dirty="0" err="1"/>
              <a:t>orange</a:t>
            </a:r>
            <a:r>
              <a:rPr lang="nl-BE" sz="900" dirty="0"/>
              <a:t> </a:t>
            </a:r>
            <a:r>
              <a:rPr lang="nl-BE" sz="900" dirty="0" err="1"/>
              <a:t>powder</a:t>
            </a:r>
            <a:r>
              <a:rPr lang="nl-BE" sz="900" dirty="0"/>
              <a:t> </a:t>
            </a:r>
            <a:r>
              <a:rPr lang="nl-BE" sz="900" dirty="0" err="1"/>
              <a:t>containing</a:t>
            </a:r>
            <a:r>
              <a:rPr lang="nl-BE" sz="900" dirty="0"/>
              <a:t> 30% </a:t>
            </a:r>
            <a:r>
              <a:rPr lang="nl-BE" sz="900" dirty="0" err="1"/>
              <a:t>essential</a:t>
            </a:r>
            <a:r>
              <a:rPr lang="nl-BE" sz="900" dirty="0"/>
              <a:t> </a:t>
            </a:r>
            <a:r>
              <a:rPr lang="nl-BE" sz="900" dirty="0" err="1"/>
              <a:t>amino</a:t>
            </a:r>
            <a:r>
              <a:rPr lang="nl-BE" sz="900" dirty="0"/>
              <a:t> </a:t>
            </a:r>
            <a:r>
              <a:rPr lang="nl-BE" sz="900" dirty="0" err="1"/>
              <a:t>acids</a:t>
            </a:r>
            <a:r>
              <a:rPr lang="nl-BE" sz="900" dirty="0"/>
              <a:t>, </a:t>
            </a:r>
            <a:r>
              <a:rPr lang="nl-BE" sz="900" dirty="0" err="1"/>
              <a:t>carbohydrate</a:t>
            </a:r>
            <a:r>
              <a:rPr lang="nl-BE" sz="900" dirty="0"/>
              <a:t>, </a:t>
            </a:r>
            <a:r>
              <a:rPr lang="nl-BE" sz="900" dirty="0" err="1"/>
              <a:t>flavouring</a:t>
            </a:r>
            <a:r>
              <a:rPr lang="nl-BE" sz="900" dirty="0"/>
              <a:t> and low </a:t>
            </a:r>
            <a:r>
              <a:rPr lang="nl-BE" sz="900" dirty="0" err="1"/>
              <a:t>levels</a:t>
            </a:r>
            <a:r>
              <a:rPr lang="nl-BE" sz="900" dirty="0"/>
              <a:t> of </a:t>
            </a:r>
            <a:r>
              <a:rPr lang="nl-BE" sz="900" dirty="0" err="1"/>
              <a:t>minerals</a:t>
            </a:r>
            <a:r>
              <a:rPr lang="nl-BE" sz="900" dirty="0"/>
              <a:t>. </a:t>
            </a:r>
            <a:r>
              <a:rPr lang="nl-BE" sz="900" dirty="0" err="1"/>
              <a:t>Available</a:t>
            </a:r>
            <a:r>
              <a:rPr lang="nl-BE" sz="900" dirty="0"/>
              <a:t> in </a:t>
            </a:r>
            <a:r>
              <a:rPr lang="nl-BE" sz="900" dirty="0" err="1"/>
              <a:t>orange</a:t>
            </a:r>
            <a:r>
              <a:rPr lang="nl-BE" sz="900" dirty="0"/>
              <a:t> </a:t>
            </a:r>
            <a:r>
              <a:rPr lang="nl-BE" sz="900" dirty="0" err="1"/>
              <a:t>flavour</a:t>
            </a:r>
            <a:r>
              <a:rPr lang="nl-BE" sz="900" dirty="0"/>
              <a:t> </a:t>
            </a:r>
            <a:r>
              <a:rPr lang="nl-BE" sz="900" dirty="0" err="1"/>
              <a:t>only</a:t>
            </a:r>
            <a:r>
              <a:rPr lang="nl-BE" sz="900" dirty="0"/>
              <a:t>. </a:t>
            </a:r>
            <a:r>
              <a:rPr lang="nl-BE" sz="1200" dirty="0">
                <a:solidFill>
                  <a:srgbClr val="FF0000"/>
                </a:solidFill>
              </a:rPr>
              <a:t>A </a:t>
            </a:r>
            <a:r>
              <a:rPr lang="nl-BE" sz="1200" dirty="0" err="1">
                <a:solidFill>
                  <a:srgbClr val="FF0000"/>
                </a:solidFill>
              </a:rPr>
              <a:t>food</a:t>
            </a:r>
            <a:r>
              <a:rPr lang="nl-BE" sz="1200" dirty="0">
                <a:solidFill>
                  <a:srgbClr val="FF0000"/>
                </a:solidFill>
              </a:rPr>
              <a:t> </a:t>
            </a:r>
            <a:r>
              <a:rPr lang="nl-BE" sz="1200" dirty="0" err="1">
                <a:solidFill>
                  <a:srgbClr val="FF0000"/>
                </a:solidFill>
              </a:rPr>
              <a:t>for</a:t>
            </a:r>
            <a:r>
              <a:rPr lang="nl-BE" sz="1200" dirty="0">
                <a:solidFill>
                  <a:srgbClr val="FF0000"/>
                </a:solidFill>
              </a:rPr>
              <a:t> special </a:t>
            </a:r>
            <a:r>
              <a:rPr lang="nl-BE" sz="1200" dirty="0" err="1">
                <a:solidFill>
                  <a:srgbClr val="FF0000"/>
                </a:solidFill>
              </a:rPr>
              <a:t>medical</a:t>
            </a:r>
            <a:r>
              <a:rPr lang="nl-BE" sz="1200" dirty="0">
                <a:solidFill>
                  <a:srgbClr val="FF0000"/>
                </a:solidFill>
              </a:rPr>
              <a:t> </a:t>
            </a:r>
            <a:r>
              <a:rPr lang="nl-BE" sz="1200" dirty="0" err="1">
                <a:solidFill>
                  <a:srgbClr val="FF0000"/>
                </a:solidFill>
              </a:rPr>
              <a:t>purposes</a:t>
            </a:r>
            <a:r>
              <a:rPr lang="nl-BE" sz="1200" dirty="0">
                <a:solidFill>
                  <a:srgbClr val="FF0000"/>
                </a:solidFill>
              </a:rPr>
              <a:t>.</a:t>
            </a:r>
          </a:p>
          <a:p>
            <a:pPr>
              <a:buFont typeface="Monotype Sorts"/>
              <a:buNone/>
              <a:defRPr/>
            </a:pPr>
            <a:r>
              <a:rPr lang="nl-BE" sz="900" b="1" dirty="0" err="1"/>
              <a:t>Indications</a:t>
            </a:r>
            <a:r>
              <a:rPr lang="nl-BE" sz="900" b="1" dirty="0"/>
              <a:t> &amp; </a:t>
            </a:r>
            <a:r>
              <a:rPr lang="nl-BE" sz="900" b="1" dirty="0" err="1"/>
              <a:t>Prescribability</a:t>
            </a:r>
            <a:r>
              <a:rPr lang="nl-BE" sz="900" b="1" dirty="0"/>
              <a:t>:</a:t>
            </a:r>
            <a:endParaRPr lang="nl-BE" sz="900" dirty="0"/>
          </a:p>
          <a:p>
            <a:pPr marL="0" indent="0">
              <a:buFont typeface="Monotype Sorts"/>
              <a:buNone/>
              <a:defRPr/>
            </a:pPr>
            <a:r>
              <a:rPr lang="nl-BE" sz="900" b="1" dirty="0" err="1"/>
              <a:t>Dialamine</a:t>
            </a:r>
            <a:r>
              <a:rPr lang="nl-BE" sz="900" dirty="0"/>
              <a:t> </a:t>
            </a:r>
            <a:r>
              <a:rPr lang="nl-BE" sz="900" dirty="0" err="1"/>
              <a:t>can</a:t>
            </a:r>
            <a:r>
              <a:rPr lang="nl-BE" sz="900" dirty="0"/>
              <a:t> </a:t>
            </a:r>
            <a:r>
              <a:rPr lang="nl-BE" sz="900" dirty="0" err="1"/>
              <a:t>be</a:t>
            </a:r>
            <a:r>
              <a:rPr lang="nl-BE" sz="900" dirty="0"/>
              <a:t> </a:t>
            </a:r>
            <a:r>
              <a:rPr lang="nl-BE" sz="900" dirty="0" err="1"/>
              <a:t>used</a:t>
            </a:r>
            <a:r>
              <a:rPr lang="nl-BE" sz="900" dirty="0"/>
              <a:t> in </a:t>
            </a:r>
            <a:r>
              <a:rPr lang="nl-BE" sz="1200" dirty="0" err="1">
                <a:solidFill>
                  <a:srgbClr val="FF0000"/>
                </a:solidFill>
              </a:rPr>
              <a:t>infants</a:t>
            </a:r>
            <a:r>
              <a:rPr lang="nl-BE" sz="1200" dirty="0">
                <a:solidFill>
                  <a:srgbClr val="FF0000"/>
                </a:solidFill>
              </a:rPr>
              <a:t> over 6 </a:t>
            </a:r>
            <a:r>
              <a:rPr lang="nl-BE" sz="1200" dirty="0" err="1">
                <a:solidFill>
                  <a:srgbClr val="FF0000"/>
                </a:solidFill>
              </a:rPr>
              <a:t>months</a:t>
            </a:r>
            <a:r>
              <a:rPr lang="nl-BE" sz="1200" dirty="0">
                <a:solidFill>
                  <a:srgbClr val="FF0000"/>
                </a:solidFill>
              </a:rPr>
              <a:t>, </a:t>
            </a:r>
            <a:r>
              <a:rPr lang="nl-BE" sz="1200" dirty="0" err="1">
                <a:solidFill>
                  <a:srgbClr val="FF0000"/>
                </a:solidFill>
              </a:rPr>
              <a:t>children</a:t>
            </a:r>
            <a:r>
              <a:rPr lang="nl-BE" sz="1200" dirty="0">
                <a:solidFill>
                  <a:srgbClr val="FF0000"/>
                </a:solidFill>
              </a:rPr>
              <a:t> and </a:t>
            </a:r>
            <a:r>
              <a:rPr lang="nl-BE" sz="1200" dirty="0" err="1">
                <a:solidFill>
                  <a:srgbClr val="FF0000"/>
                </a:solidFill>
              </a:rPr>
              <a:t>adults</a:t>
            </a:r>
            <a:r>
              <a:rPr lang="nl-BE" sz="1200" dirty="0">
                <a:solidFill>
                  <a:srgbClr val="FF0000"/>
                </a:solidFill>
              </a:rPr>
              <a:t> </a:t>
            </a:r>
            <a:r>
              <a:rPr lang="nl-BE" sz="900" dirty="0"/>
              <a:t>as </a:t>
            </a:r>
            <a:r>
              <a:rPr lang="nl-BE" sz="900" dirty="0" err="1"/>
              <a:t>an</a:t>
            </a:r>
            <a:r>
              <a:rPr lang="nl-BE" sz="900" dirty="0"/>
              <a:t> </a:t>
            </a:r>
            <a:r>
              <a:rPr lang="nl-BE" sz="900" dirty="0" err="1"/>
              <a:t>essential</a:t>
            </a:r>
            <a:r>
              <a:rPr lang="nl-BE" sz="900" dirty="0"/>
              <a:t> </a:t>
            </a:r>
            <a:r>
              <a:rPr lang="nl-BE" sz="900" dirty="0" err="1"/>
              <a:t>amino</a:t>
            </a:r>
            <a:r>
              <a:rPr lang="nl-BE" sz="900" dirty="0"/>
              <a:t> acid supplement </a:t>
            </a:r>
            <a:r>
              <a:rPr lang="nl-BE" sz="900" dirty="0" err="1"/>
              <a:t>for</a:t>
            </a:r>
            <a:r>
              <a:rPr lang="nl-BE" sz="900" dirty="0"/>
              <a:t> the </a:t>
            </a:r>
            <a:r>
              <a:rPr lang="nl-BE" sz="900" dirty="0" err="1"/>
              <a:t>dietary</a:t>
            </a:r>
            <a:r>
              <a:rPr lang="nl-BE" sz="900" dirty="0"/>
              <a:t> management of </a:t>
            </a:r>
            <a:r>
              <a:rPr lang="nl-BE" sz="900" dirty="0" err="1"/>
              <a:t>certain</a:t>
            </a:r>
            <a:r>
              <a:rPr lang="nl-BE" sz="900" dirty="0"/>
              <a:t> </a:t>
            </a:r>
            <a:r>
              <a:rPr lang="nl-BE" sz="900" dirty="0" err="1"/>
              <a:t>urea</a:t>
            </a:r>
            <a:r>
              <a:rPr lang="nl-BE" sz="900" dirty="0"/>
              <a:t> </a:t>
            </a:r>
            <a:r>
              <a:rPr lang="nl-BE" sz="900" dirty="0" err="1"/>
              <a:t>cycle</a:t>
            </a:r>
            <a:r>
              <a:rPr lang="nl-BE" sz="900" dirty="0"/>
              <a:t> disorders </a:t>
            </a:r>
            <a:r>
              <a:rPr lang="nl-BE" sz="900" dirty="0" err="1"/>
              <a:t>such</a:t>
            </a:r>
            <a:r>
              <a:rPr lang="nl-BE" sz="900" dirty="0"/>
              <a:t> as OTC </a:t>
            </a:r>
            <a:r>
              <a:rPr lang="nl-BE" sz="900" dirty="0" err="1"/>
              <a:t>deficiency</a:t>
            </a:r>
            <a:r>
              <a:rPr lang="nl-BE" sz="900" dirty="0"/>
              <a:t> and CPS </a:t>
            </a:r>
            <a:r>
              <a:rPr lang="nl-BE" sz="900" dirty="0" err="1"/>
              <a:t>deficiency</a:t>
            </a:r>
            <a:r>
              <a:rPr lang="nl-BE" sz="900" dirty="0"/>
              <a:t>.</a:t>
            </a:r>
          </a:p>
          <a:p>
            <a:pPr>
              <a:buFont typeface="Monotype Sorts"/>
              <a:buNone/>
              <a:defRPr/>
            </a:pPr>
            <a:r>
              <a:rPr lang="nl-BE" sz="900" b="1" dirty="0" err="1"/>
              <a:t>Suggested</a:t>
            </a:r>
            <a:r>
              <a:rPr lang="nl-BE" sz="900" b="1" dirty="0"/>
              <a:t> Intake:</a:t>
            </a:r>
            <a:endParaRPr lang="nl-BE" sz="900" dirty="0"/>
          </a:p>
          <a:p>
            <a:pPr>
              <a:buFont typeface="Monotype Sorts"/>
              <a:buNone/>
              <a:defRPr/>
            </a:pPr>
            <a:r>
              <a:rPr lang="nl-BE" sz="900" dirty="0"/>
              <a:t>The </a:t>
            </a:r>
            <a:r>
              <a:rPr lang="nl-BE" sz="900" dirty="0" err="1"/>
              <a:t>quantity</a:t>
            </a:r>
            <a:r>
              <a:rPr lang="nl-BE" sz="900" dirty="0"/>
              <a:t> of </a:t>
            </a:r>
            <a:r>
              <a:rPr lang="nl-BE" sz="900" b="1" dirty="0" err="1"/>
              <a:t>Dialamine</a:t>
            </a:r>
            <a:r>
              <a:rPr lang="nl-BE" sz="900" dirty="0"/>
              <a:t> </a:t>
            </a:r>
            <a:r>
              <a:rPr lang="nl-BE" sz="900" dirty="0" err="1"/>
              <a:t>should</a:t>
            </a:r>
            <a:r>
              <a:rPr lang="nl-BE" sz="900" dirty="0"/>
              <a:t> </a:t>
            </a:r>
            <a:r>
              <a:rPr lang="nl-BE" sz="900" dirty="0" err="1"/>
              <a:t>be</a:t>
            </a:r>
            <a:r>
              <a:rPr lang="nl-BE" sz="900" dirty="0"/>
              <a:t> </a:t>
            </a:r>
            <a:r>
              <a:rPr lang="nl-BE" sz="900" dirty="0" err="1"/>
              <a:t>determined</a:t>
            </a:r>
            <a:r>
              <a:rPr lang="nl-BE" sz="900" dirty="0"/>
              <a:t> </a:t>
            </a:r>
            <a:r>
              <a:rPr lang="nl-BE" sz="900" dirty="0" err="1"/>
              <a:t>by</a:t>
            </a:r>
            <a:r>
              <a:rPr lang="nl-BE" sz="900" dirty="0"/>
              <a:t> a </a:t>
            </a:r>
            <a:r>
              <a:rPr lang="nl-BE" sz="900" dirty="0" err="1"/>
              <a:t>clinician</a:t>
            </a:r>
            <a:r>
              <a:rPr lang="nl-BE" sz="900" dirty="0"/>
              <a:t> </a:t>
            </a:r>
            <a:r>
              <a:rPr lang="nl-BE" sz="900" dirty="0" err="1"/>
              <a:t>or</a:t>
            </a:r>
            <a:r>
              <a:rPr lang="nl-BE" sz="900" dirty="0"/>
              <a:t> </a:t>
            </a:r>
            <a:r>
              <a:rPr lang="nl-BE" sz="900" dirty="0" err="1"/>
              <a:t>dietitian</a:t>
            </a:r>
            <a:r>
              <a:rPr lang="nl-BE" sz="900" dirty="0"/>
              <a:t> and is </a:t>
            </a:r>
            <a:r>
              <a:rPr lang="nl-BE" sz="900" dirty="0" err="1"/>
              <a:t>dependent</a:t>
            </a:r>
            <a:r>
              <a:rPr lang="nl-BE" sz="900" dirty="0"/>
              <a:t> </a:t>
            </a:r>
            <a:r>
              <a:rPr lang="nl-BE" sz="900" dirty="0" err="1"/>
              <a:t>on</a:t>
            </a:r>
            <a:r>
              <a:rPr lang="nl-BE" sz="900" dirty="0"/>
              <a:t> the </a:t>
            </a:r>
            <a:r>
              <a:rPr lang="nl-BE" sz="900" dirty="0" err="1"/>
              <a:t>age</a:t>
            </a:r>
            <a:r>
              <a:rPr lang="nl-BE" sz="900" dirty="0"/>
              <a:t>, </a:t>
            </a:r>
            <a:r>
              <a:rPr lang="nl-BE" sz="900" dirty="0" err="1"/>
              <a:t>bodyweight</a:t>
            </a:r>
            <a:r>
              <a:rPr lang="nl-BE" sz="900" dirty="0"/>
              <a:t> and </a:t>
            </a:r>
            <a:r>
              <a:rPr lang="nl-BE" sz="900" dirty="0" err="1"/>
              <a:t>medical</a:t>
            </a:r>
            <a:r>
              <a:rPr lang="nl-BE" sz="900" dirty="0"/>
              <a:t> </a:t>
            </a:r>
            <a:r>
              <a:rPr lang="nl-BE" sz="900" dirty="0" err="1"/>
              <a:t>condition</a:t>
            </a:r>
            <a:r>
              <a:rPr lang="nl-BE" sz="900" dirty="0"/>
              <a:t> of the </a:t>
            </a:r>
            <a:r>
              <a:rPr lang="nl-BE" sz="900" dirty="0" err="1"/>
              <a:t>patient</a:t>
            </a:r>
            <a:r>
              <a:rPr lang="nl-BE" sz="900" dirty="0"/>
              <a:t>.</a:t>
            </a:r>
          </a:p>
          <a:p>
            <a:pPr>
              <a:buFont typeface="Monotype Sorts"/>
              <a:buNone/>
              <a:defRPr/>
            </a:pPr>
            <a:r>
              <a:rPr lang="nl-BE" sz="900" dirty="0"/>
              <a:t>A </a:t>
            </a:r>
            <a:r>
              <a:rPr lang="nl-BE" sz="900" dirty="0" err="1"/>
              <a:t>source</a:t>
            </a:r>
            <a:r>
              <a:rPr lang="nl-BE" sz="900" dirty="0"/>
              <a:t> of </a:t>
            </a:r>
            <a:r>
              <a:rPr lang="nl-BE" sz="900" dirty="0" err="1"/>
              <a:t>vitamins</a:t>
            </a:r>
            <a:r>
              <a:rPr lang="nl-BE" sz="900" dirty="0"/>
              <a:t>, </a:t>
            </a:r>
            <a:r>
              <a:rPr lang="nl-BE" sz="900" dirty="0" err="1"/>
              <a:t>minerals</a:t>
            </a:r>
            <a:r>
              <a:rPr lang="nl-BE" sz="900" dirty="0"/>
              <a:t> and </a:t>
            </a:r>
            <a:r>
              <a:rPr lang="nl-BE" sz="900" dirty="0" err="1"/>
              <a:t>trace</a:t>
            </a:r>
            <a:r>
              <a:rPr lang="nl-BE" sz="900" dirty="0"/>
              <a:t> </a:t>
            </a:r>
            <a:r>
              <a:rPr lang="nl-BE" sz="900" dirty="0" err="1"/>
              <a:t>elements</a:t>
            </a:r>
            <a:r>
              <a:rPr lang="nl-BE" sz="900" dirty="0"/>
              <a:t> </a:t>
            </a:r>
            <a:r>
              <a:rPr lang="nl-BE" sz="900" dirty="0" err="1"/>
              <a:t>may</a:t>
            </a:r>
            <a:r>
              <a:rPr lang="nl-BE" sz="900" dirty="0"/>
              <a:t> </a:t>
            </a:r>
            <a:r>
              <a:rPr lang="nl-BE" sz="900" dirty="0" err="1"/>
              <a:t>be</a:t>
            </a:r>
            <a:r>
              <a:rPr lang="nl-BE" sz="900" dirty="0"/>
              <a:t> </a:t>
            </a:r>
            <a:r>
              <a:rPr lang="nl-BE" sz="900" dirty="0" err="1"/>
              <a:t>required</a:t>
            </a:r>
            <a:r>
              <a:rPr lang="nl-BE" sz="900" dirty="0"/>
              <a:t>.</a:t>
            </a:r>
          </a:p>
          <a:p>
            <a:pPr>
              <a:buFont typeface="Monotype Sorts"/>
              <a:buNone/>
              <a:defRPr/>
            </a:pPr>
            <a:r>
              <a:rPr lang="nl-BE" sz="900" b="1" dirty="0" err="1"/>
              <a:t>Preparation</a:t>
            </a:r>
            <a:r>
              <a:rPr lang="nl-BE" sz="900" b="1" dirty="0"/>
              <a:t> &amp; </a:t>
            </a:r>
            <a:r>
              <a:rPr lang="nl-BE" sz="900" b="1" dirty="0" err="1"/>
              <a:t>Administration</a:t>
            </a:r>
            <a:r>
              <a:rPr lang="nl-BE" sz="900" b="1" dirty="0"/>
              <a:t>:</a:t>
            </a:r>
            <a:endParaRPr lang="nl-BE" sz="900" dirty="0"/>
          </a:p>
          <a:p>
            <a:pPr>
              <a:buFont typeface="Monotype Sorts"/>
              <a:buNone/>
              <a:defRPr/>
            </a:pPr>
            <a:r>
              <a:rPr lang="nl-BE" sz="900" dirty="0"/>
              <a:t>The </a:t>
            </a:r>
            <a:r>
              <a:rPr lang="nl-BE" sz="900" dirty="0" err="1"/>
              <a:t>recommended</a:t>
            </a:r>
            <a:r>
              <a:rPr lang="nl-BE" sz="900" dirty="0"/>
              <a:t> </a:t>
            </a:r>
            <a:r>
              <a:rPr lang="nl-BE" sz="900" dirty="0" err="1"/>
              <a:t>dilution</a:t>
            </a:r>
            <a:r>
              <a:rPr lang="nl-BE" sz="900" dirty="0"/>
              <a:t> is 1 to 5 (i.e. 20g </a:t>
            </a:r>
            <a:r>
              <a:rPr lang="nl-BE" sz="900" b="1" dirty="0" err="1"/>
              <a:t>Dialamine</a:t>
            </a:r>
            <a:r>
              <a:rPr lang="nl-BE" sz="900" dirty="0"/>
              <a:t> plus 100ml water). </a:t>
            </a:r>
            <a:r>
              <a:rPr lang="nl-BE" sz="900" dirty="0" err="1"/>
              <a:t>Osmotically</a:t>
            </a:r>
            <a:r>
              <a:rPr lang="nl-BE" sz="900" dirty="0"/>
              <a:t> sensitive </a:t>
            </a:r>
            <a:r>
              <a:rPr lang="nl-BE" sz="900" dirty="0" err="1"/>
              <a:t>patients</a:t>
            </a:r>
            <a:r>
              <a:rPr lang="nl-BE" sz="900" dirty="0"/>
              <a:t> </a:t>
            </a:r>
            <a:r>
              <a:rPr lang="nl-BE" sz="900" dirty="0" err="1"/>
              <a:t>may</a:t>
            </a:r>
            <a:r>
              <a:rPr lang="nl-BE" sz="900" dirty="0"/>
              <a:t> </a:t>
            </a:r>
            <a:r>
              <a:rPr lang="nl-BE" sz="900" dirty="0" err="1"/>
              <a:t>require</a:t>
            </a:r>
            <a:r>
              <a:rPr lang="nl-BE" sz="900" dirty="0"/>
              <a:t> </a:t>
            </a:r>
            <a:r>
              <a:rPr lang="nl-BE" sz="900" dirty="0" err="1"/>
              <a:t>an</a:t>
            </a:r>
            <a:r>
              <a:rPr lang="nl-BE" sz="900" dirty="0"/>
              <a:t> </a:t>
            </a:r>
            <a:r>
              <a:rPr lang="nl-BE" sz="900" dirty="0" err="1"/>
              <a:t>initial</a:t>
            </a:r>
            <a:r>
              <a:rPr lang="nl-BE" sz="900" dirty="0"/>
              <a:t> </a:t>
            </a:r>
            <a:r>
              <a:rPr lang="nl-BE" sz="900" dirty="0" err="1"/>
              <a:t>dilution</a:t>
            </a:r>
            <a:r>
              <a:rPr lang="nl-BE" sz="900" dirty="0"/>
              <a:t> of 1 to 7.</a:t>
            </a:r>
          </a:p>
          <a:p>
            <a:pPr marL="0" indent="0">
              <a:buFont typeface="Monotype Sorts"/>
              <a:buNone/>
              <a:defRPr/>
            </a:pPr>
            <a:r>
              <a:rPr lang="nl-BE" sz="900" dirty="0"/>
              <a:t>1. </a:t>
            </a:r>
            <a:r>
              <a:rPr lang="nl-BE" sz="900" dirty="0" err="1"/>
              <a:t>Add</a:t>
            </a:r>
            <a:r>
              <a:rPr lang="nl-BE" sz="900" dirty="0"/>
              <a:t> a </a:t>
            </a:r>
            <a:r>
              <a:rPr lang="nl-BE" sz="900" dirty="0" err="1"/>
              <a:t>small</a:t>
            </a:r>
            <a:r>
              <a:rPr lang="nl-BE" sz="900" dirty="0"/>
              <a:t> </a:t>
            </a:r>
            <a:r>
              <a:rPr lang="nl-BE" sz="900" dirty="0" err="1"/>
              <a:t>amount</a:t>
            </a:r>
            <a:r>
              <a:rPr lang="nl-BE" sz="900" dirty="0"/>
              <a:t> of water to the </a:t>
            </a:r>
            <a:r>
              <a:rPr lang="nl-BE" sz="900" dirty="0" err="1"/>
              <a:t>prescribed</a:t>
            </a:r>
            <a:r>
              <a:rPr lang="nl-BE" sz="900" dirty="0"/>
              <a:t> </a:t>
            </a:r>
            <a:r>
              <a:rPr lang="nl-BE" sz="900" dirty="0" err="1"/>
              <a:t>amount</a:t>
            </a:r>
            <a:r>
              <a:rPr lang="nl-BE" sz="900" dirty="0"/>
              <a:t> of </a:t>
            </a:r>
            <a:r>
              <a:rPr lang="nl-BE" sz="900" b="1" dirty="0" err="1"/>
              <a:t>Dialamine</a:t>
            </a:r>
            <a:r>
              <a:rPr lang="nl-BE" sz="900" dirty="0"/>
              <a:t>. </a:t>
            </a:r>
            <a:r>
              <a:rPr lang="nl-BE" sz="900" dirty="0" err="1"/>
              <a:t>Stir</a:t>
            </a:r>
            <a:r>
              <a:rPr lang="nl-BE" sz="900" dirty="0"/>
              <a:t> </a:t>
            </a:r>
            <a:r>
              <a:rPr lang="nl-BE" sz="900" dirty="0" err="1"/>
              <a:t>with</a:t>
            </a:r>
            <a:r>
              <a:rPr lang="nl-BE" sz="900" dirty="0"/>
              <a:t> a </a:t>
            </a:r>
            <a:r>
              <a:rPr lang="nl-BE" sz="900" dirty="0" err="1"/>
              <a:t>fork</a:t>
            </a:r>
            <a:r>
              <a:rPr lang="nl-BE" sz="900" dirty="0"/>
              <a:t> </a:t>
            </a:r>
            <a:r>
              <a:rPr lang="nl-BE" sz="900" dirty="0" err="1"/>
              <a:t>until</a:t>
            </a:r>
            <a:r>
              <a:rPr lang="nl-BE" sz="900" dirty="0"/>
              <a:t> a </a:t>
            </a:r>
            <a:r>
              <a:rPr lang="nl-BE" sz="900" dirty="0" err="1"/>
              <a:t>smooth</a:t>
            </a:r>
            <a:r>
              <a:rPr lang="nl-BE" sz="900" dirty="0"/>
              <a:t> paste is </a:t>
            </a:r>
            <a:r>
              <a:rPr lang="nl-BE" sz="900" dirty="0" err="1"/>
              <a:t>obtained</a:t>
            </a:r>
            <a:r>
              <a:rPr lang="nl-BE" sz="900" dirty="0"/>
              <a:t>.</a:t>
            </a:r>
            <a:br>
              <a:rPr lang="nl-BE" sz="900" dirty="0"/>
            </a:br>
            <a:r>
              <a:rPr lang="nl-BE" sz="900" dirty="0"/>
              <a:t>2. Continue </a:t>
            </a:r>
            <a:r>
              <a:rPr lang="nl-BE" sz="900" dirty="0" err="1"/>
              <a:t>stirring</a:t>
            </a:r>
            <a:r>
              <a:rPr lang="nl-BE" sz="900" dirty="0"/>
              <a:t> </a:t>
            </a:r>
            <a:r>
              <a:rPr lang="nl-BE" sz="900" dirty="0" err="1"/>
              <a:t>whilst</a:t>
            </a:r>
            <a:r>
              <a:rPr lang="nl-BE" sz="900" dirty="0"/>
              <a:t> </a:t>
            </a:r>
            <a:r>
              <a:rPr lang="nl-BE" sz="900" dirty="0" err="1"/>
              <a:t>adding</a:t>
            </a:r>
            <a:r>
              <a:rPr lang="nl-BE" sz="900" dirty="0"/>
              <a:t> the </a:t>
            </a:r>
            <a:r>
              <a:rPr lang="nl-BE" sz="900" dirty="0" err="1"/>
              <a:t>remaining</a:t>
            </a:r>
            <a:r>
              <a:rPr lang="nl-BE" sz="900" dirty="0"/>
              <a:t> volume of water.</a:t>
            </a:r>
          </a:p>
          <a:p>
            <a:pPr>
              <a:buFont typeface="Monotype Sorts"/>
              <a:buNone/>
              <a:defRPr/>
            </a:pPr>
            <a:r>
              <a:rPr lang="nl-BE" sz="900" b="1" dirty="0" err="1"/>
              <a:t>Dialamine</a:t>
            </a:r>
            <a:r>
              <a:rPr lang="nl-BE" sz="900" dirty="0"/>
              <a:t> is </a:t>
            </a:r>
            <a:r>
              <a:rPr lang="nl-BE" sz="900" dirty="0" err="1"/>
              <a:t>now</a:t>
            </a:r>
            <a:r>
              <a:rPr lang="nl-BE" sz="900" dirty="0"/>
              <a:t> </a:t>
            </a:r>
            <a:r>
              <a:rPr lang="nl-BE" sz="900" dirty="0" err="1"/>
              <a:t>ready</a:t>
            </a:r>
            <a:r>
              <a:rPr lang="nl-BE" sz="900" dirty="0"/>
              <a:t> </a:t>
            </a:r>
            <a:r>
              <a:rPr lang="nl-BE" sz="900" dirty="0" err="1"/>
              <a:t>for</a:t>
            </a:r>
            <a:r>
              <a:rPr lang="nl-BE" sz="900" dirty="0"/>
              <a:t> </a:t>
            </a:r>
            <a:r>
              <a:rPr lang="nl-BE" sz="900" dirty="0" err="1"/>
              <a:t>use</a:t>
            </a:r>
            <a:r>
              <a:rPr lang="nl-BE" sz="900" dirty="0"/>
              <a:t>.</a:t>
            </a:r>
          </a:p>
          <a:p>
            <a:pPr>
              <a:buFont typeface="Monotype Sorts"/>
              <a:buNone/>
              <a:defRPr/>
            </a:pPr>
            <a:r>
              <a:rPr lang="nl-BE" sz="900" b="1" dirty="0" err="1"/>
              <a:t>Dialamine</a:t>
            </a:r>
            <a:r>
              <a:rPr lang="nl-BE" sz="900" dirty="0"/>
              <a:t> is best </a:t>
            </a:r>
            <a:r>
              <a:rPr lang="nl-BE" sz="900" dirty="0" err="1"/>
              <a:t>served</a:t>
            </a:r>
            <a:r>
              <a:rPr lang="nl-BE" sz="900" dirty="0"/>
              <a:t> as a </a:t>
            </a:r>
            <a:r>
              <a:rPr lang="nl-BE" sz="900" dirty="0" err="1"/>
              <a:t>chilled</a:t>
            </a:r>
            <a:r>
              <a:rPr lang="nl-BE" sz="900" dirty="0"/>
              <a:t> drink.</a:t>
            </a:r>
          </a:p>
          <a:p>
            <a:pPr>
              <a:buFont typeface="Monotype Sorts"/>
              <a:buNone/>
              <a:defRPr/>
            </a:pPr>
            <a:r>
              <a:rPr lang="nl-BE" sz="900" dirty="0"/>
              <a:t>The </a:t>
            </a:r>
            <a:r>
              <a:rPr lang="nl-BE" sz="900" dirty="0" err="1"/>
              <a:t>osmolality</a:t>
            </a:r>
            <a:r>
              <a:rPr lang="nl-BE" sz="900" dirty="0"/>
              <a:t> of </a:t>
            </a:r>
            <a:r>
              <a:rPr lang="nl-BE" sz="900" b="1" dirty="0" err="1"/>
              <a:t>Dialamine</a:t>
            </a:r>
            <a:r>
              <a:rPr lang="nl-BE" sz="900" dirty="0"/>
              <a:t> at 1 to 5 </a:t>
            </a:r>
            <a:r>
              <a:rPr lang="nl-BE" sz="900" dirty="0" err="1"/>
              <a:t>dilution</a:t>
            </a:r>
            <a:r>
              <a:rPr lang="nl-BE" sz="900" dirty="0"/>
              <a:t> is 900 </a:t>
            </a:r>
            <a:r>
              <a:rPr lang="nl-BE" sz="900" dirty="0" err="1"/>
              <a:t>mosm</a:t>
            </a:r>
            <a:r>
              <a:rPr lang="nl-BE" sz="900" dirty="0"/>
              <a:t>/kg.</a:t>
            </a:r>
          </a:p>
          <a:p>
            <a:pPr>
              <a:buFont typeface="Monotype Sorts"/>
              <a:buNone/>
              <a:defRPr/>
            </a:pPr>
            <a:r>
              <a:rPr lang="nl-BE" sz="900" b="1" dirty="0" err="1"/>
              <a:t>Precautions</a:t>
            </a:r>
            <a:r>
              <a:rPr lang="nl-BE" sz="900" b="1" dirty="0"/>
              <a:t>:</a:t>
            </a:r>
            <a:endParaRPr lang="nl-BE" sz="900" dirty="0"/>
          </a:p>
          <a:p>
            <a:pPr marL="0" indent="0">
              <a:buFont typeface="Monotype Sorts"/>
              <a:buNone/>
              <a:defRPr/>
            </a:pPr>
            <a:r>
              <a:rPr lang="nl-BE" sz="1200" dirty="0" err="1">
                <a:solidFill>
                  <a:srgbClr val="FF0000"/>
                </a:solidFill>
              </a:rPr>
              <a:t>Use</a:t>
            </a:r>
            <a:r>
              <a:rPr lang="nl-BE" sz="1200" dirty="0">
                <a:solidFill>
                  <a:srgbClr val="FF0000"/>
                </a:solidFill>
              </a:rPr>
              <a:t> </a:t>
            </a:r>
            <a:r>
              <a:rPr lang="nl-BE" sz="1200" dirty="0" err="1">
                <a:solidFill>
                  <a:srgbClr val="FF0000"/>
                </a:solidFill>
              </a:rPr>
              <a:t>under</a:t>
            </a:r>
            <a:r>
              <a:rPr lang="nl-BE" sz="1200" dirty="0">
                <a:solidFill>
                  <a:srgbClr val="FF0000"/>
                </a:solidFill>
              </a:rPr>
              <a:t> </a:t>
            </a:r>
            <a:r>
              <a:rPr lang="nl-BE" sz="1200" dirty="0" err="1">
                <a:solidFill>
                  <a:srgbClr val="FF0000"/>
                </a:solidFill>
              </a:rPr>
              <a:t>medical</a:t>
            </a:r>
            <a:r>
              <a:rPr lang="nl-BE" sz="1200" dirty="0">
                <a:solidFill>
                  <a:srgbClr val="FF0000"/>
                </a:solidFill>
              </a:rPr>
              <a:t> </a:t>
            </a:r>
            <a:r>
              <a:rPr lang="nl-BE" sz="1200" dirty="0" err="1">
                <a:solidFill>
                  <a:srgbClr val="FF0000"/>
                </a:solidFill>
              </a:rPr>
              <a:t>supervision</a:t>
            </a:r>
            <a:r>
              <a:rPr lang="nl-BE" sz="1200" dirty="0">
                <a:solidFill>
                  <a:srgbClr val="FF0000"/>
                </a:solidFill>
              </a:rPr>
              <a:t>.</a:t>
            </a:r>
            <a:br>
              <a:rPr lang="nl-BE" sz="1200" dirty="0">
                <a:solidFill>
                  <a:srgbClr val="FF0000"/>
                </a:solidFill>
              </a:rPr>
            </a:br>
            <a:r>
              <a:rPr lang="nl-BE" sz="1200" dirty="0" err="1">
                <a:solidFill>
                  <a:srgbClr val="FF0000"/>
                </a:solidFill>
              </a:rPr>
              <a:t>Not</a:t>
            </a:r>
            <a:r>
              <a:rPr lang="nl-BE" sz="1200" dirty="0">
                <a:solidFill>
                  <a:srgbClr val="FF0000"/>
                </a:solidFill>
              </a:rPr>
              <a:t> </a:t>
            </a:r>
            <a:r>
              <a:rPr lang="nl-BE" sz="1200" dirty="0" err="1">
                <a:solidFill>
                  <a:srgbClr val="FF0000"/>
                </a:solidFill>
              </a:rPr>
              <a:t>suitable</a:t>
            </a:r>
            <a:r>
              <a:rPr lang="nl-BE" sz="1200" dirty="0">
                <a:solidFill>
                  <a:srgbClr val="FF0000"/>
                </a:solidFill>
              </a:rPr>
              <a:t> </a:t>
            </a:r>
            <a:r>
              <a:rPr lang="nl-BE" sz="1200" dirty="0" err="1">
                <a:solidFill>
                  <a:srgbClr val="FF0000"/>
                </a:solidFill>
              </a:rPr>
              <a:t>for</a:t>
            </a:r>
            <a:r>
              <a:rPr lang="nl-BE" sz="1200" dirty="0">
                <a:solidFill>
                  <a:srgbClr val="FF0000"/>
                </a:solidFill>
              </a:rPr>
              <a:t> </a:t>
            </a:r>
            <a:r>
              <a:rPr lang="nl-BE" sz="1200" dirty="0" err="1">
                <a:solidFill>
                  <a:srgbClr val="FF0000"/>
                </a:solidFill>
              </a:rPr>
              <a:t>use</a:t>
            </a:r>
            <a:r>
              <a:rPr lang="nl-BE" sz="1200" dirty="0">
                <a:solidFill>
                  <a:srgbClr val="FF0000"/>
                </a:solidFill>
              </a:rPr>
              <a:t> as a </a:t>
            </a:r>
            <a:r>
              <a:rPr lang="nl-BE" sz="1200" dirty="0" err="1">
                <a:solidFill>
                  <a:srgbClr val="FF0000"/>
                </a:solidFill>
              </a:rPr>
              <a:t>sole</a:t>
            </a:r>
            <a:r>
              <a:rPr lang="nl-BE" sz="1200" dirty="0">
                <a:solidFill>
                  <a:srgbClr val="FF0000"/>
                </a:solidFill>
              </a:rPr>
              <a:t> </a:t>
            </a:r>
            <a:r>
              <a:rPr lang="nl-BE" sz="1200" dirty="0" err="1">
                <a:solidFill>
                  <a:srgbClr val="FF0000"/>
                </a:solidFill>
              </a:rPr>
              <a:t>source</a:t>
            </a:r>
            <a:r>
              <a:rPr lang="nl-BE" sz="1200" dirty="0">
                <a:solidFill>
                  <a:srgbClr val="FF0000"/>
                </a:solidFill>
              </a:rPr>
              <a:t> of </a:t>
            </a:r>
            <a:r>
              <a:rPr lang="nl-BE" sz="1200" dirty="0" err="1">
                <a:solidFill>
                  <a:srgbClr val="FF0000"/>
                </a:solidFill>
              </a:rPr>
              <a:t>nutrition</a:t>
            </a:r>
            <a:r>
              <a:rPr lang="nl-BE" sz="1200" dirty="0">
                <a:solidFill>
                  <a:srgbClr val="FF0000"/>
                </a:solidFill>
              </a:rPr>
              <a:t>.</a:t>
            </a:r>
            <a:br>
              <a:rPr lang="nl-BE" sz="900" dirty="0"/>
            </a:br>
            <a:r>
              <a:rPr lang="nl-BE" sz="900" dirty="0" err="1"/>
              <a:t>Not</a:t>
            </a:r>
            <a:r>
              <a:rPr lang="nl-BE" sz="900" dirty="0"/>
              <a:t> </a:t>
            </a:r>
            <a:r>
              <a:rPr lang="nl-BE" sz="900" dirty="0" err="1"/>
              <a:t>for</a:t>
            </a:r>
            <a:r>
              <a:rPr lang="nl-BE" sz="900" dirty="0"/>
              <a:t> </a:t>
            </a:r>
            <a:r>
              <a:rPr lang="nl-BE" sz="900" dirty="0" err="1"/>
              <a:t>parenteral</a:t>
            </a:r>
            <a:r>
              <a:rPr lang="nl-BE" sz="900" dirty="0"/>
              <a:t> </a:t>
            </a:r>
            <a:r>
              <a:rPr lang="nl-BE" sz="900" dirty="0" err="1"/>
              <a:t>use</a:t>
            </a:r>
            <a:r>
              <a:rPr lang="nl-BE" sz="900" dirty="0"/>
              <a:t>.</a:t>
            </a:r>
          </a:p>
          <a:p>
            <a:pPr>
              <a:buFont typeface="Monotype Sorts"/>
              <a:buNone/>
              <a:defRPr/>
            </a:pPr>
            <a:r>
              <a:rPr lang="nl-BE" sz="900" b="1" dirty="0" err="1"/>
              <a:t>Storage</a:t>
            </a:r>
            <a:r>
              <a:rPr lang="nl-BE" sz="900" b="1" dirty="0"/>
              <a:t>:</a:t>
            </a:r>
            <a:endParaRPr lang="nl-BE" sz="900" dirty="0"/>
          </a:p>
          <a:p>
            <a:pPr marL="0" indent="0">
              <a:buFont typeface="Monotype Sorts"/>
              <a:buNone/>
              <a:defRPr/>
            </a:pPr>
            <a:r>
              <a:rPr lang="nl-BE" sz="1200" dirty="0">
                <a:solidFill>
                  <a:srgbClr val="FF0000"/>
                </a:solidFill>
              </a:rPr>
              <a:t>Store in </a:t>
            </a:r>
            <a:r>
              <a:rPr lang="nl-BE" sz="1200" dirty="0" err="1">
                <a:solidFill>
                  <a:srgbClr val="FF0000"/>
                </a:solidFill>
              </a:rPr>
              <a:t>cool</a:t>
            </a:r>
            <a:r>
              <a:rPr lang="nl-BE" sz="1200" dirty="0">
                <a:solidFill>
                  <a:srgbClr val="FF0000"/>
                </a:solidFill>
              </a:rPr>
              <a:t>, dry place.</a:t>
            </a:r>
            <a:br>
              <a:rPr lang="nl-BE" sz="1200" dirty="0">
                <a:solidFill>
                  <a:srgbClr val="FF0000"/>
                </a:solidFill>
              </a:rPr>
            </a:br>
            <a:r>
              <a:rPr lang="nl-BE" sz="1200" dirty="0">
                <a:solidFill>
                  <a:srgbClr val="FF0000"/>
                </a:solidFill>
              </a:rPr>
              <a:t>Always </a:t>
            </a:r>
            <a:r>
              <a:rPr lang="nl-BE" sz="1200" dirty="0" err="1">
                <a:solidFill>
                  <a:srgbClr val="FF0000"/>
                </a:solidFill>
              </a:rPr>
              <a:t>replace</a:t>
            </a:r>
            <a:r>
              <a:rPr lang="nl-BE" sz="1200" dirty="0">
                <a:solidFill>
                  <a:srgbClr val="FF0000"/>
                </a:solidFill>
              </a:rPr>
              <a:t> the container lid </a:t>
            </a:r>
            <a:r>
              <a:rPr lang="nl-BE" sz="1200" dirty="0" err="1">
                <a:solidFill>
                  <a:srgbClr val="FF0000"/>
                </a:solidFill>
              </a:rPr>
              <a:t>after</a:t>
            </a:r>
            <a:r>
              <a:rPr lang="nl-BE" sz="1200" dirty="0">
                <a:solidFill>
                  <a:srgbClr val="FF0000"/>
                </a:solidFill>
              </a:rPr>
              <a:t> </a:t>
            </a:r>
            <a:r>
              <a:rPr lang="nl-BE" sz="1200" dirty="0" err="1">
                <a:solidFill>
                  <a:srgbClr val="FF0000"/>
                </a:solidFill>
              </a:rPr>
              <a:t>use</a:t>
            </a:r>
            <a:r>
              <a:rPr lang="nl-BE" sz="1200" dirty="0">
                <a:solidFill>
                  <a:srgbClr val="FF0000"/>
                </a:solidFill>
              </a:rPr>
              <a:t>.</a:t>
            </a:r>
            <a:br>
              <a:rPr lang="nl-BE" sz="1200" dirty="0">
                <a:solidFill>
                  <a:srgbClr val="FF0000"/>
                </a:solidFill>
              </a:rPr>
            </a:br>
            <a:r>
              <a:rPr lang="nl-BE" sz="1200" dirty="0" err="1">
                <a:solidFill>
                  <a:srgbClr val="FF0000"/>
                </a:solidFill>
              </a:rPr>
              <a:t>Once</a:t>
            </a:r>
            <a:r>
              <a:rPr lang="nl-BE" sz="1200" dirty="0">
                <a:solidFill>
                  <a:srgbClr val="FF0000"/>
                </a:solidFill>
              </a:rPr>
              <a:t> </a:t>
            </a:r>
            <a:r>
              <a:rPr lang="nl-BE" sz="1200" dirty="0" err="1">
                <a:solidFill>
                  <a:srgbClr val="FF0000"/>
                </a:solidFill>
              </a:rPr>
              <a:t>opened</a:t>
            </a:r>
            <a:r>
              <a:rPr lang="nl-BE" sz="1200" dirty="0">
                <a:solidFill>
                  <a:srgbClr val="FF0000"/>
                </a:solidFill>
              </a:rPr>
              <a:t> </a:t>
            </a:r>
            <a:r>
              <a:rPr lang="nl-BE" sz="1200" dirty="0" err="1">
                <a:solidFill>
                  <a:srgbClr val="FF0000"/>
                </a:solidFill>
              </a:rPr>
              <a:t>use</a:t>
            </a:r>
            <a:r>
              <a:rPr lang="nl-BE" sz="1200" dirty="0">
                <a:solidFill>
                  <a:srgbClr val="FF0000"/>
                </a:solidFill>
              </a:rPr>
              <a:t> </a:t>
            </a:r>
            <a:r>
              <a:rPr lang="nl-BE" sz="1200" dirty="0" err="1">
                <a:solidFill>
                  <a:srgbClr val="FF0000"/>
                </a:solidFill>
              </a:rPr>
              <a:t>within</a:t>
            </a:r>
            <a:r>
              <a:rPr lang="nl-BE" sz="1200" dirty="0">
                <a:solidFill>
                  <a:srgbClr val="FF0000"/>
                </a:solidFill>
              </a:rPr>
              <a:t> </a:t>
            </a:r>
            <a:r>
              <a:rPr lang="nl-BE" sz="1200" dirty="0" err="1">
                <a:solidFill>
                  <a:srgbClr val="FF0000"/>
                </a:solidFill>
              </a:rPr>
              <a:t>one</a:t>
            </a:r>
            <a:r>
              <a:rPr lang="nl-BE" sz="1200" dirty="0">
                <a:solidFill>
                  <a:srgbClr val="FF0000"/>
                </a:solidFill>
              </a:rPr>
              <a:t> </a:t>
            </a:r>
            <a:r>
              <a:rPr lang="nl-BE" sz="1200" dirty="0" err="1">
                <a:solidFill>
                  <a:srgbClr val="FF0000"/>
                </a:solidFill>
              </a:rPr>
              <a:t>month</a:t>
            </a:r>
            <a:r>
              <a:rPr lang="nl-BE" sz="1200" dirty="0">
                <a:solidFill>
                  <a:srgbClr val="FF0000"/>
                </a:solidFill>
              </a:rPr>
              <a:t>.</a:t>
            </a:r>
          </a:p>
          <a:p>
            <a:pPr>
              <a:buFont typeface="Monotype Sorts"/>
              <a:buNone/>
              <a:defRPr/>
            </a:pPr>
            <a:r>
              <a:rPr lang="nl-BE" sz="900" b="1" dirty="0"/>
              <a:t>Pack </a:t>
            </a:r>
            <a:r>
              <a:rPr lang="nl-BE" sz="900" b="1" dirty="0" err="1"/>
              <a:t>Size</a:t>
            </a:r>
            <a:r>
              <a:rPr lang="nl-BE" sz="900" b="1" dirty="0"/>
              <a:t>:</a:t>
            </a:r>
            <a:endParaRPr lang="nl-BE" sz="900" dirty="0"/>
          </a:p>
          <a:p>
            <a:pPr>
              <a:buFont typeface="Monotype Sorts"/>
              <a:buNone/>
              <a:defRPr/>
            </a:pPr>
            <a:r>
              <a:rPr lang="nl-BE" sz="900" dirty="0"/>
              <a:t>200g </a:t>
            </a:r>
            <a:r>
              <a:rPr lang="nl-BE" sz="900" dirty="0" err="1"/>
              <a:t>securitainers</a:t>
            </a:r>
            <a:r>
              <a:rPr lang="nl-BE" sz="900" dirty="0"/>
              <a:t>.</a:t>
            </a:r>
          </a:p>
          <a:p>
            <a:pPr>
              <a:buFont typeface="Monotype Sorts"/>
              <a:buNone/>
              <a:defRPr/>
            </a:pPr>
            <a:r>
              <a:rPr lang="nl-BE" sz="900" b="1" dirty="0" err="1"/>
              <a:t>Notes</a:t>
            </a:r>
            <a:r>
              <a:rPr lang="nl-BE" sz="900" b="1" dirty="0"/>
              <a:t>:</a:t>
            </a:r>
            <a:endParaRPr lang="nl-BE" sz="900" dirty="0"/>
          </a:p>
          <a:p>
            <a:pPr>
              <a:buFont typeface="Monotype Sorts"/>
              <a:buNone/>
              <a:defRPr/>
            </a:pPr>
            <a:r>
              <a:rPr lang="nl-BE" sz="900" dirty="0" err="1"/>
              <a:t>Shelf</a:t>
            </a:r>
            <a:r>
              <a:rPr lang="nl-BE" sz="900" dirty="0"/>
              <a:t> </a:t>
            </a:r>
            <a:r>
              <a:rPr lang="nl-BE" sz="900" dirty="0" err="1"/>
              <a:t>life</a:t>
            </a:r>
            <a:r>
              <a:rPr lang="nl-BE" sz="900" dirty="0"/>
              <a:t>: 2 </a:t>
            </a:r>
            <a:r>
              <a:rPr lang="nl-BE" sz="900" dirty="0" err="1"/>
              <a:t>years</a:t>
            </a:r>
            <a:r>
              <a:rPr lang="nl-BE" sz="900" dirty="0"/>
              <a:t>.</a:t>
            </a:r>
          </a:p>
          <a:p>
            <a:pPr>
              <a:buFont typeface="Monotype Sorts"/>
              <a:buNone/>
              <a:defRPr/>
            </a:pPr>
            <a:r>
              <a:rPr lang="nl-BE" sz="900" dirty="0"/>
              <a:t> </a:t>
            </a:r>
          </a:p>
          <a:p>
            <a:pPr>
              <a:lnSpc>
                <a:spcPct val="90000"/>
              </a:lnSpc>
              <a:buFontTx/>
              <a:buNone/>
              <a:defRPr/>
            </a:pPr>
            <a:endParaRPr lang="nl-NL" sz="1000" i="1" dirty="0">
              <a:solidFill>
                <a:srgbClr val="0000FF"/>
              </a:solidFill>
            </a:endParaRPr>
          </a:p>
          <a:p>
            <a:pPr>
              <a:lnSpc>
                <a:spcPct val="90000"/>
              </a:lnSpc>
              <a:buFontTx/>
              <a:buNone/>
              <a:defRPr/>
            </a:pPr>
            <a:endParaRPr lang="nl-BE" sz="1000" i="1" dirty="0"/>
          </a:p>
          <a:p>
            <a:pPr>
              <a:lnSpc>
                <a:spcPct val="90000"/>
              </a:lnSpc>
              <a:buFontTx/>
              <a:buNone/>
              <a:defRPr/>
            </a:pPr>
            <a:endParaRPr lang="nl-BE" sz="1600" i="1" dirty="0"/>
          </a:p>
          <a:p>
            <a:pPr>
              <a:lnSpc>
                <a:spcPct val="90000"/>
              </a:lnSpc>
              <a:buFontTx/>
              <a:buNone/>
              <a:defRPr/>
            </a:pPr>
            <a:endParaRPr lang="nl-NL" i="1" dirty="0"/>
          </a:p>
        </p:txBody>
      </p:sp>
      <p:sp>
        <p:nvSpPr>
          <p:cNvPr id="31746" name="Rectangle 2"/>
          <p:cNvSpPr>
            <a:spLocks noGrp="1" noChangeArrowheads="1"/>
          </p:cNvSpPr>
          <p:nvPr>
            <p:ph type="title"/>
          </p:nvPr>
        </p:nvSpPr>
        <p:spPr>
          <a:xfrm>
            <a:off x="3492500" y="1052513"/>
            <a:ext cx="4967288" cy="720725"/>
          </a:xfrm>
        </p:spPr>
        <p:txBody>
          <a:bodyPr/>
          <a:lstStyle/>
          <a:p>
            <a:r>
              <a:rPr lang="nl-NL" altLang="nl-BE" sz="1600" i="1" dirty="0">
                <a:solidFill>
                  <a:srgbClr val="0000FF"/>
                </a:solidFill>
              </a:rPr>
              <a:t>II.2.3. </a:t>
            </a:r>
            <a:r>
              <a:rPr lang="nl-NL" altLang="nl-BE" sz="1600" i="1" dirty="0" err="1">
                <a:solidFill>
                  <a:srgbClr val="0000FF"/>
                </a:solidFill>
              </a:rPr>
              <a:t>Dietary</a:t>
            </a:r>
            <a:r>
              <a:rPr lang="nl-NL" altLang="nl-BE" sz="1600" i="1" dirty="0">
                <a:solidFill>
                  <a:srgbClr val="0000FF"/>
                </a:solidFill>
              </a:rPr>
              <a:t> </a:t>
            </a:r>
            <a:r>
              <a:rPr lang="nl-NL" altLang="nl-BE" sz="1600" i="1" dirty="0" err="1">
                <a:solidFill>
                  <a:srgbClr val="0000FF"/>
                </a:solidFill>
              </a:rPr>
              <a:t>foods</a:t>
            </a:r>
            <a:r>
              <a:rPr lang="nl-NL" altLang="nl-BE" sz="1600" i="1" dirty="0">
                <a:solidFill>
                  <a:srgbClr val="0000FF"/>
                </a:solidFill>
              </a:rPr>
              <a:t> </a:t>
            </a:r>
            <a:r>
              <a:rPr lang="nl-NL" altLang="nl-BE" sz="1600" i="1" dirty="0" err="1">
                <a:solidFill>
                  <a:srgbClr val="0000FF"/>
                </a:solidFill>
              </a:rPr>
              <a:t>for</a:t>
            </a:r>
            <a:r>
              <a:rPr lang="nl-NL" altLang="nl-BE" sz="1600" i="1" dirty="0">
                <a:solidFill>
                  <a:srgbClr val="0000FF"/>
                </a:solidFill>
              </a:rPr>
              <a:t> special </a:t>
            </a:r>
            <a:r>
              <a:rPr lang="nl-NL" altLang="nl-BE" sz="1600" i="1" dirty="0" err="1">
                <a:solidFill>
                  <a:srgbClr val="0000FF"/>
                </a:solidFill>
              </a:rPr>
              <a:t>medical</a:t>
            </a:r>
            <a:r>
              <a:rPr lang="nl-NL" altLang="nl-BE" sz="1600" i="1" dirty="0">
                <a:solidFill>
                  <a:srgbClr val="0000FF"/>
                </a:solidFill>
              </a:rPr>
              <a:t> </a:t>
            </a:r>
            <a:r>
              <a:rPr lang="nl-NL" altLang="nl-BE" sz="1600" i="1" dirty="0" err="1">
                <a:solidFill>
                  <a:srgbClr val="0000FF"/>
                </a:solidFill>
              </a:rPr>
              <a:t>purposes</a:t>
            </a:r>
            <a:r>
              <a:rPr lang="nl-NL" altLang="nl-BE" sz="1600" i="1" dirty="0">
                <a:solidFill>
                  <a:srgbClr val="0000FF"/>
                </a:solidFill>
              </a:rPr>
              <a:t> </a:t>
            </a:r>
            <a:br>
              <a:rPr lang="nl-NL" altLang="nl-BE" sz="1600" i="1" dirty="0">
                <a:solidFill>
                  <a:srgbClr val="0000FF"/>
                </a:solidFill>
              </a:rPr>
            </a:br>
            <a:r>
              <a:rPr lang="nl-NL" altLang="nl-BE" sz="1600" i="1" dirty="0">
                <a:solidFill>
                  <a:srgbClr val="0000FF"/>
                </a:solidFill>
              </a:rPr>
              <a:t>          EXAMPLE</a:t>
            </a:r>
            <a:br>
              <a:rPr lang="nl-NL" altLang="nl-BE" sz="2000" i="1" dirty="0">
                <a:solidFill>
                  <a:srgbClr val="0000FF"/>
                </a:solidFill>
              </a:rPr>
            </a:br>
            <a:endParaRPr lang="nl-NL" altLang="nl-BE" sz="2000" dirty="0"/>
          </a:p>
        </p:txBody>
      </p:sp>
      <p:pic>
        <p:nvPicPr>
          <p:cNvPr id="31748" name="Afbeelding 4" descr="http://www.shs-nutrition.com/images/uploads/Dialamine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3846056"/>
            <a:ext cx="2196356" cy="25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hthoek 5"/>
          <p:cNvSpPr>
            <a:spLocks noChangeArrowheads="1"/>
          </p:cNvSpPr>
          <p:nvPr/>
        </p:nvSpPr>
        <p:spPr bwMode="auto">
          <a:xfrm>
            <a:off x="3492500" y="2603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1800" b="1">
                <a:solidFill>
                  <a:srgbClr val="FF0000"/>
                </a:solidFill>
              </a:rPr>
              <a:t>Checklist EU legislation for foodstuffs </a:t>
            </a:r>
            <a:br>
              <a:rPr lang="nl-NL" altLang="nl-BE" sz="1800">
                <a:solidFill>
                  <a:srgbClr val="FF0000"/>
                </a:solidFill>
              </a:rPr>
            </a:br>
            <a:r>
              <a:rPr lang="nl-NL" altLang="nl-BE" sz="1800">
                <a:solidFill>
                  <a:srgbClr val="FF0000"/>
                </a:solidFill>
              </a:rPr>
              <a:t>II. Technical requirements</a:t>
            </a:r>
            <a:endParaRPr lang="nl-BE" altLang="nl-BE" sz="1800">
              <a:solidFill>
                <a:schemeClr val="tx1"/>
              </a:solidFill>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590935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1341438"/>
            <a:ext cx="8208143" cy="5111750"/>
          </a:xfrm>
        </p:spPr>
        <p:txBody>
          <a:bodyPr/>
          <a:lstStyle/>
          <a:p>
            <a:pPr defTabSz="1693863">
              <a:buFontTx/>
              <a:buNone/>
              <a:defRPr/>
            </a:pPr>
            <a:r>
              <a:rPr lang="nl-NL" sz="2400" i="1" dirty="0">
                <a:solidFill>
                  <a:srgbClr val="0000FF"/>
                </a:solidFill>
              </a:rPr>
              <a:t>II.2. </a:t>
            </a:r>
            <a:r>
              <a:rPr lang="nl-NL" sz="2400" i="1" u="sng" dirty="0" err="1">
                <a:solidFill>
                  <a:srgbClr val="0000FF"/>
                </a:solidFill>
              </a:rPr>
              <a:t>Foodstuffs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particular</a:t>
            </a:r>
            <a:r>
              <a:rPr lang="nl-NL" sz="2400" i="1" u="sng" dirty="0">
                <a:solidFill>
                  <a:srgbClr val="0000FF"/>
                </a:solidFill>
              </a:rPr>
              <a:t> </a:t>
            </a:r>
            <a:r>
              <a:rPr lang="nl-NL" sz="2400" i="1" u="sng" dirty="0" err="1">
                <a:solidFill>
                  <a:srgbClr val="0000FF"/>
                </a:solidFill>
              </a:rPr>
              <a:t>purposes</a:t>
            </a:r>
            <a:r>
              <a:rPr lang="nl-NL" sz="2400" i="1" u="sng" dirty="0">
                <a:solidFill>
                  <a:srgbClr val="0000FF"/>
                </a:solidFill>
              </a:rPr>
              <a:t> </a:t>
            </a:r>
            <a:r>
              <a:rPr lang="nl-NL" sz="2400" i="1" u="sng" dirty="0" err="1">
                <a:solidFill>
                  <a:srgbClr val="0000FF"/>
                </a:solidFill>
              </a:rPr>
              <a:t>or</a:t>
            </a:r>
            <a:r>
              <a:rPr lang="nl-NL" sz="2400" i="1" u="sng" dirty="0">
                <a:solidFill>
                  <a:srgbClr val="0000FF"/>
                </a:solidFill>
              </a:rPr>
              <a:t> target </a:t>
            </a:r>
            <a:r>
              <a:rPr lang="nl-NL" sz="2400" i="1" u="sng" dirty="0" err="1">
                <a:solidFill>
                  <a:srgbClr val="0000FF"/>
                </a:solidFill>
              </a:rPr>
              <a:t>groups</a:t>
            </a:r>
            <a:r>
              <a:rPr lang="nl-NL" sz="2400" i="1" u="sng" dirty="0">
                <a:solidFill>
                  <a:srgbClr val="0000FF"/>
                </a:solidFill>
              </a:rPr>
              <a:t> </a:t>
            </a:r>
          </a:p>
          <a:p>
            <a:pPr defTabSz="1693863">
              <a:buFontTx/>
              <a:buNone/>
              <a:defRPr/>
            </a:pPr>
            <a:endParaRPr lang="nl-NL" sz="1000" i="1" dirty="0">
              <a:solidFill>
                <a:srgbClr val="0000FF"/>
              </a:solidFill>
            </a:endParaRPr>
          </a:p>
          <a:p>
            <a:pPr marL="717550" indent="-717550" defTabSz="1693863">
              <a:buFontTx/>
              <a:buNone/>
              <a:defRPr/>
            </a:pPr>
            <a:r>
              <a:rPr lang="nl-NL" sz="1800" i="1" dirty="0">
                <a:solidFill>
                  <a:srgbClr val="0000FF"/>
                </a:solidFill>
              </a:rPr>
              <a:t>II.2.4. </a:t>
            </a:r>
            <a:r>
              <a:rPr lang="nl-NL" sz="1800" i="1" dirty="0" err="1">
                <a:solidFill>
                  <a:srgbClr val="0000FF"/>
                </a:solidFill>
              </a:rPr>
              <a:t>Processed</a:t>
            </a:r>
            <a:r>
              <a:rPr lang="nl-NL" sz="1800" i="1" dirty="0">
                <a:solidFill>
                  <a:srgbClr val="0000FF"/>
                </a:solidFill>
              </a:rPr>
              <a:t> </a:t>
            </a:r>
            <a:r>
              <a:rPr lang="nl-NL" sz="1800" i="1" dirty="0" err="1">
                <a:solidFill>
                  <a:srgbClr val="0000FF"/>
                </a:solidFill>
              </a:rPr>
              <a:t>cereal-based</a:t>
            </a:r>
            <a:r>
              <a:rPr lang="nl-NL" sz="1800" i="1" dirty="0">
                <a:solidFill>
                  <a:srgbClr val="0000FF"/>
                </a:solidFill>
              </a:rPr>
              <a:t> </a:t>
            </a:r>
            <a:r>
              <a:rPr lang="nl-NL" sz="1800" i="1" dirty="0" err="1">
                <a:solidFill>
                  <a:srgbClr val="0000FF"/>
                </a:solidFill>
              </a:rPr>
              <a:t>foods</a:t>
            </a:r>
            <a:r>
              <a:rPr lang="nl-NL" sz="1800" i="1" dirty="0">
                <a:solidFill>
                  <a:srgbClr val="0000FF"/>
                </a:solidFill>
              </a:rPr>
              <a:t> and baby </a:t>
            </a:r>
            <a:r>
              <a:rPr lang="nl-NL" sz="1800" i="1" dirty="0" err="1">
                <a:solidFill>
                  <a:srgbClr val="0000FF"/>
                </a:solidFill>
              </a:rPr>
              <a:t>foods</a:t>
            </a:r>
            <a:r>
              <a:rPr lang="nl-NL" sz="1800" i="1" dirty="0">
                <a:solidFill>
                  <a:srgbClr val="0000FF"/>
                </a:solidFill>
              </a:rPr>
              <a:t> </a:t>
            </a:r>
            <a:r>
              <a:rPr lang="nl-NL" sz="1800" i="1" dirty="0" err="1">
                <a:solidFill>
                  <a:srgbClr val="0000FF"/>
                </a:solidFill>
              </a:rPr>
              <a:t>for</a:t>
            </a:r>
            <a:r>
              <a:rPr lang="nl-NL" sz="1800" i="1" dirty="0">
                <a:solidFill>
                  <a:srgbClr val="0000FF"/>
                </a:solidFill>
              </a:rPr>
              <a:t> </a:t>
            </a:r>
            <a:r>
              <a:rPr lang="nl-NL" sz="1800" i="1" dirty="0" err="1">
                <a:solidFill>
                  <a:srgbClr val="0000FF"/>
                </a:solidFill>
              </a:rPr>
              <a:t>infants</a:t>
            </a:r>
            <a:r>
              <a:rPr lang="nl-NL" sz="1800" i="1" dirty="0">
                <a:solidFill>
                  <a:srgbClr val="0000FF"/>
                </a:solidFill>
              </a:rPr>
              <a:t> and </a:t>
            </a:r>
            <a:r>
              <a:rPr lang="nl-NL" sz="1800" i="1" dirty="0" err="1">
                <a:solidFill>
                  <a:srgbClr val="0000FF"/>
                </a:solidFill>
              </a:rPr>
              <a:t>young</a:t>
            </a:r>
            <a:r>
              <a:rPr lang="nl-NL" sz="1800" i="1" dirty="0">
                <a:solidFill>
                  <a:srgbClr val="0000FF"/>
                </a:solidFill>
              </a:rPr>
              <a:t> </a:t>
            </a:r>
            <a:r>
              <a:rPr lang="nl-NL" sz="1800" i="1" dirty="0" err="1">
                <a:solidFill>
                  <a:srgbClr val="0000FF"/>
                </a:solidFill>
              </a:rPr>
              <a:t>children</a:t>
            </a:r>
            <a:r>
              <a:rPr lang="nl-NL" sz="1800" i="1" dirty="0">
                <a:solidFill>
                  <a:srgbClr val="0000FF"/>
                </a:solidFill>
              </a:rPr>
              <a:t> </a:t>
            </a:r>
            <a:r>
              <a:rPr lang="nl-NL" sz="1200" i="1" dirty="0">
                <a:solidFill>
                  <a:srgbClr val="0000FF"/>
                </a:solidFill>
              </a:rPr>
              <a:t>(Dir. 2006/125/EC, Reg. (EU) 609/2013) </a:t>
            </a:r>
            <a:r>
              <a:rPr lang="nl-BE" sz="1400" i="1" dirty="0">
                <a:solidFill>
                  <a:schemeClr val="accent4"/>
                </a:solidFill>
              </a:rPr>
              <a:t>Infant &lt; 12 </a:t>
            </a:r>
            <a:r>
              <a:rPr lang="nl-BE" sz="1400" i="1" dirty="0" err="1">
                <a:solidFill>
                  <a:schemeClr val="accent4"/>
                </a:solidFill>
              </a:rPr>
              <a:t>months</a:t>
            </a:r>
            <a:r>
              <a:rPr lang="nl-BE" sz="1400" i="1" dirty="0">
                <a:solidFill>
                  <a:schemeClr val="accent4"/>
                </a:solidFill>
              </a:rPr>
              <a:t>, </a:t>
            </a:r>
            <a:r>
              <a:rPr lang="nl-BE" sz="1400" i="1" dirty="0" err="1">
                <a:solidFill>
                  <a:schemeClr val="accent4"/>
                </a:solidFill>
              </a:rPr>
              <a:t>young</a:t>
            </a:r>
            <a:r>
              <a:rPr lang="nl-BE" sz="1400" i="1" dirty="0">
                <a:solidFill>
                  <a:schemeClr val="accent4"/>
                </a:solidFill>
              </a:rPr>
              <a:t> </a:t>
            </a:r>
            <a:r>
              <a:rPr lang="nl-BE" sz="1400" i="1" dirty="0" err="1">
                <a:solidFill>
                  <a:schemeClr val="accent4"/>
                </a:solidFill>
              </a:rPr>
              <a:t>children</a:t>
            </a:r>
            <a:r>
              <a:rPr lang="nl-BE" sz="1400" i="1" dirty="0">
                <a:solidFill>
                  <a:schemeClr val="accent4"/>
                </a:solidFill>
              </a:rPr>
              <a:t> &lt; 3 </a:t>
            </a:r>
            <a:r>
              <a:rPr lang="nl-BE" sz="1400" i="1" dirty="0" err="1">
                <a:solidFill>
                  <a:schemeClr val="accent4"/>
                </a:solidFill>
              </a:rPr>
              <a:t>years</a:t>
            </a:r>
            <a:endParaRPr lang="nl-BE" sz="1400" i="1" dirty="0">
              <a:solidFill>
                <a:schemeClr val="accent4"/>
              </a:solidFill>
            </a:endParaRPr>
          </a:p>
          <a:p>
            <a:pPr marL="717550" indent="-717550" defTabSz="1693863">
              <a:buFontTx/>
              <a:buNone/>
              <a:defRPr/>
            </a:pPr>
            <a:endParaRPr lang="nl-BE" sz="800" i="1" dirty="0">
              <a:solidFill>
                <a:schemeClr val="accent4"/>
              </a:solidFill>
            </a:endParaRPr>
          </a:p>
          <a:p>
            <a:pPr marL="717550" indent="-717550" defTabSz="1693863">
              <a:buFontTx/>
              <a:buNone/>
              <a:defRPr/>
            </a:pPr>
            <a:r>
              <a:rPr lang="nl-BE" sz="1600" i="1" dirty="0">
                <a:solidFill>
                  <a:srgbClr val="FF0000"/>
                </a:solidFill>
              </a:rPr>
              <a:t>Scope:		1) 4 </a:t>
            </a:r>
            <a:r>
              <a:rPr lang="nl-BE" sz="1600" i="1" dirty="0" err="1">
                <a:solidFill>
                  <a:srgbClr val="FF0000"/>
                </a:solidFill>
              </a:rPr>
              <a:t>categories</a:t>
            </a:r>
            <a:r>
              <a:rPr lang="nl-BE" sz="1600" i="1" dirty="0">
                <a:solidFill>
                  <a:srgbClr val="FF0000"/>
                </a:solidFill>
              </a:rPr>
              <a:t> of </a:t>
            </a:r>
            <a:r>
              <a:rPr lang="nl-BE" sz="1600" i="1" dirty="0" err="1">
                <a:solidFill>
                  <a:srgbClr val="FF0000"/>
                </a:solidFill>
              </a:rPr>
              <a:t>processed</a:t>
            </a:r>
            <a:r>
              <a:rPr lang="nl-BE" sz="1600" i="1" dirty="0">
                <a:solidFill>
                  <a:srgbClr val="FF0000"/>
                </a:solidFill>
              </a:rPr>
              <a:t> </a:t>
            </a:r>
            <a:r>
              <a:rPr lang="nl-BE" sz="1600" i="1" dirty="0" err="1">
                <a:solidFill>
                  <a:srgbClr val="FF0000"/>
                </a:solidFill>
              </a:rPr>
              <a:t>cereal-based</a:t>
            </a:r>
            <a:r>
              <a:rPr lang="nl-BE" sz="1600" i="1" dirty="0">
                <a:solidFill>
                  <a:srgbClr val="FF0000"/>
                </a:solidFill>
              </a:rPr>
              <a:t> </a:t>
            </a:r>
            <a:r>
              <a:rPr lang="nl-BE" sz="1600" i="1" dirty="0" err="1">
                <a:solidFill>
                  <a:srgbClr val="FF0000"/>
                </a:solidFill>
              </a:rPr>
              <a:t>foods</a:t>
            </a:r>
            <a:endParaRPr lang="nl-BE" sz="1600" i="1" dirty="0">
              <a:solidFill>
                <a:srgbClr val="FF0000"/>
              </a:solidFill>
            </a:endParaRPr>
          </a:p>
          <a:p>
            <a:pPr marL="717550" indent="-717550" defTabSz="1693863">
              <a:buFontTx/>
              <a:buNone/>
              <a:defRPr/>
            </a:pPr>
            <a:endParaRPr lang="nl-BE" sz="800" i="1" dirty="0">
              <a:solidFill>
                <a:srgbClr val="FF0000"/>
              </a:solidFill>
            </a:endParaRPr>
          </a:p>
          <a:p>
            <a:pPr marL="1257300" indent="-180975">
              <a:buFont typeface="Monotype Sorts" pitchFamily="2" charset="2"/>
              <a:buNone/>
              <a:defRPr/>
            </a:pPr>
            <a:r>
              <a:rPr lang="nl-BE" sz="1200" i="1" dirty="0"/>
              <a:t>-  </a:t>
            </a:r>
            <a:r>
              <a:rPr lang="nl-BE" sz="1200" i="1" dirty="0" err="1"/>
              <a:t>simple</a:t>
            </a:r>
            <a:r>
              <a:rPr lang="nl-BE" sz="1200" i="1" dirty="0"/>
              <a:t> </a:t>
            </a:r>
            <a:r>
              <a:rPr lang="nl-BE" sz="1200" i="1" dirty="0" err="1"/>
              <a:t>cereals</a:t>
            </a:r>
            <a:r>
              <a:rPr lang="nl-BE" sz="1200" i="1" dirty="0"/>
              <a:t> </a:t>
            </a:r>
            <a:r>
              <a:rPr lang="nl-BE" sz="1200" i="1" dirty="0" err="1"/>
              <a:t>which</a:t>
            </a:r>
            <a:r>
              <a:rPr lang="nl-BE" sz="1200" i="1" dirty="0"/>
              <a:t> are </a:t>
            </a:r>
            <a:r>
              <a:rPr lang="nl-BE" sz="1200" i="1" dirty="0" err="1"/>
              <a:t>or</a:t>
            </a:r>
            <a:r>
              <a:rPr lang="nl-BE" sz="1200" i="1" dirty="0"/>
              <a:t> have to </a:t>
            </a:r>
            <a:r>
              <a:rPr lang="nl-BE" sz="1200" i="1" dirty="0" err="1"/>
              <a:t>be</a:t>
            </a:r>
            <a:r>
              <a:rPr lang="nl-BE" sz="1200" i="1" dirty="0"/>
              <a:t> </a:t>
            </a:r>
            <a:r>
              <a:rPr lang="nl-BE" sz="1200" i="1" dirty="0" err="1"/>
              <a:t>reconstituted</a:t>
            </a:r>
            <a:r>
              <a:rPr lang="nl-BE" sz="1200" i="1" dirty="0"/>
              <a:t> </a:t>
            </a:r>
            <a:r>
              <a:rPr lang="nl-BE" sz="1200" i="1" dirty="0" err="1"/>
              <a:t>with</a:t>
            </a:r>
            <a:r>
              <a:rPr lang="nl-BE" sz="1200" i="1" dirty="0"/>
              <a:t> </a:t>
            </a:r>
            <a:r>
              <a:rPr lang="nl-BE" sz="1200" i="1" dirty="0" err="1"/>
              <a:t>milk</a:t>
            </a:r>
            <a:r>
              <a:rPr lang="nl-BE" sz="1200" i="1" dirty="0"/>
              <a:t> </a:t>
            </a:r>
            <a:r>
              <a:rPr lang="nl-BE" sz="1200" i="1" dirty="0" err="1"/>
              <a:t>or</a:t>
            </a:r>
            <a:r>
              <a:rPr lang="nl-BE" sz="1200" i="1" dirty="0"/>
              <a:t> </a:t>
            </a:r>
            <a:r>
              <a:rPr lang="nl-BE" sz="1200" i="1" dirty="0" err="1"/>
              <a:t>other</a:t>
            </a:r>
            <a:r>
              <a:rPr lang="nl-BE" sz="1200" i="1" dirty="0"/>
              <a:t> </a:t>
            </a:r>
            <a:r>
              <a:rPr lang="nl-BE" sz="1200" i="1" dirty="0" err="1"/>
              <a:t>appropriate</a:t>
            </a:r>
            <a:r>
              <a:rPr lang="nl-BE" sz="1200" i="1" dirty="0"/>
              <a:t> </a:t>
            </a:r>
            <a:r>
              <a:rPr lang="nl-BE" sz="1200" i="1" dirty="0" err="1"/>
              <a:t>nutritious</a:t>
            </a:r>
            <a:r>
              <a:rPr lang="nl-BE" sz="1200" i="1" dirty="0"/>
              <a:t> </a:t>
            </a:r>
            <a:r>
              <a:rPr lang="nl-BE" sz="1200" i="1" dirty="0" err="1"/>
              <a:t>liquids</a:t>
            </a:r>
            <a:r>
              <a:rPr lang="nl-BE" sz="1200" i="1" dirty="0"/>
              <a:t>; </a:t>
            </a:r>
          </a:p>
          <a:p>
            <a:pPr marL="1257300" indent="-180975">
              <a:buFont typeface="Monotype Sorts" pitchFamily="2" charset="2"/>
              <a:buNone/>
              <a:defRPr/>
            </a:pPr>
            <a:r>
              <a:rPr lang="nl-BE" sz="1200" i="1" dirty="0"/>
              <a:t>-  </a:t>
            </a:r>
            <a:r>
              <a:rPr lang="nl-BE" sz="1200" i="1" dirty="0" err="1"/>
              <a:t>cereals</a:t>
            </a:r>
            <a:r>
              <a:rPr lang="nl-BE" sz="1200" i="1" dirty="0"/>
              <a:t> </a:t>
            </a:r>
            <a:r>
              <a:rPr lang="nl-BE" sz="1200" i="1" dirty="0" err="1"/>
              <a:t>with</a:t>
            </a:r>
            <a:r>
              <a:rPr lang="nl-BE" sz="1200" i="1" dirty="0"/>
              <a:t> </a:t>
            </a:r>
            <a:r>
              <a:rPr lang="nl-BE" sz="1200" i="1" dirty="0" err="1"/>
              <a:t>an</a:t>
            </a:r>
            <a:r>
              <a:rPr lang="nl-BE" sz="1200" i="1" dirty="0"/>
              <a:t> </a:t>
            </a:r>
            <a:r>
              <a:rPr lang="nl-BE" sz="1200" i="1" dirty="0" err="1"/>
              <a:t>added</a:t>
            </a:r>
            <a:r>
              <a:rPr lang="nl-BE" sz="1200" i="1" dirty="0"/>
              <a:t> high </a:t>
            </a:r>
            <a:r>
              <a:rPr lang="nl-BE" sz="1200" i="1" dirty="0" err="1"/>
              <a:t>protein</a:t>
            </a:r>
            <a:r>
              <a:rPr lang="nl-BE" sz="1200" i="1" dirty="0"/>
              <a:t> </a:t>
            </a:r>
            <a:r>
              <a:rPr lang="nl-BE" sz="1200" i="1" dirty="0" err="1"/>
              <a:t>food</a:t>
            </a:r>
            <a:r>
              <a:rPr lang="nl-BE" sz="1200" i="1" dirty="0"/>
              <a:t> </a:t>
            </a:r>
            <a:r>
              <a:rPr lang="nl-BE" sz="1200" i="1" dirty="0" err="1"/>
              <a:t>which</a:t>
            </a:r>
            <a:r>
              <a:rPr lang="nl-BE" sz="1200" i="1" dirty="0"/>
              <a:t> are </a:t>
            </a:r>
            <a:r>
              <a:rPr lang="nl-BE" sz="1200" i="1" dirty="0" err="1"/>
              <a:t>or</a:t>
            </a:r>
            <a:r>
              <a:rPr lang="nl-BE" sz="1200" i="1" dirty="0"/>
              <a:t> have to </a:t>
            </a:r>
            <a:r>
              <a:rPr lang="nl-BE" sz="1200" i="1" dirty="0" err="1"/>
              <a:t>be</a:t>
            </a:r>
            <a:r>
              <a:rPr lang="nl-BE" sz="1200" i="1" dirty="0"/>
              <a:t> </a:t>
            </a:r>
            <a:r>
              <a:rPr lang="nl-BE" sz="1200" i="1" dirty="0" err="1"/>
              <a:t>reconstituted</a:t>
            </a:r>
            <a:r>
              <a:rPr lang="nl-BE" sz="1200" i="1" dirty="0"/>
              <a:t> </a:t>
            </a:r>
            <a:r>
              <a:rPr lang="nl-BE" sz="1200" i="1" dirty="0" err="1"/>
              <a:t>with</a:t>
            </a:r>
            <a:r>
              <a:rPr lang="nl-BE" sz="1200" i="1" dirty="0"/>
              <a:t> water </a:t>
            </a:r>
            <a:r>
              <a:rPr lang="nl-BE" sz="1200" i="1" dirty="0" err="1"/>
              <a:t>or</a:t>
            </a:r>
            <a:r>
              <a:rPr lang="nl-BE" sz="1200" i="1" dirty="0"/>
              <a:t> </a:t>
            </a:r>
            <a:r>
              <a:rPr lang="nl-BE" sz="1200" i="1" dirty="0" err="1"/>
              <a:t>other</a:t>
            </a:r>
            <a:r>
              <a:rPr lang="nl-BE" sz="1200" i="1" dirty="0"/>
              <a:t> </a:t>
            </a:r>
            <a:r>
              <a:rPr lang="nl-BE" sz="1200" i="1" dirty="0" err="1"/>
              <a:t>protein-free</a:t>
            </a:r>
            <a:r>
              <a:rPr lang="nl-BE" sz="1200" i="1" dirty="0"/>
              <a:t> </a:t>
            </a:r>
            <a:r>
              <a:rPr lang="nl-BE" sz="1200" i="1" dirty="0" err="1"/>
              <a:t>liquid</a:t>
            </a:r>
            <a:r>
              <a:rPr lang="nl-BE" sz="1200" i="1" dirty="0"/>
              <a:t>; </a:t>
            </a:r>
          </a:p>
          <a:p>
            <a:pPr marL="0" indent="1076325">
              <a:buFont typeface="Monotype Sorts" pitchFamily="2" charset="2"/>
              <a:buNone/>
              <a:defRPr/>
            </a:pPr>
            <a:r>
              <a:rPr lang="nl-BE" sz="1200" i="1" dirty="0"/>
              <a:t>-  pastas </a:t>
            </a:r>
            <a:r>
              <a:rPr lang="nl-BE" sz="1200" i="1" dirty="0" err="1"/>
              <a:t>which</a:t>
            </a:r>
            <a:r>
              <a:rPr lang="nl-BE" sz="1200" i="1" dirty="0"/>
              <a:t> are to </a:t>
            </a:r>
            <a:r>
              <a:rPr lang="nl-BE" sz="1200" i="1" dirty="0" err="1"/>
              <a:t>be</a:t>
            </a:r>
            <a:r>
              <a:rPr lang="nl-BE" sz="1200" i="1" dirty="0"/>
              <a:t> </a:t>
            </a:r>
            <a:r>
              <a:rPr lang="nl-BE" sz="1200" i="1" dirty="0" err="1"/>
              <a:t>used</a:t>
            </a:r>
            <a:r>
              <a:rPr lang="nl-BE" sz="1200" i="1" dirty="0"/>
              <a:t> </a:t>
            </a:r>
            <a:r>
              <a:rPr lang="nl-BE" sz="1200" i="1" dirty="0" err="1"/>
              <a:t>after</a:t>
            </a:r>
            <a:r>
              <a:rPr lang="nl-BE" sz="1200" i="1" dirty="0"/>
              <a:t> </a:t>
            </a:r>
            <a:r>
              <a:rPr lang="nl-BE" sz="1200" i="1" dirty="0" err="1"/>
              <a:t>cooking</a:t>
            </a:r>
            <a:r>
              <a:rPr lang="nl-BE" sz="1200" i="1" dirty="0"/>
              <a:t> in </a:t>
            </a:r>
            <a:r>
              <a:rPr lang="nl-BE" sz="1200" i="1" dirty="0" err="1"/>
              <a:t>boiling</a:t>
            </a:r>
            <a:r>
              <a:rPr lang="nl-BE" sz="1200" i="1" dirty="0"/>
              <a:t> water </a:t>
            </a:r>
            <a:r>
              <a:rPr lang="nl-BE" sz="1200" i="1" dirty="0" err="1"/>
              <a:t>or</a:t>
            </a:r>
            <a:r>
              <a:rPr lang="nl-BE" sz="1200" i="1" dirty="0"/>
              <a:t> </a:t>
            </a:r>
            <a:r>
              <a:rPr lang="nl-BE" sz="1200" i="1" dirty="0" err="1"/>
              <a:t>other</a:t>
            </a:r>
            <a:r>
              <a:rPr lang="nl-BE" sz="1200" i="1" dirty="0"/>
              <a:t> </a:t>
            </a:r>
            <a:r>
              <a:rPr lang="nl-BE" sz="1200" i="1" dirty="0" err="1"/>
              <a:t>appropriate</a:t>
            </a:r>
            <a:r>
              <a:rPr lang="nl-BE" sz="1200" i="1" dirty="0"/>
              <a:t> </a:t>
            </a:r>
            <a:r>
              <a:rPr lang="nl-BE" sz="1200" i="1" dirty="0" err="1"/>
              <a:t>liquids</a:t>
            </a:r>
            <a:r>
              <a:rPr lang="nl-BE" sz="1200" i="1" dirty="0"/>
              <a:t>; </a:t>
            </a:r>
          </a:p>
          <a:p>
            <a:pPr marL="1257300" indent="-180975">
              <a:buFont typeface="Monotype Sorts"/>
              <a:buNone/>
              <a:defRPr/>
            </a:pPr>
            <a:r>
              <a:rPr lang="nl-BE" sz="1200" i="1" dirty="0"/>
              <a:t>-  </a:t>
            </a:r>
            <a:r>
              <a:rPr lang="nl-BE" sz="1200" i="1" dirty="0" err="1"/>
              <a:t>rusks</a:t>
            </a:r>
            <a:r>
              <a:rPr lang="nl-BE" sz="1200" i="1" dirty="0"/>
              <a:t> and biscuits </a:t>
            </a:r>
            <a:r>
              <a:rPr lang="nl-BE" sz="1200" i="1" dirty="0" err="1"/>
              <a:t>which</a:t>
            </a:r>
            <a:r>
              <a:rPr lang="nl-BE" sz="1200" i="1" dirty="0"/>
              <a:t> are to </a:t>
            </a:r>
            <a:r>
              <a:rPr lang="nl-BE" sz="1200" i="1" dirty="0" err="1"/>
              <a:t>be</a:t>
            </a:r>
            <a:r>
              <a:rPr lang="nl-BE" sz="1200" i="1" dirty="0"/>
              <a:t> </a:t>
            </a:r>
            <a:r>
              <a:rPr lang="nl-BE" sz="1200" i="1" dirty="0" err="1"/>
              <a:t>used</a:t>
            </a:r>
            <a:r>
              <a:rPr lang="nl-BE" sz="1200" i="1" dirty="0"/>
              <a:t> </a:t>
            </a:r>
            <a:r>
              <a:rPr lang="nl-BE" sz="1200" i="1" dirty="0" err="1"/>
              <a:t>either</a:t>
            </a:r>
            <a:r>
              <a:rPr lang="nl-BE" sz="1200" i="1" dirty="0"/>
              <a:t> </a:t>
            </a:r>
            <a:r>
              <a:rPr lang="nl-BE" sz="1200" i="1" dirty="0" err="1"/>
              <a:t>directly</a:t>
            </a:r>
            <a:r>
              <a:rPr lang="nl-BE" sz="1200" i="1" dirty="0"/>
              <a:t> </a:t>
            </a:r>
            <a:r>
              <a:rPr lang="nl-BE" sz="1200" i="1" dirty="0" err="1"/>
              <a:t>or</a:t>
            </a:r>
            <a:r>
              <a:rPr lang="nl-BE" sz="1200" i="1" dirty="0"/>
              <a:t>, </a:t>
            </a:r>
            <a:r>
              <a:rPr lang="nl-BE" sz="1200" i="1" dirty="0" err="1"/>
              <a:t>after</a:t>
            </a:r>
            <a:r>
              <a:rPr lang="nl-BE" sz="1200" i="1" dirty="0"/>
              <a:t> </a:t>
            </a:r>
            <a:r>
              <a:rPr lang="nl-BE" sz="1200" i="1" dirty="0" err="1"/>
              <a:t>pulverisation</a:t>
            </a:r>
            <a:r>
              <a:rPr lang="nl-BE" sz="1200" i="1" dirty="0"/>
              <a:t>, </a:t>
            </a:r>
            <a:r>
              <a:rPr lang="nl-BE" sz="1200" i="1" dirty="0" err="1"/>
              <a:t>with</a:t>
            </a:r>
            <a:r>
              <a:rPr lang="nl-BE" sz="1200" i="1" dirty="0"/>
              <a:t> the </a:t>
            </a:r>
            <a:r>
              <a:rPr lang="nl-BE" sz="1200" i="1" dirty="0" err="1"/>
              <a:t>addition</a:t>
            </a:r>
            <a:r>
              <a:rPr lang="nl-BE" sz="1200" i="1" dirty="0"/>
              <a:t> of water, </a:t>
            </a:r>
            <a:r>
              <a:rPr lang="nl-BE" sz="1200" i="1" dirty="0" err="1"/>
              <a:t>milk</a:t>
            </a:r>
            <a:r>
              <a:rPr lang="nl-BE" sz="1200" i="1" dirty="0"/>
              <a:t> </a:t>
            </a:r>
            <a:r>
              <a:rPr lang="nl-BE" sz="1200" i="1" dirty="0" err="1"/>
              <a:t>or</a:t>
            </a:r>
            <a:r>
              <a:rPr lang="nl-BE" sz="1200" i="1" dirty="0"/>
              <a:t> </a:t>
            </a:r>
            <a:r>
              <a:rPr lang="nl-BE" sz="1200" i="1" dirty="0" err="1"/>
              <a:t>other</a:t>
            </a:r>
            <a:r>
              <a:rPr lang="nl-BE" sz="1200" i="1" dirty="0"/>
              <a:t> </a:t>
            </a:r>
            <a:r>
              <a:rPr lang="nl-BE" sz="1200" i="1" dirty="0" err="1"/>
              <a:t>suitable</a:t>
            </a:r>
            <a:r>
              <a:rPr lang="nl-BE" sz="1200" i="1" dirty="0"/>
              <a:t> </a:t>
            </a:r>
            <a:r>
              <a:rPr lang="nl-BE" sz="1200" i="1" dirty="0" err="1"/>
              <a:t>liquids</a:t>
            </a:r>
            <a:r>
              <a:rPr lang="nl-BE" sz="1200" i="1" dirty="0"/>
              <a:t>.</a:t>
            </a:r>
          </a:p>
          <a:p>
            <a:pPr marL="1257300" indent="-180975">
              <a:buFontTx/>
              <a:buChar char="-"/>
              <a:defRPr/>
            </a:pPr>
            <a:endParaRPr lang="nl-BE" sz="800" i="1" dirty="0"/>
          </a:p>
          <a:p>
            <a:pPr marL="1257300" indent="447675">
              <a:buFont typeface="Monotype Sorts" pitchFamily="2" charset="2"/>
              <a:buNone/>
              <a:defRPr/>
            </a:pPr>
            <a:r>
              <a:rPr lang="nl-BE" sz="1600" i="1" dirty="0">
                <a:solidFill>
                  <a:srgbClr val="FF0000"/>
                </a:solidFill>
              </a:rPr>
              <a:t>2) ‘baby </a:t>
            </a:r>
            <a:r>
              <a:rPr lang="nl-BE" sz="1600" i="1" dirty="0" err="1">
                <a:solidFill>
                  <a:srgbClr val="FF0000"/>
                </a:solidFill>
              </a:rPr>
              <a:t>foods</a:t>
            </a:r>
            <a:r>
              <a:rPr lang="nl-BE" sz="1600" i="1" dirty="0">
                <a:solidFill>
                  <a:srgbClr val="FF0000"/>
                </a:solidFill>
              </a:rPr>
              <a:t>’ </a:t>
            </a:r>
            <a:r>
              <a:rPr lang="nl-BE" sz="1600" i="1" dirty="0" err="1">
                <a:solidFill>
                  <a:srgbClr val="FF0000"/>
                </a:solidFill>
              </a:rPr>
              <a:t>other</a:t>
            </a:r>
            <a:r>
              <a:rPr lang="nl-BE" sz="1600" i="1" dirty="0">
                <a:solidFill>
                  <a:srgbClr val="FF0000"/>
                </a:solidFill>
              </a:rPr>
              <a:t> </a:t>
            </a:r>
            <a:r>
              <a:rPr lang="nl-BE" sz="1600" i="1" dirty="0" err="1">
                <a:solidFill>
                  <a:srgbClr val="FF0000"/>
                </a:solidFill>
              </a:rPr>
              <a:t>than</a:t>
            </a:r>
            <a:r>
              <a:rPr lang="nl-BE" sz="1600" i="1" dirty="0">
                <a:solidFill>
                  <a:srgbClr val="FF0000"/>
                </a:solidFill>
              </a:rPr>
              <a:t> </a:t>
            </a:r>
            <a:r>
              <a:rPr lang="nl-BE" sz="1600" i="1" dirty="0" err="1">
                <a:solidFill>
                  <a:srgbClr val="FF0000"/>
                </a:solidFill>
              </a:rPr>
              <a:t>processed</a:t>
            </a:r>
            <a:r>
              <a:rPr lang="nl-BE" sz="1600" i="1" dirty="0">
                <a:solidFill>
                  <a:srgbClr val="FF0000"/>
                </a:solidFill>
              </a:rPr>
              <a:t> </a:t>
            </a:r>
            <a:r>
              <a:rPr lang="nl-BE" sz="1600" i="1" dirty="0" err="1">
                <a:solidFill>
                  <a:srgbClr val="FF0000"/>
                </a:solidFill>
              </a:rPr>
              <a:t>cereal-based</a:t>
            </a:r>
            <a:r>
              <a:rPr lang="nl-BE" sz="1600" i="1" dirty="0">
                <a:solidFill>
                  <a:srgbClr val="FF0000"/>
                </a:solidFill>
              </a:rPr>
              <a:t>  </a:t>
            </a:r>
            <a:r>
              <a:rPr lang="nl-BE" sz="1600" i="1" dirty="0" err="1">
                <a:solidFill>
                  <a:srgbClr val="FF0000"/>
                </a:solidFill>
              </a:rPr>
              <a:t>foods</a:t>
            </a:r>
            <a:endParaRPr lang="nl-BE" sz="1600" i="1" dirty="0"/>
          </a:p>
          <a:p>
            <a:pPr marL="1657350" lvl="1" indent="-180975">
              <a:buFontTx/>
              <a:buChar char="-"/>
              <a:defRPr/>
            </a:pPr>
            <a:endParaRPr lang="nl-BE" sz="800" i="1" dirty="0"/>
          </a:p>
          <a:p>
            <a:pPr defTabSz="1693863">
              <a:buFontTx/>
              <a:buNone/>
              <a:defRPr/>
            </a:pPr>
            <a:r>
              <a:rPr lang="nl-BE" sz="1600" i="1" dirty="0" err="1">
                <a:solidFill>
                  <a:srgbClr val="FF0000"/>
                </a:solidFill>
              </a:rPr>
              <a:t>Compositional</a:t>
            </a:r>
            <a:r>
              <a:rPr lang="nl-BE" sz="1600" i="1" dirty="0">
                <a:solidFill>
                  <a:srgbClr val="FF0000"/>
                </a:solidFill>
              </a:rPr>
              <a:t> </a:t>
            </a:r>
            <a:r>
              <a:rPr lang="nl-BE" sz="1600" i="1" dirty="0" err="1">
                <a:solidFill>
                  <a:srgbClr val="FF0000"/>
                </a:solidFill>
              </a:rPr>
              <a:t>requirements</a:t>
            </a:r>
            <a:r>
              <a:rPr lang="nl-BE" sz="1600" i="1" dirty="0">
                <a:solidFill>
                  <a:srgbClr val="FF0000"/>
                </a:solidFill>
              </a:rPr>
              <a:t>:  </a:t>
            </a:r>
            <a:r>
              <a:rPr lang="nl-BE" sz="1400" i="1" dirty="0" err="1"/>
              <a:t>only</a:t>
            </a:r>
            <a:r>
              <a:rPr lang="nl-BE" sz="1400" i="1" dirty="0"/>
              <a:t> </a:t>
            </a:r>
            <a:r>
              <a:rPr lang="nl-BE" sz="1400" i="1" dirty="0" err="1"/>
              <a:t>suitable</a:t>
            </a:r>
            <a:r>
              <a:rPr lang="nl-BE" sz="1400" i="1" dirty="0"/>
              <a:t> </a:t>
            </a:r>
            <a:r>
              <a:rPr lang="nl-BE" sz="1400" i="1" dirty="0" err="1"/>
              <a:t>ingredients</a:t>
            </a:r>
            <a:r>
              <a:rPr lang="nl-BE" sz="1400" i="1" dirty="0"/>
              <a:t> (</a:t>
            </a:r>
            <a:r>
              <a:rPr lang="nl-BE" sz="1400" i="1" dirty="0" err="1"/>
              <a:t>supported</a:t>
            </a:r>
            <a:r>
              <a:rPr lang="nl-BE" sz="1400" i="1" dirty="0"/>
              <a:t> </a:t>
            </a:r>
            <a:r>
              <a:rPr lang="nl-BE" sz="1400" i="1" dirty="0" err="1"/>
              <a:t>by</a:t>
            </a:r>
            <a:r>
              <a:rPr lang="nl-BE" sz="1400" i="1" dirty="0"/>
              <a:t> </a:t>
            </a:r>
            <a:r>
              <a:rPr lang="nl-BE" sz="1400" i="1" dirty="0" err="1"/>
              <a:t>scientific</a:t>
            </a:r>
            <a:r>
              <a:rPr lang="nl-BE" sz="1400" i="1" dirty="0"/>
              <a:t> data)</a:t>
            </a:r>
          </a:p>
          <a:p>
            <a:pPr defTabSz="1257300">
              <a:buFontTx/>
              <a:buNone/>
              <a:defRPr/>
            </a:pPr>
            <a:r>
              <a:rPr lang="nl-BE" sz="1600" i="1" dirty="0" err="1">
                <a:solidFill>
                  <a:srgbClr val="FF0000"/>
                </a:solidFill>
              </a:rPr>
              <a:t>Annexes</a:t>
            </a:r>
            <a:r>
              <a:rPr lang="nl-BE" sz="1600" i="1" dirty="0">
                <a:solidFill>
                  <a:srgbClr val="FF0000"/>
                </a:solidFill>
              </a:rPr>
              <a:t>:</a:t>
            </a:r>
            <a:r>
              <a:rPr lang="nl-BE" sz="1600" i="1" dirty="0"/>
              <a:t>       </a:t>
            </a:r>
            <a:r>
              <a:rPr lang="nl-BE" sz="1400" i="1" dirty="0" err="1"/>
              <a:t>lists</a:t>
            </a:r>
            <a:r>
              <a:rPr lang="nl-BE" sz="1400" i="1" dirty="0"/>
              <a:t> of  </a:t>
            </a:r>
            <a:r>
              <a:rPr lang="nl-BE" sz="1400" i="1" dirty="0" err="1"/>
              <a:t>products</a:t>
            </a:r>
            <a:r>
              <a:rPr lang="nl-BE" sz="1400" i="1" dirty="0"/>
              <a:t> </a:t>
            </a:r>
            <a:r>
              <a:rPr lang="nl-BE" sz="1400" i="1" dirty="0" err="1"/>
              <a:t>and</a:t>
            </a:r>
            <a:r>
              <a:rPr lang="nl-BE" sz="1400" i="1" dirty="0"/>
              <a:t> </a:t>
            </a:r>
            <a:r>
              <a:rPr lang="en-US" sz="1400" i="1" dirty="0"/>
              <a:t>substances (including minerals and vitamins) that can be added      	to these foods </a:t>
            </a:r>
            <a:endParaRPr lang="nl-BE" sz="1400" i="1" dirty="0"/>
          </a:p>
          <a:p>
            <a:pPr marL="1257300" indent="-1257300" defTabSz="1693863">
              <a:buFontTx/>
              <a:buNone/>
              <a:defRPr/>
            </a:pPr>
            <a:r>
              <a:rPr lang="nl-BE" sz="1600" i="1" dirty="0" err="1">
                <a:solidFill>
                  <a:srgbClr val="FF0000"/>
                </a:solidFill>
              </a:rPr>
              <a:t>Labelling</a:t>
            </a:r>
            <a:r>
              <a:rPr lang="nl-BE" sz="1400" i="1" dirty="0">
                <a:solidFill>
                  <a:srgbClr val="FF0000"/>
                </a:solidFill>
              </a:rPr>
              <a:t>:</a:t>
            </a:r>
            <a:r>
              <a:rPr lang="nl-BE" sz="1400" i="1" dirty="0"/>
              <a:t>       	minimum </a:t>
            </a:r>
            <a:r>
              <a:rPr lang="nl-BE" sz="1400" i="1" dirty="0" err="1"/>
              <a:t>age</a:t>
            </a:r>
            <a:r>
              <a:rPr lang="nl-BE" sz="1400" i="1" dirty="0"/>
              <a:t>   (&gt; 4 </a:t>
            </a:r>
            <a:r>
              <a:rPr lang="nl-BE" sz="1400" i="1" dirty="0" err="1"/>
              <a:t>months</a:t>
            </a:r>
            <a:r>
              <a:rPr lang="nl-BE" sz="1400" i="1" dirty="0"/>
              <a:t>); </a:t>
            </a:r>
            <a:r>
              <a:rPr lang="nl-BE" sz="1400" i="1" dirty="0" err="1"/>
              <a:t>presence</a:t>
            </a:r>
            <a:r>
              <a:rPr lang="nl-BE" sz="1400" i="1" dirty="0"/>
              <a:t> </a:t>
            </a:r>
            <a:r>
              <a:rPr lang="nl-BE" sz="1400" i="1" dirty="0" err="1"/>
              <a:t>or</a:t>
            </a:r>
            <a:r>
              <a:rPr lang="nl-BE" sz="1400" i="1" dirty="0"/>
              <a:t> absence of gluten </a:t>
            </a:r>
            <a:r>
              <a:rPr lang="nl-BE" sz="1400" i="1" dirty="0" err="1"/>
              <a:t>if</a:t>
            </a:r>
            <a:r>
              <a:rPr lang="nl-BE" sz="1400" i="1" dirty="0"/>
              <a:t> product is </a:t>
            </a:r>
            <a:r>
              <a:rPr lang="nl-BE" sz="1400" i="1" dirty="0" err="1"/>
              <a:t>for</a:t>
            </a:r>
            <a:r>
              <a:rPr lang="nl-BE" sz="1400" i="1" dirty="0"/>
              <a:t> </a:t>
            </a:r>
            <a:r>
              <a:rPr lang="nl-BE" sz="1400" i="1" dirty="0" err="1"/>
              <a:t>age</a:t>
            </a:r>
            <a:r>
              <a:rPr lang="nl-BE" sz="1400" i="1" dirty="0"/>
              <a:t> &lt; 6 </a:t>
            </a:r>
            <a:r>
              <a:rPr lang="nl-BE" sz="1400" i="1" dirty="0" err="1"/>
              <a:t>months</a:t>
            </a:r>
            <a:r>
              <a:rPr lang="nl-BE" sz="1400" i="1" dirty="0"/>
              <a:t>; </a:t>
            </a:r>
            <a:r>
              <a:rPr lang="nl-BE" sz="1400" i="1" dirty="0" err="1"/>
              <a:t>energy</a:t>
            </a:r>
            <a:r>
              <a:rPr lang="nl-BE" sz="1400" i="1" dirty="0"/>
              <a:t> </a:t>
            </a:r>
            <a:r>
              <a:rPr lang="nl-BE" sz="1400" i="1" dirty="0" err="1"/>
              <a:t>value</a:t>
            </a:r>
            <a:r>
              <a:rPr lang="nl-BE" sz="1400" i="1" dirty="0"/>
              <a:t> (in kJ and </a:t>
            </a:r>
            <a:r>
              <a:rPr lang="nl-BE" sz="1400" i="1" dirty="0" err="1"/>
              <a:t>kCal</a:t>
            </a:r>
            <a:r>
              <a:rPr lang="nl-BE" sz="1400" i="1" dirty="0"/>
              <a:t>) and </a:t>
            </a:r>
            <a:r>
              <a:rPr lang="nl-BE" sz="1400" i="1" dirty="0" err="1"/>
              <a:t>proteins</a:t>
            </a:r>
            <a:r>
              <a:rPr lang="nl-BE" sz="1400" i="1" dirty="0"/>
              <a:t>; average </a:t>
            </a:r>
            <a:r>
              <a:rPr lang="nl-BE" sz="1400" i="1" dirty="0" err="1"/>
              <a:t>quantity</a:t>
            </a:r>
            <a:r>
              <a:rPr lang="nl-BE" sz="1400" i="1" dirty="0"/>
              <a:t> of </a:t>
            </a:r>
            <a:r>
              <a:rPr lang="nl-BE" sz="1400" i="1" dirty="0" err="1"/>
              <a:t>each</a:t>
            </a:r>
            <a:r>
              <a:rPr lang="nl-BE" sz="1400" i="1" dirty="0"/>
              <a:t> </a:t>
            </a:r>
            <a:r>
              <a:rPr lang="nl-BE" sz="1400" i="1" dirty="0" err="1"/>
              <a:t>mineral</a:t>
            </a:r>
            <a:r>
              <a:rPr lang="nl-BE" sz="1400" i="1" dirty="0"/>
              <a:t> and </a:t>
            </a:r>
            <a:r>
              <a:rPr lang="nl-BE" sz="1400" i="1" dirty="0" err="1"/>
              <a:t>vitamin</a:t>
            </a:r>
            <a:r>
              <a:rPr lang="nl-BE" sz="1400" i="1" dirty="0"/>
              <a:t>;  </a:t>
            </a:r>
          </a:p>
          <a:p>
            <a:pPr marL="1257300" indent="-1257300" defTabSz="1693863">
              <a:buFontTx/>
              <a:buNone/>
              <a:defRPr/>
            </a:pPr>
            <a:r>
              <a:rPr lang="nl-BE" sz="1400" i="1" dirty="0"/>
              <a:t>Maximum pesticide levels:  0.01 mg.kg (</a:t>
            </a:r>
            <a:r>
              <a:rPr lang="nl-BE" sz="1400" i="1" dirty="0" err="1"/>
              <a:t>exceptions</a:t>
            </a:r>
            <a:r>
              <a:rPr lang="nl-BE" sz="1400" i="1" dirty="0"/>
              <a:t>: Annex VI)</a:t>
            </a:r>
          </a:p>
          <a:p>
            <a:pPr defTabSz="1693863">
              <a:buFontTx/>
              <a:buNone/>
              <a:defRPr/>
            </a:pPr>
            <a:r>
              <a:rPr lang="nl-BE" sz="1400" i="1" dirty="0">
                <a:solidFill>
                  <a:srgbClr val="FF0000"/>
                </a:solidFill>
              </a:rPr>
              <a:t> </a:t>
            </a:r>
          </a:p>
          <a:p>
            <a:pPr defTabSz="1693863">
              <a:buFontTx/>
              <a:buNone/>
              <a:defRPr/>
            </a:pPr>
            <a:endParaRPr lang="nl-BE" sz="1400" i="1" dirty="0"/>
          </a:p>
          <a:p>
            <a:pPr marL="1257300" indent="-1257300" defTabSz="1693863">
              <a:buFontTx/>
              <a:buNone/>
              <a:defRPr/>
            </a:pPr>
            <a:endParaRPr lang="nl-BE" sz="1400" i="1" dirty="0"/>
          </a:p>
          <a:p>
            <a:pPr defTabSz="1693863">
              <a:buFontTx/>
              <a:buNone/>
              <a:defRPr/>
            </a:pPr>
            <a:endParaRPr lang="nl-NL" i="1" dirty="0"/>
          </a:p>
        </p:txBody>
      </p:sp>
      <p:sp>
        <p:nvSpPr>
          <p:cNvPr id="32771" name="Rechthoek 4"/>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5"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663778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2133600"/>
            <a:ext cx="8135937" cy="4319588"/>
          </a:xfrm>
          <a:ln>
            <a:solidFill>
              <a:schemeClr val="accent1"/>
            </a:solidFill>
          </a:ln>
        </p:spPr>
        <p:txBody>
          <a:bodyPr/>
          <a:lstStyle/>
          <a:p>
            <a:pPr defTabSz="1693863">
              <a:buFontTx/>
              <a:buNone/>
              <a:defRPr/>
            </a:pPr>
            <a:endParaRPr lang="nl-NL" sz="1000" i="1" dirty="0">
              <a:solidFill>
                <a:srgbClr val="0000FF"/>
              </a:solidFill>
            </a:endParaRPr>
          </a:p>
          <a:p>
            <a:pPr>
              <a:buFont typeface="Monotype Sorts" pitchFamily="2" charset="2"/>
              <a:buNone/>
              <a:tabLst>
                <a:tab pos="1257300" algn="l"/>
              </a:tabLst>
              <a:defRPr/>
            </a:pPr>
            <a:r>
              <a:rPr lang="nl-BE" sz="1400" b="1" dirty="0"/>
              <a:t>Heinz </a:t>
            </a:r>
            <a:r>
              <a:rPr lang="nl-BE" sz="1400" b="1" dirty="0" err="1"/>
              <a:t>Breakfast</a:t>
            </a:r>
            <a:endParaRPr lang="nl-BE" sz="1400" dirty="0"/>
          </a:p>
          <a:p>
            <a:pPr>
              <a:buFont typeface="Monotype Sorts" pitchFamily="2" charset="2"/>
              <a:buNone/>
              <a:tabLst>
                <a:tab pos="1257300" algn="l"/>
              </a:tabLst>
              <a:defRPr/>
            </a:pPr>
            <a:endParaRPr lang="nl-BE" sz="1400" dirty="0"/>
          </a:p>
          <a:p>
            <a:pPr>
              <a:buFont typeface="Monotype Sorts" pitchFamily="2" charset="2"/>
              <a:buNone/>
              <a:tabLst>
                <a:tab pos="1257300" algn="l"/>
              </a:tabLst>
              <a:defRPr/>
            </a:pPr>
            <a:r>
              <a:rPr lang="nl-BE" sz="1400" dirty="0" err="1"/>
              <a:t>Banana</a:t>
            </a:r>
            <a:r>
              <a:rPr lang="nl-BE" sz="1400" dirty="0"/>
              <a:t> </a:t>
            </a:r>
            <a:r>
              <a:rPr lang="nl-BE" sz="1400" dirty="0" err="1"/>
              <a:t>Multigrain</a:t>
            </a:r>
            <a:r>
              <a:rPr lang="nl-BE" sz="1400" dirty="0"/>
              <a:t> </a:t>
            </a:r>
            <a:r>
              <a:rPr lang="nl-BE" sz="1400" dirty="0" err="1"/>
              <a:t>Cereal</a:t>
            </a:r>
            <a:endParaRPr lang="nl-BE" sz="1400" dirty="0"/>
          </a:p>
          <a:p>
            <a:pPr>
              <a:buFont typeface="Monotype Sorts" pitchFamily="2" charset="2"/>
              <a:buNone/>
              <a:tabLst>
                <a:tab pos="1257300" algn="l"/>
              </a:tabLst>
              <a:defRPr/>
            </a:pPr>
            <a:r>
              <a:rPr lang="nl-BE" sz="1400" dirty="0"/>
              <a:t>No </a:t>
            </a:r>
            <a:r>
              <a:rPr lang="nl-BE" sz="1400" dirty="0" err="1"/>
              <a:t>artificial</a:t>
            </a:r>
            <a:r>
              <a:rPr lang="nl-BE" sz="1400" dirty="0"/>
              <a:t> </a:t>
            </a:r>
            <a:r>
              <a:rPr lang="nl-BE" sz="1400" dirty="0" err="1"/>
              <a:t>colours</a:t>
            </a:r>
            <a:r>
              <a:rPr lang="nl-BE" sz="1400" dirty="0"/>
              <a:t> </a:t>
            </a:r>
            <a:r>
              <a:rPr lang="nl-BE" sz="1400" dirty="0" err="1"/>
              <a:t>or</a:t>
            </a:r>
            <a:r>
              <a:rPr lang="nl-BE" sz="1400" dirty="0"/>
              <a:t> </a:t>
            </a:r>
            <a:r>
              <a:rPr lang="nl-BE" sz="1400" dirty="0" err="1"/>
              <a:t>preservatives</a:t>
            </a:r>
            <a:endParaRPr lang="nl-BE" sz="1400" dirty="0"/>
          </a:p>
          <a:p>
            <a:pPr>
              <a:buFont typeface="Monotype Sorts" pitchFamily="2" charset="2"/>
              <a:buNone/>
              <a:tabLst>
                <a:tab pos="1257300" algn="l"/>
              </a:tabLst>
              <a:defRPr/>
            </a:pPr>
            <a:r>
              <a:rPr lang="nl-BE" sz="1400" dirty="0" err="1"/>
              <a:t>Enriched</a:t>
            </a:r>
            <a:r>
              <a:rPr lang="nl-BE" sz="1400" dirty="0"/>
              <a:t> </a:t>
            </a:r>
            <a:r>
              <a:rPr lang="nl-BE" sz="1400" dirty="0" err="1"/>
              <a:t>with</a:t>
            </a:r>
            <a:r>
              <a:rPr lang="nl-BE" sz="1400" dirty="0"/>
              <a:t> </a:t>
            </a:r>
            <a:r>
              <a:rPr lang="nl-BE" sz="1400" dirty="0" err="1"/>
              <a:t>vitamins</a:t>
            </a:r>
            <a:r>
              <a:rPr lang="nl-BE" sz="1400" dirty="0"/>
              <a:t> A, B, C, D and </a:t>
            </a:r>
            <a:r>
              <a:rPr lang="nl-BE" sz="1400" dirty="0" err="1"/>
              <a:t>Niacin</a:t>
            </a:r>
            <a:endParaRPr lang="nl-BE" sz="1400" dirty="0"/>
          </a:p>
          <a:p>
            <a:pPr>
              <a:buFont typeface="Monotype Sorts" pitchFamily="2" charset="2"/>
              <a:buNone/>
              <a:tabLst>
                <a:tab pos="1257300" algn="l"/>
              </a:tabLst>
              <a:defRPr/>
            </a:pPr>
            <a:r>
              <a:rPr lang="nl-BE" sz="1400" dirty="0" err="1"/>
              <a:t>Contains</a:t>
            </a:r>
            <a:r>
              <a:rPr lang="nl-BE" sz="1400" dirty="0"/>
              <a:t> </a:t>
            </a:r>
            <a:r>
              <a:rPr lang="nl-BE" sz="1400" dirty="0" err="1"/>
              <a:t>prebiotics</a:t>
            </a:r>
            <a:endParaRPr lang="nl-BE" sz="1400" dirty="0"/>
          </a:p>
          <a:p>
            <a:pPr>
              <a:buFont typeface="Monotype Sorts" pitchFamily="2" charset="2"/>
              <a:buNone/>
              <a:tabLst>
                <a:tab pos="1257300" algn="l"/>
              </a:tabLst>
              <a:defRPr/>
            </a:pPr>
            <a:r>
              <a:rPr lang="nl-BE" sz="1400" dirty="0"/>
              <a:t>Low </a:t>
            </a:r>
            <a:r>
              <a:rPr lang="nl-BE" sz="1400" dirty="0" err="1"/>
              <a:t>Salt</a:t>
            </a:r>
            <a:endParaRPr lang="nl-BE" sz="1400" dirty="0"/>
          </a:p>
          <a:p>
            <a:pPr>
              <a:buFont typeface="Monotype Sorts" pitchFamily="2" charset="2"/>
              <a:buNone/>
              <a:tabLst>
                <a:tab pos="1257300" algn="l"/>
              </a:tabLst>
              <a:defRPr/>
            </a:pPr>
            <a:r>
              <a:rPr lang="nl-BE" sz="1400" dirty="0" err="1"/>
              <a:t>egg</a:t>
            </a:r>
            <a:r>
              <a:rPr lang="nl-BE" sz="1400" dirty="0"/>
              <a:t> free</a:t>
            </a:r>
          </a:p>
          <a:p>
            <a:pPr>
              <a:buFont typeface="Monotype Sorts" pitchFamily="2" charset="2"/>
              <a:buNone/>
              <a:tabLst>
                <a:tab pos="1257300" algn="l"/>
              </a:tabLst>
              <a:defRPr/>
            </a:pPr>
            <a:endParaRPr lang="nl-BE" sz="1400" dirty="0"/>
          </a:p>
          <a:p>
            <a:pPr>
              <a:buFont typeface="Monotype Sorts" pitchFamily="2" charset="2"/>
              <a:buNone/>
              <a:tabLst>
                <a:tab pos="1257300" algn="l"/>
              </a:tabLst>
              <a:defRPr/>
            </a:pPr>
            <a:endParaRPr lang="nl-BE" sz="1400" dirty="0"/>
          </a:p>
          <a:p>
            <a:pPr>
              <a:buFont typeface="Monotype Sorts" pitchFamily="2" charset="2"/>
              <a:buNone/>
              <a:tabLst>
                <a:tab pos="1257300" algn="l"/>
              </a:tabLst>
              <a:defRPr/>
            </a:pPr>
            <a:endParaRPr lang="nl-BE" sz="1400" dirty="0"/>
          </a:p>
          <a:p>
            <a:pPr>
              <a:buFont typeface="Monotype Sorts" pitchFamily="2" charset="2"/>
              <a:buNone/>
              <a:tabLst>
                <a:tab pos="1257300" algn="l"/>
              </a:tabLst>
              <a:defRPr/>
            </a:pPr>
            <a:r>
              <a:rPr lang="nl-BE" sz="1400" dirty="0" err="1"/>
              <a:t>Banana</a:t>
            </a:r>
            <a:r>
              <a:rPr lang="nl-BE" sz="1400" dirty="0"/>
              <a:t> </a:t>
            </a:r>
            <a:r>
              <a:rPr lang="nl-BE" sz="1400" dirty="0" err="1"/>
              <a:t>Multigrain</a:t>
            </a:r>
            <a:r>
              <a:rPr lang="nl-BE" sz="1400" dirty="0"/>
              <a:t> </a:t>
            </a:r>
            <a:r>
              <a:rPr lang="nl-BE" sz="1400" dirty="0" err="1"/>
              <a:t>cereal</a:t>
            </a:r>
            <a:r>
              <a:rPr lang="nl-BE" sz="1400" dirty="0"/>
              <a:t> is a </a:t>
            </a:r>
            <a:r>
              <a:rPr lang="nl-BE" sz="1400" dirty="0" err="1"/>
              <a:t>blend</a:t>
            </a:r>
            <a:r>
              <a:rPr lang="nl-BE" sz="1400" dirty="0"/>
              <a:t> of </a:t>
            </a:r>
            <a:r>
              <a:rPr lang="nl-BE" sz="1400" dirty="0" err="1"/>
              <a:t>banana</a:t>
            </a:r>
            <a:r>
              <a:rPr lang="nl-BE" sz="1400" dirty="0"/>
              <a:t> </a:t>
            </a:r>
            <a:r>
              <a:rPr lang="nl-BE" sz="1400" dirty="0" err="1"/>
              <a:t>with</a:t>
            </a:r>
            <a:r>
              <a:rPr lang="nl-BE" sz="1400" dirty="0"/>
              <a:t> </a:t>
            </a:r>
            <a:r>
              <a:rPr lang="nl-BE" sz="1400" dirty="0" err="1"/>
              <a:t>five</a:t>
            </a:r>
            <a:r>
              <a:rPr lang="nl-BE" sz="1400" dirty="0"/>
              <a:t> </a:t>
            </a:r>
            <a:r>
              <a:rPr lang="nl-BE" sz="1400" dirty="0" err="1"/>
              <a:t>delicious</a:t>
            </a:r>
            <a:r>
              <a:rPr lang="nl-BE" sz="1400" dirty="0"/>
              <a:t> </a:t>
            </a:r>
            <a:r>
              <a:rPr lang="nl-BE" sz="1400" dirty="0" err="1"/>
              <a:t>cereal</a:t>
            </a:r>
            <a:r>
              <a:rPr lang="nl-BE" sz="1400" dirty="0"/>
              <a:t> </a:t>
            </a:r>
            <a:r>
              <a:rPr lang="nl-BE" sz="1400" dirty="0" err="1"/>
              <a:t>grains</a:t>
            </a:r>
            <a:r>
              <a:rPr lang="nl-BE" sz="1400" dirty="0"/>
              <a:t> and </a:t>
            </a:r>
            <a:r>
              <a:rPr lang="nl-BE" sz="1400" dirty="0" err="1"/>
              <a:t>prebiotics</a:t>
            </a:r>
            <a:r>
              <a:rPr lang="nl-BE" sz="1400" dirty="0"/>
              <a:t>.</a:t>
            </a:r>
          </a:p>
          <a:p>
            <a:pPr marL="0" indent="0">
              <a:buFont typeface="Monotype Sorts" pitchFamily="2" charset="2"/>
              <a:buNone/>
              <a:tabLst>
                <a:tab pos="1257300" algn="l"/>
              </a:tabLst>
              <a:defRPr/>
            </a:pPr>
            <a:r>
              <a:rPr lang="nl-BE" sz="1400" dirty="0"/>
              <a:t>Product </a:t>
            </a:r>
            <a:r>
              <a:rPr lang="nl-BE" sz="1400" dirty="0" err="1"/>
              <a:t>information</a:t>
            </a:r>
            <a:r>
              <a:rPr lang="nl-BE" sz="1400" dirty="0"/>
              <a:t> correct in </a:t>
            </a:r>
            <a:r>
              <a:rPr lang="nl-BE" sz="1400" dirty="0" err="1"/>
              <a:t>July</a:t>
            </a:r>
            <a:r>
              <a:rPr lang="nl-BE" sz="1400" dirty="0"/>
              <a:t> 2009 and </a:t>
            </a:r>
            <a:r>
              <a:rPr lang="nl-BE" sz="1400" dirty="0" err="1"/>
              <a:t>this</a:t>
            </a:r>
            <a:r>
              <a:rPr lang="nl-BE" sz="1400" dirty="0"/>
              <a:t> data </a:t>
            </a:r>
            <a:r>
              <a:rPr lang="nl-BE" sz="1400" dirty="0" err="1"/>
              <a:t>could</a:t>
            </a:r>
            <a:r>
              <a:rPr lang="nl-BE" sz="1400" dirty="0"/>
              <a:t> </a:t>
            </a:r>
            <a:r>
              <a:rPr lang="nl-BE" sz="1400" dirty="0" err="1"/>
              <a:t>be</a:t>
            </a:r>
            <a:r>
              <a:rPr lang="nl-BE" sz="1400" dirty="0"/>
              <a:t> </a:t>
            </a:r>
            <a:r>
              <a:rPr lang="nl-BE" sz="1400" dirty="0" err="1"/>
              <a:t>updated</a:t>
            </a:r>
            <a:r>
              <a:rPr lang="nl-BE" sz="1400" dirty="0"/>
              <a:t> at </a:t>
            </a:r>
            <a:r>
              <a:rPr lang="nl-BE" sz="1400" dirty="0" err="1"/>
              <a:t>any</a:t>
            </a:r>
            <a:r>
              <a:rPr lang="nl-BE" sz="1400" dirty="0"/>
              <a:t> time. </a:t>
            </a:r>
            <a:r>
              <a:rPr lang="nl-BE" sz="1400" dirty="0" err="1"/>
              <a:t>Please</a:t>
            </a:r>
            <a:r>
              <a:rPr lang="nl-BE" sz="1400" dirty="0"/>
              <a:t> </a:t>
            </a:r>
            <a:r>
              <a:rPr lang="nl-BE" sz="1400" dirty="0" err="1"/>
              <a:t>refer</a:t>
            </a:r>
            <a:r>
              <a:rPr lang="nl-BE" sz="1400" dirty="0"/>
              <a:t> to product </a:t>
            </a:r>
            <a:r>
              <a:rPr lang="nl-BE" sz="1400" dirty="0" err="1"/>
              <a:t>packaging</a:t>
            </a:r>
            <a:r>
              <a:rPr lang="nl-BE" sz="1400" dirty="0"/>
              <a:t> at the time of </a:t>
            </a:r>
            <a:r>
              <a:rPr lang="nl-BE" sz="1400" dirty="0" err="1"/>
              <a:t>purchase</a:t>
            </a:r>
            <a:r>
              <a:rPr lang="nl-BE" sz="1400" dirty="0"/>
              <a:t> </a:t>
            </a:r>
            <a:r>
              <a:rPr lang="nl-BE" sz="1400" dirty="0" err="1"/>
              <a:t>for</a:t>
            </a:r>
            <a:r>
              <a:rPr lang="nl-BE" sz="1400" dirty="0"/>
              <a:t> accurate </a:t>
            </a:r>
            <a:r>
              <a:rPr lang="nl-BE" sz="1400" dirty="0" err="1"/>
              <a:t>information</a:t>
            </a:r>
            <a:r>
              <a:rPr lang="nl-BE" sz="1400" dirty="0"/>
              <a:t>. </a:t>
            </a:r>
            <a:r>
              <a:rPr lang="nl-BE" sz="1400" dirty="0" err="1"/>
              <a:t>H.J.Heinz</a:t>
            </a:r>
            <a:r>
              <a:rPr lang="nl-BE" sz="1400" dirty="0"/>
              <a:t> </a:t>
            </a:r>
            <a:r>
              <a:rPr lang="nl-BE" sz="1400" dirty="0" err="1"/>
              <a:t>accepts</a:t>
            </a:r>
            <a:r>
              <a:rPr lang="nl-BE" sz="1400" dirty="0"/>
              <a:t> </a:t>
            </a:r>
            <a:r>
              <a:rPr lang="nl-BE" sz="1400" dirty="0" err="1"/>
              <a:t>no</a:t>
            </a:r>
            <a:r>
              <a:rPr lang="nl-BE" sz="1400" dirty="0"/>
              <a:t> </a:t>
            </a:r>
            <a:r>
              <a:rPr lang="nl-BE" sz="1400" dirty="0" err="1"/>
              <a:t>responsibility</a:t>
            </a:r>
            <a:r>
              <a:rPr lang="nl-BE" sz="1400" dirty="0"/>
              <a:t> </a:t>
            </a:r>
            <a:r>
              <a:rPr lang="nl-BE" sz="1400" dirty="0" err="1"/>
              <a:t>for</a:t>
            </a:r>
            <a:r>
              <a:rPr lang="nl-BE" sz="1400" dirty="0"/>
              <a:t> </a:t>
            </a:r>
            <a:r>
              <a:rPr lang="nl-BE" sz="1400" dirty="0" err="1"/>
              <a:t>any</a:t>
            </a:r>
            <a:r>
              <a:rPr lang="nl-BE" sz="1400" dirty="0"/>
              <a:t> </a:t>
            </a:r>
            <a:r>
              <a:rPr lang="nl-BE" sz="1400" dirty="0" err="1"/>
              <a:t>reliance</a:t>
            </a:r>
            <a:r>
              <a:rPr lang="nl-BE" sz="1400" dirty="0"/>
              <a:t> </a:t>
            </a:r>
            <a:r>
              <a:rPr lang="nl-BE" sz="1400" dirty="0" err="1"/>
              <a:t>placed</a:t>
            </a:r>
            <a:r>
              <a:rPr lang="nl-BE" sz="1400" dirty="0"/>
              <a:t> </a:t>
            </a:r>
            <a:r>
              <a:rPr lang="nl-BE" sz="1400" dirty="0" err="1"/>
              <a:t>on</a:t>
            </a:r>
            <a:r>
              <a:rPr lang="nl-BE" sz="1400" dirty="0"/>
              <a:t> </a:t>
            </a:r>
            <a:r>
              <a:rPr lang="nl-BE" sz="1400" dirty="0" err="1"/>
              <a:t>this</a:t>
            </a:r>
            <a:r>
              <a:rPr lang="nl-BE" sz="1400" dirty="0"/>
              <a:t> data.</a:t>
            </a:r>
          </a:p>
          <a:p>
            <a:pPr defTabSz="1693863">
              <a:buFontTx/>
              <a:buNone/>
              <a:defRPr/>
            </a:pPr>
            <a:endParaRPr lang="nl-NL" i="1" dirty="0"/>
          </a:p>
        </p:txBody>
      </p:sp>
      <p:sp>
        <p:nvSpPr>
          <p:cNvPr id="33794" name="Rectangle 2"/>
          <p:cNvSpPr>
            <a:spLocks noGrp="1" noChangeArrowheads="1"/>
          </p:cNvSpPr>
          <p:nvPr>
            <p:ph type="title"/>
          </p:nvPr>
        </p:nvSpPr>
        <p:spPr>
          <a:xfrm>
            <a:off x="468313" y="1341438"/>
            <a:ext cx="7532687" cy="863600"/>
          </a:xfrm>
        </p:spPr>
        <p:txBody>
          <a:bodyPr/>
          <a:lstStyle/>
          <a:p>
            <a:r>
              <a:rPr lang="nl-NL" altLang="nl-BE" sz="1800" i="1" dirty="0">
                <a:solidFill>
                  <a:srgbClr val="0000FF"/>
                </a:solidFill>
              </a:rPr>
              <a:t>II.2.4. </a:t>
            </a:r>
            <a:r>
              <a:rPr lang="nl-NL" altLang="nl-BE" sz="1800" i="1" dirty="0" err="1">
                <a:solidFill>
                  <a:srgbClr val="0000FF"/>
                </a:solidFill>
              </a:rPr>
              <a:t>Processed</a:t>
            </a:r>
            <a:r>
              <a:rPr lang="nl-NL" altLang="nl-BE" sz="1800" i="1" dirty="0">
                <a:solidFill>
                  <a:srgbClr val="0000FF"/>
                </a:solidFill>
              </a:rPr>
              <a:t> </a:t>
            </a:r>
            <a:r>
              <a:rPr lang="nl-NL" altLang="nl-BE" sz="1800" i="1" dirty="0" err="1">
                <a:solidFill>
                  <a:srgbClr val="0000FF"/>
                </a:solidFill>
              </a:rPr>
              <a:t>cereal-based</a:t>
            </a:r>
            <a:r>
              <a:rPr lang="nl-NL" altLang="nl-BE" sz="1800" i="1" dirty="0">
                <a:solidFill>
                  <a:srgbClr val="0000FF"/>
                </a:solidFill>
              </a:rPr>
              <a:t> </a:t>
            </a:r>
            <a:r>
              <a:rPr lang="nl-NL" altLang="nl-BE" sz="1800" i="1" dirty="0" err="1">
                <a:solidFill>
                  <a:srgbClr val="0000FF"/>
                </a:solidFill>
              </a:rPr>
              <a:t>foods</a:t>
            </a:r>
            <a:r>
              <a:rPr lang="nl-NL" altLang="nl-BE" sz="1800" i="1" dirty="0">
                <a:solidFill>
                  <a:srgbClr val="0000FF"/>
                </a:solidFill>
              </a:rPr>
              <a:t> </a:t>
            </a:r>
            <a:r>
              <a:rPr lang="nl-NL" altLang="nl-BE" sz="1800" i="1" dirty="0" err="1">
                <a:solidFill>
                  <a:srgbClr val="0000FF"/>
                </a:solidFill>
              </a:rPr>
              <a:t>and</a:t>
            </a:r>
            <a:r>
              <a:rPr lang="nl-NL" altLang="nl-BE" sz="1800" i="1" dirty="0">
                <a:solidFill>
                  <a:srgbClr val="0000FF"/>
                </a:solidFill>
              </a:rPr>
              <a:t> baby </a:t>
            </a:r>
            <a:r>
              <a:rPr lang="nl-NL" altLang="nl-BE" sz="1800" i="1" dirty="0" err="1">
                <a:solidFill>
                  <a:srgbClr val="0000FF"/>
                </a:solidFill>
              </a:rPr>
              <a:t>foods</a:t>
            </a:r>
            <a:r>
              <a:rPr lang="nl-NL" altLang="nl-BE" sz="1800" i="1" dirty="0">
                <a:solidFill>
                  <a:srgbClr val="0000FF"/>
                </a:solidFill>
              </a:rPr>
              <a:t> </a:t>
            </a:r>
            <a:r>
              <a:rPr lang="nl-NL" altLang="nl-BE" sz="1800" i="1" dirty="0" err="1">
                <a:solidFill>
                  <a:srgbClr val="0000FF"/>
                </a:solidFill>
              </a:rPr>
              <a:t>for</a:t>
            </a:r>
            <a:r>
              <a:rPr lang="nl-NL" altLang="nl-BE" sz="1800" i="1" dirty="0">
                <a:solidFill>
                  <a:srgbClr val="0000FF"/>
                </a:solidFill>
              </a:rPr>
              <a:t> </a:t>
            </a:r>
            <a:r>
              <a:rPr lang="nl-NL" altLang="nl-BE" sz="1800" i="1" dirty="0" err="1">
                <a:solidFill>
                  <a:srgbClr val="0000FF"/>
                </a:solidFill>
              </a:rPr>
              <a:t>infants</a:t>
            </a:r>
            <a:r>
              <a:rPr lang="nl-NL" altLang="nl-BE" sz="1800" i="1" dirty="0">
                <a:solidFill>
                  <a:srgbClr val="0000FF"/>
                </a:solidFill>
              </a:rPr>
              <a:t> </a:t>
            </a:r>
            <a:r>
              <a:rPr lang="nl-NL" altLang="nl-BE" sz="1800" i="1" dirty="0" err="1">
                <a:solidFill>
                  <a:srgbClr val="0000FF"/>
                </a:solidFill>
              </a:rPr>
              <a:t>and</a:t>
            </a:r>
            <a:r>
              <a:rPr lang="nl-NL" altLang="nl-BE" sz="1800" i="1" dirty="0">
                <a:solidFill>
                  <a:srgbClr val="0000FF"/>
                </a:solidFill>
              </a:rPr>
              <a:t> </a:t>
            </a:r>
            <a:r>
              <a:rPr lang="nl-NL" altLang="nl-BE" sz="1800" i="1" dirty="0" err="1">
                <a:solidFill>
                  <a:srgbClr val="0000FF"/>
                </a:solidFill>
              </a:rPr>
              <a:t>young</a:t>
            </a:r>
            <a:r>
              <a:rPr lang="nl-NL" altLang="nl-BE" sz="1800" i="1" dirty="0">
                <a:solidFill>
                  <a:srgbClr val="0000FF"/>
                </a:solidFill>
              </a:rPr>
              <a:t> </a:t>
            </a:r>
            <a:r>
              <a:rPr lang="nl-NL" altLang="nl-BE" sz="1800" i="1" dirty="0" err="1">
                <a:solidFill>
                  <a:srgbClr val="0000FF"/>
                </a:solidFill>
              </a:rPr>
              <a:t>children</a:t>
            </a:r>
            <a:r>
              <a:rPr lang="nl-NL" altLang="nl-BE" sz="1800" i="1" dirty="0">
                <a:solidFill>
                  <a:srgbClr val="0000FF"/>
                </a:solidFill>
              </a:rPr>
              <a:t>  -  EXAMPLE</a:t>
            </a:r>
            <a:endParaRPr lang="nl-NL" altLang="nl-BE" sz="1800" dirty="0"/>
          </a:p>
        </p:txBody>
      </p:sp>
      <p:pic>
        <p:nvPicPr>
          <p:cNvPr id="33796" name="Afbeelding 4" descr="http://www.heinzbaby.co.uk/media/747224/Banana%20Multigr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347913"/>
            <a:ext cx="20875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hthoek 5"/>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7"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4251573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a:xfrm>
            <a:off x="539552" y="1356952"/>
            <a:ext cx="7989888" cy="5024376"/>
          </a:xfrm>
        </p:spPr>
        <p:txBody>
          <a:bodyPr/>
          <a:lstStyle/>
          <a:p>
            <a:pPr marL="0" indent="0" defTabSz="1693863">
              <a:buFontTx/>
              <a:buNone/>
              <a:defRPr/>
            </a:pPr>
            <a:r>
              <a:rPr lang="nl-NL" sz="2000" i="1" dirty="0">
                <a:solidFill>
                  <a:srgbClr val="0000FF"/>
                </a:solidFill>
              </a:rPr>
              <a:t>II.2. </a:t>
            </a:r>
            <a:r>
              <a:rPr lang="nl-NL" sz="2000" i="1" u="sng" dirty="0" err="1">
                <a:solidFill>
                  <a:srgbClr val="0000FF"/>
                </a:solidFill>
              </a:rPr>
              <a:t>Foodstuffs</a:t>
            </a:r>
            <a:r>
              <a:rPr lang="nl-NL" sz="2000" i="1" u="sng" dirty="0">
                <a:solidFill>
                  <a:srgbClr val="0000FF"/>
                </a:solidFill>
              </a:rPr>
              <a:t> </a:t>
            </a:r>
            <a:r>
              <a:rPr lang="nl-NL" sz="2000" i="1" u="sng" dirty="0" err="1">
                <a:solidFill>
                  <a:srgbClr val="0000FF"/>
                </a:solidFill>
              </a:rPr>
              <a:t>for</a:t>
            </a:r>
            <a:r>
              <a:rPr lang="nl-NL" sz="2000" i="1" u="sng" dirty="0">
                <a:solidFill>
                  <a:srgbClr val="0000FF"/>
                </a:solidFill>
              </a:rPr>
              <a:t> </a:t>
            </a:r>
            <a:r>
              <a:rPr lang="nl-NL" sz="2000" i="1" u="sng" dirty="0" err="1">
                <a:solidFill>
                  <a:srgbClr val="0000FF"/>
                </a:solidFill>
              </a:rPr>
              <a:t>particular</a:t>
            </a:r>
            <a:r>
              <a:rPr lang="nl-NL" sz="2000" i="1" u="sng" dirty="0">
                <a:solidFill>
                  <a:srgbClr val="0000FF"/>
                </a:solidFill>
              </a:rPr>
              <a:t> </a:t>
            </a:r>
            <a:r>
              <a:rPr lang="nl-NL" sz="2000" i="1" u="sng" dirty="0" err="1">
                <a:solidFill>
                  <a:srgbClr val="0000FF"/>
                </a:solidFill>
              </a:rPr>
              <a:t>purposes</a:t>
            </a:r>
            <a:r>
              <a:rPr lang="nl-NL" sz="2000" i="1" u="sng" dirty="0">
                <a:solidFill>
                  <a:srgbClr val="0000FF"/>
                </a:solidFill>
              </a:rPr>
              <a:t> </a:t>
            </a:r>
          </a:p>
          <a:p>
            <a:pPr marL="0" indent="0" defTabSz="1693863">
              <a:buFontTx/>
              <a:buNone/>
              <a:defRPr/>
            </a:pPr>
            <a:r>
              <a:rPr lang="nl-NL" sz="2000" i="1" dirty="0">
                <a:solidFill>
                  <a:srgbClr val="0000FF"/>
                </a:solidFill>
              </a:rPr>
              <a:t>       </a:t>
            </a:r>
            <a:r>
              <a:rPr lang="nl-NL" sz="2000" i="1" u="sng" dirty="0" err="1">
                <a:solidFill>
                  <a:srgbClr val="0000FF"/>
                </a:solidFill>
              </a:rPr>
              <a:t>or</a:t>
            </a:r>
            <a:r>
              <a:rPr lang="nl-NL" sz="2000" i="1" u="sng" dirty="0">
                <a:solidFill>
                  <a:srgbClr val="0000FF"/>
                </a:solidFill>
              </a:rPr>
              <a:t> target </a:t>
            </a:r>
            <a:r>
              <a:rPr lang="nl-NL" sz="2000" i="1" u="sng" dirty="0" err="1">
                <a:solidFill>
                  <a:srgbClr val="0000FF"/>
                </a:solidFill>
              </a:rPr>
              <a:t>groups</a:t>
            </a:r>
            <a:r>
              <a:rPr lang="nl-NL" sz="2000" i="1" u="sng" dirty="0">
                <a:solidFill>
                  <a:srgbClr val="0000FF"/>
                </a:solidFill>
              </a:rPr>
              <a:t> </a:t>
            </a:r>
          </a:p>
          <a:p>
            <a:pPr marL="0" indent="0" defTabSz="1693863">
              <a:buFontTx/>
              <a:buNone/>
              <a:defRPr/>
            </a:pPr>
            <a:endParaRPr lang="nl-NL" sz="800" i="1" dirty="0">
              <a:solidFill>
                <a:srgbClr val="0000FF"/>
              </a:solidFill>
            </a:endParaRPr>
          </a:p>
          <a:p>
            <a:pPr marL="0" indent="0" defTabSz="1693863">
              <a:spcBef>
                <a:spcPts val="0"/>
              </a:spcBef>
              <a:buFontTx/>
              <a:buNone/>
              <a:defRPr/>
            </a:pPr>
            <a:r>
              <a:rPr lang="nl-NL" sz="2000" i="1" dirty="0">
                <a:solidFill>
                  <a:srgbClr val="0000FF"/>
                </a:solidFill>
              </a:rPr>
              <a:t>II.2.5. Infant </a:t>
            </a:r>
            <a:r>
              <a:rPr lang="nl-NL" sz="2000" i="1" dirty="0" err="1">
                <a:solidFill>
                  <a:srgbClr val="0000FF"/>
                </a:solidFill>
              </a:rPr>
              <a:t>formulae</a:t>
            </a:r>
            <a:r>
              <a:rPr lang="nl-NL" sz="2000" i="1" dirty="0">
                <a:solidFill>
                  <a:srgbClr val="0000FF"/>
                </a:solidFill>
              </a:rPr>
              <a:t> and follow-on </a:t>
            </a:r>
            <a:r>
              <a:rPr lang="nl-NL" sz="2000" i="1" dirty="0" err="1">
                <a:solidFill>
                  <a:srgbClr val="0000FF"/>
                </a:solidFill>
              </a:rPr>
              <a:t>formulae</a:t>
            </a:r>
            <a:r>
              <a:rPr lang="nl-NL" sz="2000" i="1" dirty="0">
                <a:solidFill>
                  <a:srgbClr val="0000FF"/>
                </a:solidFill>
              </a:rPr>
              <a:t> </a:t>
            </a:r>
          </a:p>
          <a:p>
            <a:pPr marL="0" indent="0" defTabSz="1693863">
              <a:spcBef>
                <a:spcPts val="0"/>
              </a:spcBef>
              <a:buFontTx/>
              <a:buNone/>
              <a:defRPr/>
            </a:pPr>
            <a:r>
              <a:rPr lang="nl-NL" sz="2000" i="1" dirty="0">
                <a:solidFill>
                  <a:srgbClr val="0000FF"/>
                </a:solidFill>
              </a:rPr>
              <a:t>          </a:t>
            </a:r>
            <a:r>
              <a:rPr lang="nl-NL" sz="1400" i="1" dirty="0">
                <a:solidFill>
                  <a:srgbClr val="0000FF"/>
                </a:solidFill>
              </a:rPr>
              <a:t>(Dir. 2006/141/EC, Reg. (EU) 609/2013)</a:t>
            </a:r>
          </a:p>
          <a:p>
            <a:pPr marL="0" indent="0" defTabSz="1693863">
              <a:buFontTx/>
              <a:buNone/>
              <a:defRPr/>
            </a:pPr>
            <a:endParaRPr lang="nl-NL" sz="800" i="1" dirty="0">
              <a:solidFill>
                <a:srgbClr val="FF0000"/>
              </a:solidFill>
            </a:endParaRPr>
          </a:p>
          <a:p>
            <a:pPr marL="0" indent="0" defTabSz="1693863">
              <a:buFontTx/>
              <a:buNone/>
              <a:defRPr/>
            </a:pPr>
            <a:r>
              <a:rPr lang="nl-NL" sz="1600" i="1" dirty="0">
                <a:solidFill>
                  <a:srgbClr val="FF0000"/>
                </a:solidFill>
              </a:rPr>
              <a:t>Infant </a:t>
            </a:r>
            <a:r>
              <a:rPr lang="nl-NL" sz="1600" i="1" dirty="0">
                <a:solidFill>
                  <a:schemeClr val="accent4"/>
                </a:solidFill>
              </a:rPr>
              <a:t>= </a:t>
            </a:r>
            <a:r>
              <a:rPr lang="nl-NL" sz="1600" i="1" dirty="0" err="1">
                <a:solidFill>
                  <a:schemeClr val="accent4"/>
                </a:solidFill>
              </a:rPr>
              <a:t>children</a:t>
            </a:r>
            <a:r>
              <a:rPr lang="nl-NL" sz="1600" i="1" dirty="0">
                <a:solidFill>
                  <a:schemeClr val="accent4"/>
                </a:solidFill>
              </a:rPr>
              <a:t> &lt; 12 </a:t>
            </a:r>
            <a:r>
              <a:rPr lang="nl-NL" sz="1600" i="1" dirty="0" err="1">
                <a:solidFill>
                  <a:schemeClr val="accent4"/>
                </a:solidFill>
              </a:rPr>
              <a:t>months</a:t>
            </a:r>
            <a:endParaRPr lang="nl-BE" sz="800" i="1" dirty="0"/>
          </a:p>
          <a:p>
            <a:pPr marL="0" indent="0" defTabSz="1693863">
              <a:buFontTx/>
              <a:buNone/>
              <a:defRPr/>
            </a:pPr>
            <a:r>
              <a:rPr lang="nl-BE" sz="1600" i="1" dirty="0" err="1"/>
              <a:t>Very</a:t>
            </a:r>
            <a:r>
              <a:rPr lang="nl-BE" sz="1600" i="1" dirty="0"/>
              <a:t> </a:t>
            </a:r>
            <a:r>
              <a:rPr lang="nl-BE" sz="1600" i="1" dirty="0" err="1"/>
              <a:t>strict</a:t>
            </a:r>
            <a:r>
              <a:rPr lang="nl-BE" sz="1600" i="1" dirty="0"/>
              <a:t> </a:t>
            </a:r>
            <a:r>
              <a:rPr lang="nl-BE" sz="1600" i="1" dirty="0" err="1"/>
              <a:t>rules</a:t>
            </a:r>
            <a:r>
              <a:rPr lang="nl-BE" sz="1600" i="1" dirty="0"/>
              <a:t> </a:t>
            </a:r>
            <a:r>
              <a:rPr lang="nl-BE" sz="1600" i="1" dirty="0" err="1"/>
              <a:t>regarding</a:t>
            </a:r>
            <a:r>
              <a:rPr lang="nl-BE" sz="1600" i="1" dirty="0"/>
              <a:t>:    </a:t>
            </a:r>
            <a:r>
              <a:rPr lang="nl-BE" sz="1600" i="1" dirty="0" err="1"/>
              <a:t>composition</a:t>
            </a:r>
            <a:r>
              <a:rPr lang="nl-BE" sz="1600" i="1" dirty="0"/>
              <a:t>; maximum pesticide </a:t>
            </a:r>
            <a:r>
              <a:rPr lang="nl-BE" sz="1600" i="1" dirty="0" err="1"/>
              <a:t>residues</a:t>
            </a:r>
            <a:r>
              <a:rPr lang="nl-BE" sz="1600" i="1" dirty="0"/>
              <a:t>; </a:t>
            </a:r>
            <a:r>
              <a:rPr lang="nl-BE" sz="1600" i="1" dirty="0" err="1"/>
              <a:t>labelling</a:t>
            </a:r>
            <a:r>
              <a:rPr lang="nl-BE" sz="1600" i="1" dirty="0"/>
              <a:t>	                advertising; marketing </a:t>
            </a:r>
          </a:p>
          <a:p>
            <a:pPr marL="0" indent="0" defTabSz="1693863">
              <a:buFont typeface="Monotype Sorts" pitchFamily="2" charset="2"/>
              <a:buNone/>
              <a:defRPr/>
            </a:pPr>
            <a:r>
              <a:rPr lang="nl-BE" sz="1400" i="1" dirty="0"/>
              <a:t>e.g.</a:t>
            </a:r>
          </a:p>
          <a:p>
            <a:pPr marL="0" indent="0" defTabSz="1693863">
              <a:buFont typeface="Monotype Sorts" pitchFamily="2" charset="2"/>
              <a:buNone/>
              <a:defRPr/>
            </a:pPr>
            <a:endParaRPr lang="nl-BE" sz="800" i="1" dirty="0"/>
          </a:p>
          <a:p>
            <a:pPr marL="0" indent="0" defTabSz="180975">
              <a:spcBef>
                <a:spcPts val="0"/>
              </a:spcBef>
              <a:buFont typeface="Monotype Sorts" pitchFamily="2" charset="2"/>
              <a:buNone/>
              <a:defRPr/>
            </a:pPr>
            <a:r>
              <a:rPr lang="nl-BE" sz="1400" i="1" dirty="0"/>
              <a:t>-  </a:t>
            </a:r>
            <a:r>
              <a:rPr lang="nl-BE" sz="1400" i="1" dirty="0" err="1"/>
              <a:t>manufactured</a:t>
            </a:r>
            <a:r>
              <a:rPr lang="nl-BE" sz="1400" i="1" dirty="0"/>
              <a:t> </a:t>
            </a:r>
            <a:r>
              <a:rPr lang="nl-BE" sz="1400" i="1" dirty="0" err="1"/>
              <a:t>from</a:t>
            </a:r>
            <a:r>
              <a:rPr lang="nl-BE" sz="1400" i="1" dirty="0"/>
              <a:t> </a:t>
            </a:r>
            <a:r>
              <a:rPr lang="nl-BE" sz="1400" b="1" i="1" dirty="0" err="1"/>
              <a:t>cows</a:t>
            </a:r>
            <a:r>
              <a:rPr lang="nl-BE" sz="1400" b="1" i="1" dirty="0"/>
              <a:t>’ or </a:t>
            </a:r>
            <a:r>
              <a:rPr lang="nl-BE" sz="1400" b="1" i="1" dirty="0" err="1"/>
              <a:t>goats</a:t>
            </a:r>
            <a:r>
              <a:rPr lang="nl-BE" sz="1400" b="1" i="1" dirty="0"/>
              <a:t>’ </a:t>
            </a:r>
            <a:r>
              <a:rPr lang="nl-BE" sz="1400" b="1" i="1" dirty="0" err="1"/>
              <a:t>milk</a:t>
            </a:r>
            <a:r>
              <a:rPr lang="nl-BE" sz="1400" b="1" i="1" dirty="0"/>
              <a:t> proteins or </a:t>
            </a:r>
            <a:r>
              <a:rPr lang="nl-BE" sz="1400" b="1" i="1" dirty="0" err="1"/>
              <a:t>soya</a:t>
            </a:r>
            <a:r>
              <a:rPr lang="nl-BE" sz="1400" b="1" i="1" dirty="0"/>
              <a:t> proteins and </a:t>
            </a:r>
            <a:r>
              <a:rPr lang="nl-BE" sz="1400" b="1" i="1" dirty="0" err="1"/>
              <a:t>other</a:t>
            </a:r>
            <a:r>
              <a:rPr lang="nl-BE" sz="1400" b="1" i="1" dirty="0"/>
              <a:t> food 	</a:t>
            </a:r>
            <a:r>
              <a:rPr lang="nl-BE" sz="1400" b="1" i="1" dirty="0" err="1"/>
              <a:t>substances</a:t>
            </a:r>
            <a:r>
              <a:rPr lang="nl-BE" sz="1400" b="1" i="1" dirty="0"/>
              <a:t> </a:t>
            </a:r>
            <a:r>
              <a:rPr lang="nl-BE" sz="1400" i="1" dirty="0"/>
              <a:t>(</a:t>
            </a:r>
            <a:r>
              <a:rPr lang="nl-BE" sz="1400" i="1" dirty="0" err="1"/>
              <a:t>minerals</a:t>
            </a:r>
            <a:r>
              <a:rPr lang="nl-BE" sz="1400" i="1" dirty="0"/>
              <a:t>, </a:t>
            </a:r>
            <a:r>
              <a:rPr lang="nl-BE" sz="1400" i="1" dirty="0" err="1"/>
              <a:t>vitamins</a:t>
            </a:r>
            <a:r>
              <a:rPr lang="nl-BE" sz="1400" i="1" dirty="0"/>
              <a:t>, </a:t>
            </a:r>
            <a:r>
              <a:rPr lang="nl-BE" sz="1400" i="1" dirty="0" err="1"/>
              <a:t>amino</a:t>
            </a:r>
            <a:r>
              <a:rPr lang="nl-BE" sz="1400" i="1" dirty="0"/>
              <a:t> </a:t>
            </a:r>
            <a:r>
              <a:rPr lang="nl-BE" sz="1400" i="1" dirty="0" err="1"/>
              <a:t>acids</a:t>
            </a:r>
            <a:r>
              <a:rPr lang="nl-BE" sz="1400" i="1" dirty="0"/>
              <a:t>, etc.) set out in the Annex to the Directive</a:t>
            </a:r>
          </a:p>
          <a:p>
            <a:pPr marL="0" indent="0" defTabSz="1693863">
              <a:spcBef>
                <a:spcPts val="0"/>
              </a:spcBef>
              <a:buFont typeface="Monotype Sorts" pitchFamily="2" charset="2"/>
              <a:buNone/>
              <a:defRPr/>
            </a:pPr>
            <a:r>
              <a:rPr lang="nl-BE" sz="1400" i="1" dirty="0"/>
              <a:t>-  the </a:t>
            </a:r>
            <a:r>
              <a:rPr lang="nl-BE" sz="1400" i="1" dirty="0" err="1"/>
              <a:t>manufacturer</a:t>
            </a:r>
            <a:r>
              <a:rPr lang="nl-BE" sz="1400" i="1" dirty="0"/>
              <a:t> </a:t>
            </a:r>
            <a:r>
              <a:rPr lang="nl-BE" sz="1400" i="1" dirty="0" err="1"/>
              <a:t>or</a:t>
            </a:r>
            <a:r>
              <a:rPr lang="nl-BE" sz="1400" i="1" dirty="0"/>
              <a:t> </a:t>
            </a:r>
            <a:r>
              <a:rPr lang="nl-BE" sz="1400" i="1" dirty="0" err="1"/>
              <a:t>importer</a:t>
            </a:r>
            <a:r>
              <a:rPr lang="nl-BE" sz="1400" i="1" dirty="0"/>
              <a:t> of the </a:t>
            </a:r>
            <a:r>
              <a:rPr lang="nl-BE" sz="1400" i="1" dirty="0" err="1"/>
              <a:t>said</a:t>
            </a:r>
            <a:r>
              <a:rPr lang="nl-BE" sz="1400" i="1" dirty="0"/>
              <a:t> </a:t>
            </a:r>
            <a:r>
              <a:rPr lang="nl-BE" sz="1400" i="1" dirty="0" err="1"/>
              <a:t>formulae</a:t>
            </a:r>
            <a:r>
              <a:rPr lang="nl-BE" sz="1400" i="1" dirty="0"/>
              <a:t> </a:t>
            </a:r>
            <a:r>
              <a:rPr lang="nl-BE" sz="1400" i="1" dirty="0" err="1"/>
              <a:t>shall</a:t>
            </a:r>
            <a:r>
              <a:rPr lang="nl-BE" sz="1400" i="1" dirty="0"/>
              <a:t> </a:t>
            </a:r>
            <a:r>
              <a:rPr lang="nl-BE" sz="1400" b="1" i="1" dirty="0" err="1"/>
              <a:t>forward</a:t>
            </a:r>
            <a:r>
              <a:rPr lang="nl-BE" sz="1400" b="1" i="1" dirty="0"/>
              <a:t> a model of the label </a:t>
            </a:r>
            <a:r>
              <a:rPr lang="nl-BE" sz="1400" b="1" i="1" dirty="0" err="1"/>
              <a:t>used</a:t>
            </a:r>
            <a:r>
              <a:rPr lang="nl-BE" sz="1400" i="1" dirty="0"/>
              <a:t> to the </a:t>
            </a:r>
          </a:p>
          <a:p>
            <a:pPr marL="0" indent="0" defTabSz="1693863">
              <a:spcBef>
                <a:spcPts val="0"/>
              </a:spcBef>
              <a:buFont typeface="Monotype Sorts" pitchFamily="2" charset="2"/>
              <a:buNone/>
              <a:defRPr/>
            </a:pPr>
            <a:r>
              <a:rPr lang="nl-BE" sz="1400" i="1" dirty="0"/>
              <a:t>   competent </a:t>
            </a:r>
            <a:r>
              <a:rPr lang="nl-BE" sz="1400" i="1" dirty="0" err="1"/>
              <a:t>authority</a:t>
            </a:r>
            <a:r>
              <a:rPr lang="nl-BE" sz="1400" i="1" dirty="0"/>
              <a:t> of the </a:t>
            </a:r>
            <a:r>
              <a:rPr lang="nl-BE" sz="1400" i="1" dirty="0" err="1"/>
              <a:t>Member</a:t>
            </a:r>
            <a:r>
              <a:rPr lang="nl-BE" sz="1400" i="1" dirty="0"/>
              <a:t> State </a:t>
            </a:r>
            <a:r>
              <a:rPr lang="nl-BE" sz="1400" i="1" dirty="0" err="1"/>
              <a:t>where</a:t>
            </a:r>
            <a:r>
              <a:rPr lang="nl-BE" sz="1400" i="1" dirty="0"/>
              <a:t> the product is to </a:t>
            </a:r>
            <a:r>
              <a:rPr lang="nl-BE" sz="1400" i="1" dirty="0" err="1"/>
              <a:t>be</a:t>
            </a:r>
            <a:r>
              <a:rPr lang="nl-BE" sz="1400" i="1" dirty="0"/>
              <a:t> </a:t>
            </a:r>
            <a:r>
              <a:rPr lang="nl-BE" sz="1400" i="1" dirty="0" err="1"/>
              <a:t>marketed</a:t>
            </a:r>
            <a:endParaRPr lang="nl-BE" sz="1400" i="1" dirty="0"/>
          </a:p>
          <a:p>
            <a:pPr marL="0" indent="0" defTabSz="1693863">
              <a:spcBef>
                <a:spcPts val="0"/>
              </a:spcBef>
              <a:buFontTx/>
              <a:buNone/>
              <a:defRPr/>
            </a:pPr>
            <a:r>
              <a:rPr lang="nl-BE" sz="1400" i="1" dirty="0"/>
              <a:t>-  labelled </a:t>
            </a:r>
            <a:r>
              <a:rPr lang="nl-BE" sz="1400" i="1" dirty="0" err="1"/>
              <a:t>with</a:t>
            </a:r>
            <a:r>
              <a:rPr lang="nl-BE" sz="1400" i="1" dirty="0"/>
              <a:t> </a:t>
            </a:r>
            <a:r>
              <a:rPr lang="nl-BE" sz="1400" i="1" u="sng" dirty="0"/>
              <a:t>name</a:t>
            </a:r>
            <a:r>
              <a:rPr lang="nl-BE" sz="1400" i="1" dirty="0"/>
              <a:t> ‘</a:t>
            </a:r>
            <a:r>
              <a:rPr lang="nl-BE" sz="1400" i="1" dirty="0">
                <a:solidFill>
                  <a:srgbClr val="FF0000"/>
                </a:solidFill>
              </a:rPr>
              <a:t>infant </a:t>
            </a:r>
            <a:r>
              <a:rPr lang="nl-BE" sz="1400" i="1" dirty="0" err="1">
                <a:solidFill>
                  <a:srgbClr val="FF0000"/>
                </a:solidFill>
              </a:rPr>
              <a:t>formulae</a:t>
            </a:r>
            <a:r>
              <a:rPr lang="nl-BE" sz="1400" i="1" dirty="0"/>
              <a:t>’ </a:t>
            </a:r>
            <a:r>
              <a:rPr lang="nl-BE" sz="1400" i="1" dirty="0" err="1"/>
              <a:t>or</a:t>
            </a:r>
            <a:r>
              <a:rPr lang="nl-BE" sz="1400" i="1" dirty="0"/>
              <a:t> ‘</a:t>
            </a:r>
            <a:r>
              <a:rPr lang="nl-BE" sz="1400" i="1" dirty="0" err="1">
                <a:solidFill>
                  <a:srgbClr val="FF0000"/>
                </a:solidFill>
              </a:rPr>
              <a:t>follow-on</a:t>
            </a:r>
            <a:r>
              <a:rPr lang="nl-BE" sz="1400" i="1" dirty="0">
                <a:solidFill>
                  <a:srgbClr val="FF0000"/>
                </a:solidFill>
              </a:rPr>
              <a:t> </a:t>
            </a:r>
            <a:r>
              <a:rPr lang="nl-BE" sz="1400" i="1" dirty="0" err="1">
                <a:solidFill>
                  <a:srgbClr val="FF0000"/>
                </a:solidFill>
              </a:rPr>
              <a:t>formulae</a:t>
            </a:r>
            <a:r>
              <a:rPr lang="nl-BE" sz="1400" i="1" dirty="0"/>
              <a:t>’  (</a:t>
            </a:r>
            <a:r>
              <a:rPr lang="nl-BE" sz="1400" i="1" dirty="0" err="1"/>
              <a:t>or</a:t>
            </a:r>
            <a:r>
              <a:rPr lang="nl-BE" sz="1400" i="1" dirty="0"/>
              <a:t> ‘</a:t>
            </a:r>
            <a:r>
              <a:rPr lang="nl-BE" sz="1400" i="1" dirty="0">
                <a:solidFill>
                  <a:srgbClr val="FF0000"/>
                </a:solidFill>
              </a:rPr>
              <a:t>infant </a:t>
            </a:r>
            <a:r>
              <a:rPr lang="nl-BE" sz="1400" i="1" dirty="0" err="1">
                <a:solidFill>
                  <a:srgbClr val="FF0000"/>
                </a:solidFill>
              </a:rPr>
              <a:t>milk</a:t>
            </a:r>
            <a:r>
              <a:rPr lang="nl-BE" sz="1400" i="1" dirty="0"/>
              <a:t>’ </a:t>
            </a:r>
            <a:r>
              <a:rPr lang="nl-BE" sz="1400" i="1" dirty="0" err="1"/>
              <a:t>or</a:t>
            </a:r>
            <a:r>
              <a:rPr lang="nl-BE" sz="1400" i="1" dirty="0"/>
              <a:t> ‘</a:t>
            </a:r>
            <a:r>
              <a:rPr lang="nl-BE" sz="1400" i="1" dirty="0" err="1">
                <a:solidFill>
                  <a:srgbClr val="FF0000"/>
                </a:solidFill>
              </a:rPr>
              <a:t>follow-on</a:t>
            </a:r>
            <a:r>
              <a:rPr lang="nl-BE" sz="1400" i="1" dirty="0">
                <a:solidFill>
                  <a:srgbClr val="FF0000"/>
                </a:solidFill>
              </a:rPr>
              <a:t> </a:t>
            </a:r>
            <a:r>
              <a:rPr lang="nl-BE" sz="1400" i="1" dirty="0" err="1">
                <a:solidFill>
                  <a:srgbClr val="FF0000"/>
                </a:solidFill>
              </a:rPr>
              <a:t>milk</a:t>
            </a:r>
            <a:r>
              <a:rPr lang="nl-BE" sz="1400" i="1" dirty="0"/>
              <a:t>’ in </a:t>
            </a:r>
          </a:p>
          <a:p>
            <a:pPr marL="0" indent="0" defTabSz="1693863">
              <a:spcBef>
                <a:spcPts val="0"/>
              </a:spcBef>
              <a:buFontTx/>
              <a:buNone/>
              <a:defRPr/>
            </a:pPr>
            <a:r>
              <a:rPr lang="nl-BE" sz="1400" i="1" dirty="0"/>
              <a:t>   case the </a:t>
            </a:r>
            <a:r>
              <a:rPr lang="nl-BE" sz="1400" i="1" dirty="0" err="1"/>
              <a:t>products</a:t>
            </a:r>
            <a:r>
              <a:rPr lang="nl-BE" sz="1400" i="1" dirty="0"/>
              <a:t> are </a:t>
            </a:r>
            <a:r>
              <a:rPr lang="nl-BE" sz="1400" i="1" dirty="0" err="1"/>
              <a:t>entirely</a:t>
            </a:r>
            <a:r>
              <a:rPr lang="nl-BE" sz="1400" i="1" dirty="0"/>
              <a:t> </a:t>
            </a:r>
            <a:r>
              <a:rPr lang="nl-BE" sz="1400" i="1" dirty="0" err="1"/>
              <a:t>produced</a:t>
            </a:r>
            <a:r>
              <a:rPr lang="nl-BE" sz="1400" i="1" dirty="0"/>
              <a:t> </a:t>
            </a:r>
            <a:r>
              <a:rPr lang="nl-BE" sz="1400" i="1" dirty="0" err="1"/>
              <a:t>from</a:t>
            </a:r>
            <a:r>
              <a:rPr lang="nl-BE" sz="1400" i="1" dirty="0"/>
              <a:t> </a:t>
            </a:r>
            <a:r>
              <a:rPr lang="nl-BE" sz="1400" i="1" dirty="0" err="1"/>
              <a:t>cows</a:t>
            </a:r>
            <a:r>
              <a:rPr lang="nl-BE" sz="1400" i="1" dirty="0"/>
              <a:t>’ </a:t>
            </a:r>
            <a:r>
              <a:rPr lang="nl-BE" sz="1400" i="1" dirty="0" err="1"/>
              <a:t>milk</a:t>
            </a:r>
            <a:r>
              <a:rPr lang="nl-BE" sz="1400" i="1" dirty="0"/>
              <a:t> </a:t>
            </a:r>
            <a:r>
              <a:rPr lang="nl-BE" sz="1400" i="1" dirty="0" err="1"/>
              <a:t>proteins</a:t>
            </a:r>
            <a:r>
              <a:rPr lang="nl-BE" sz="1400" i="1" dirty="0"/>
              <a:t>)</a:t>
            </a:r>
          </a:p>
          <a:p>
            <a:pPr marL="0" indent="0" defTabSz="1693863">
              <a:spcBef>
                <a:spcPts val="0"/>
              </a:spcBef>
              <a:buFont typeface="Monotype Sorts" pitchFamily="2" charset="2"/>
              <a:buNone/>
              <a:defRPr/>
            </a:pPr>
            <a:r>
              <a:rPr lang="nl-BE" sz="1400" i="1" dirty="0"/>
              <a:t>-  </a:t>
            </a:r>
            <a:r>
              <a:rPr lang="nl-BE" sz="1400" b="1" i="1" dirty="0"/>
              <a:t>pesticide </a:t>
            </a:r>
            <a:r>
              <a:rPr lang="nl-BE" sz="1400" b="1" i="1" dirty="0" err="1"/>
              <a:t>residue</a:t>
            </a:r>
            <a:r>
              <a:rPr lang="nl-BE" sz="1400" b="1" i="1" dirty="0"/>
              <a:t> level </a:t>
            </a:r>
            <a:r>
              <a:rPr lang="nl-BE" sz="1400" i="1" dirty="0"/>
              <a:t>in infant </a:t>
            </a:r>
            <a:r>
              <a:rPr lang="nl-BE" sz="1400" i="1" dirty="0" err="1"/>
              <a:t>formulae</a:t>
            </a:r>
            <a:r>
              <a:rPr lang="nl-BE" sz="1400" i="1" dirty="0"/>
              <a:t> and </a:t>
            </a:r>
            <a:r>
              <a:rPr lang="nl-BE" sz="1400" i="1" dirty="0" err="1"/>
              <a:t>follow-on</a:t>
            </a:r>
            <a:r>
              <a:rPr lang="nl-BE" sz="1400" i="1" dirty="0"/>
              <a:t> </a:t>
            </a:r>
            <a:r>
              <a:rPr lang="nl-BE" sz="1400" i="1" dirty="0" err="1"/>
              <a:t>formulae</a:t>
            </a:r>
            <a:r>
              <a:rPr lang="nl-BE" sz="1400" i="1" dirty="0"/>
              <a:t> is set at </a:t>
            </a:r>
            <a:r>
              <a:rPr lang="nl-BE" sz="1400" b="1" i="1" dirty="0"/>
              <a:t>0.01 mg/kg</a:t>
            </a:r>
            <a:r>
              <a:rPr lang="nl-BE" sz="1400" i="1" dirty="0"/>
              <a:t> of the </a:t>
            </a:r>
          </a:p>
          <a:p>
            <a:pPr marL="0" indent="0" defTabSz="1693863">
              <a:spcBef>
                <a:spcPts val="0"/>
              </a:spcBef>
              <a:buFont typeface="Monotype Sorts" pitchFamily="2" charset="2"/>
              <a:buNone/>
              <a:defRPr/>
            </a:pPr>
            <a:r>
              <a:rPr lang="nl-BE" sz="1400" i="1" dirty="0"/>
              <a:t>   product </a:t>
            </a:r>
            <a:r>
              <a:rPr lang="nl-BE" sz="1400" i="1" dirty="0" err="1"/>
              <a:t>proposed</a:t>
            </a:r>
            <a:r>
              <a:rPr lang="nl-BE" sz="1400" i="1" dirty="0"/>
              <a:t> ready </a:t>
            </a:r>
            <a:r>
              <a:rPr lang="nl-BE" sz="1400" i="1" dirty="0" err="1"/>
              <a:t>for</a:t>
            </a:r>
            <a:r>
              <a:rPr lang="nl-BE" sz="1400" i="1" dirty="0"/>
              <a:t> </a:t>
            </a:r>
            <a:r>
              <a:rPr lang="nl-BE" sz="1400" i="1" dirty="0" err="1"/>
              <a:t>consumption</a:t>
            </a:r>
            <a:r>
              <a:rPr lang="nl-BE" sz="1400" i="1" dirty="0"/>
              <a:t>.</a:t>
            </a:r>
          </a:p>
          <a:p>
            <a:pPr defTabSz="1693863">
              <a:buFontTx/>
              <a:buNone/>
              <a:defRPr/>
            </a:pPr>
            <a:r>
              <a:rPr lang="nl-BE" sz="1400" i="1" dirty="0"/>
              <a:t>+ </a:t>
            </a:r>
            <a:r>
              <a:rPr lang="nl-BE" sz="1400" i="1" dirty="0" err="1"/>
              <a:t>comply</a:t>
            </a:r>
            <a:r>
              <a:rPr lang="nl-BE" sz="1400" i="1" dirty="0"/>
              <a:t> </a:t>
            </a:r>
            <a:r>
              <a:rPr lang="nl-BE" sz="1400" i="1" dirty="0" err="1"/>
              <a:t>with</a:t>
            </a:r>
            <a:r>
              <a:rPr lang="nl-BE" sz="1400" i="1" dirty="0"/>
              <a:t> </a:t>
            </a:r>
            <a:r>
              <a:rPr lang="nl-BE" sz="1400" i="1" dirty="0" err="1"/>
              <a:t>rules</a:t>
            </a:r>
            <a:r>
              <a:rPr lang="nl-BE" sz="1400" i="1" dirty="0"/>
              <a:t> </a:t>
            </a:r>
            <a:r>
              <a:rPr lang="nl-BE" sz="1400" i="1" dirty="0" err="1"/>
              <a:t>regarding</a:t>
            </a:r>
            <a:r>
              <a:rPr lang="nl-BE" sz="1400" i="1" dirty="0"/>
              <a:t> </a:t>
            </a:r>
            <a:r>
              <a:rPr lang="nl-BE" sz="1400" i="1" dirty="0" err="1"/>
              <a:t>hygiene</a:t>
            </a:r>
            <a:r>
              <a:rPr lang="nl-BE" sz="1400" i="1" dirty="0"/>
              <a:t>, food </a:t>
            </a:r>
            <a:r>
              <a:rPr lang="nl-BE" sz="1400" i="1" dirty="0" err="1"/>
              <a:t>addtitives</a:t>
            </a:r>
            <a:r>
              <a:rPr lang="nl-BE" sz="1400" i="1" dirty="0"/>
              <a:t> </a:t>
            </a:r>
            <a:r>
              <a:rPr lang="nl-BE" sz="1400" i="1" dirty="0" err="1"/>
              <a:t>and</a:t>
            </a:r>
            <a:r>
              <a:rPr lang="nl-BE" sz="1400" i="1" dirty="0"/>
              <a:t> </a:t>
            </a:r>
            <a:r>
              <a:rPr lang="nl-BE" sz="1400" i="1" dirty="0" err="1"/>
              <a:t>contaminants</a:t>
            </a:r>
            <a:r>
              <a:rPr lang="nl-BE" sz="1400" i="1" dirty="0"/>
              <a:t> </a:t>
            </a:r>
          </a:p>
          <a:p>
            <a:pPr defTabSz="1693863">
              <a:buFontTx/>
              <a:buNone/>
              <a:defRPr/>
            </a:pPr>
            <a:r>
              <a:rPr lang="nl-BE" sz="1400" i="1" dirty="0"/>
              <a:t>   (</a:t>
            </a:r>
            <a:r>
              <a:rPr lang="nl-BE" sz="1400" i="1" dirty="0" err="1"/>
              <a:t>see</a:t>
            </a:r>
            <a:r>
              <a:rPr lang="nl-BE" sz="1400" i="1" dirty="0"/>
              <a:t> </a:t>
            </a:r>
            <a:r>
              <a:rPr lang="nl-BE" sz="1400" i="1" dirty="0" err="1"/>
              <a:t>further</a:t>
            </a:r>
            <a:r>
              <a:rPr lang="nl-BE" sz="1400" i="1" dirty="0"/>
              <a:t> in </a:t>
            </a:r>
            <a:r>
              <a:rPr lang="nl-BE" sz="1400" i="1" dirty="0" err="1"/>
              <a:t>this</a:t>
            </a:r>
            <a:r>
              <a:rPr lang="nl-BE" sz="1400" i="1" dirty="0"/>
              <a:t> checklist)</a:t>
            </a:r>
          </a:p>
          <a:p>
            <a:pPr defTabSz="1693863">
              <a:buFontTx/>
              <a:buNone/>
              <a:defRPr/>
            </a:pPr>
            <a:endParaRPr lang="nl-BE" sz="1400" i="1" dirty="0"/>
          </a:p>
          <a:p>
            <a:pPr marL="0" indent="0" defTabSz="1693863">
              <a:spcBef>
                <a:spcPts val="0"/>
              </a:spcBef>
              <a:buFont typeface="Monotype Sorts" pitchFamily="2" charset="2"/>
              <a:buNone/>
              <a:defRPr/>
            </a:pPr>
            <a:endParaRPr lang="nl-BE" sz="1400" i="1" dirty="0"/>
          </a:p>
          <a:p>
            <a:pPr marL="0" indent="0" defTabSz="1693863">
              <a:spcBef>
                <a:spcPts val="0"/>
              </a:spcBef>
              <a:buFontTx/>
              <a:buNone/>
              <a:defRPr/>
            </a:pPr>
            <a:r>
              <a:rPr lang="nl-BE" sz="1400" i="1" dirty="0"/>
              <a:t> </a:t>
            </a:r>
          </a:p>
          <a:p>
            <a:pPr marL="0" indent="0" defTabSz="1693863">
              <a:buFontTx/>
              <a:buNone/>
              <a:defRPr/>
            </a:pPr>
            <a:r>
              <a:rPr lang="nl-BE" sz="1600" i="1" dirty="0"/>
              <a:t> </a:t>
            </a:r>
          </a:p>
          <a:p>
            <a:pPr marL="0" indent="0" defTabSz="1693863">
              <a:buFontTx/>
              <a:buNone/>
              <a:defRPr/>
            </a:pPr>
            <a:endParaRPr lang="nl-NL" i="1" dirty="0"/>
          </a:p>
        </p:txBody>
      </p:sp>
      <p:sp>
        <p:nvSpPr>
          <p:cNvPr id="34818" name="Rectangle 2"/>
          <p:cNvSpPr>
            <a:spLocks noGrp="1" noChangeArrowheads="1"/>
          </p:cNvSpPr>
          <p:nvPr>
            <p:ph type="title"/>
          </p:nvPr>
        </p:nvSpPr>
        <p:spPr>
          <a:xfrm>
            <a:off x="2124075" y="1628775"/>
            <a:ext cx="792163" cy="46038"/>
          </a:xfrm>
        </p:spPr>
        <p:txBody>
          <a:bodyPr/>
          <a:lstStyle/>
          <a:p>
            <a:r>
              <a:rPr lang="nl-NL" altLang="nl-BE" sz="2800"/>
              <a:t> </a:t>
            </a:r>
            <a:br>
              <a:rPr lang="nl-NL" altLang="nl-BE" sz="2800"/>
            </a:br>
            <a:endParaRPr lang="nl-NL" altLang="nl-BE" sz="2800"/>
          </a:p>
        </p:txBody>
      </p:sp>
      <p:pic>
        <p:nvPicPr>
          <p:cNvPr id="34820" name="Afbeelding 4" descr="Earth's Best Organic Infant Formula with Iron, DHA &amp; 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883" y="679639"/>
            <a:ext cx="18494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hthoek 5"/>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7"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
        <p:nvSpPr>
          <p:cNvPr id="2" name="Rechthoek 1"/>
          <p:cNvSpPr/>
          <p:nvPr/>
        </p:nvSpPr>
        <p:spPr>
          <a:xfrm>
            <a:off x="251520" y="6449229"/>
            <a:ext cx="8634143"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hlinkClick r:id="rId4"/>
              </a:rPr>
              <a:t>https://ec.europa.eu/food/safety/labelling_nutrition/special_groups_food/children_en</a:t>
            </a:r>
            <a:endParaRPr lang="nl-BE" sz="1600" dirty="0">
              <a:solidFill>
                <a:schemeClr val="tx1"/>
              </a:solidFill>
            </a:endParaRPr>
          </a:p>
        </p:txBody>
      </p:sp>
    </p:spTree>
    <p:extLst>
      <p:ext uri="{BB962C8B-B14F-4D97-AF65-F5344CB8AC3E}">
        <p14:creationId xmlns:p14="http://schemas.microsoft.com/office/powerpoint/2010/main" val="1679950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3136" y="-1104"/>
            <a:ext cx="9177136" cy="6858000"/>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477429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611560" y="1412875"/>
            <a:ext cx="8064128" cy="5040461"/>
          </a:xfrm>
        </p:spPr>
        <p:txBody>
          <a:bodyPr/>
          <a:lstStyle/>
          <a:p>
            <a:pPr marL="0" indent="0" defTabSz="1693863">
              <a:buFontTx/>
              <a:buNone/>
              <a:defRPr/>
            </a:pPr>
            <a:r>
              <a:rPr lang="nl-NL" altLang="nl-BE" sz="2400" i="1" dirty="0">
                <a:solidFill>
                  <a:srgbClr val="0000FF"/>
                </a:solidFill>
              </a:rPr>
              <a:t>II.2. </a:t>
            </a:r>
            <a:r>
              <a:rPr lang="nl-NL" altLang="nl-BE" sz="2400" i="1" u="sng" dirty="0" err="1">
                <a:solidFill>
                  <a:srgbClr val="0000FF"/>
                </a:solidFill>
              </a:rPr>
              <a:t>Foodstuffs</a:t>
            </a:r>
            <a:r>
              <a:rPr lang="nl-NL" altLang="nl-BE" sz="2400" i="1" u="sng" dirty="0">
                <a:solidFill>
                  <a:srgbClr val="0000FF"/>
                </a:solidFill>
              </a:rPr>
              <a:t> </a:t>
            </a:r>
            <a:r>
              <a:rPr lang="nl-NL" altLang="nl-BE" sz="2400" i="1" u="sng" dirty="0" err="1">
                <a:solidFill>
                  <a:srgbClr val="0000FF"/>
                </a:solidFill>
              </a:rPr>
              <a:t>for</a:t>
            </a:r>
            <a:r>
              <a:rPr lang="nl-NL" altLang="nl-BE" sz="2400" i="1" u="sng" dirty="0">
                <a:solidFill>
                  <a:srgbClr val="0000FF"/>
                </a:solidFill>
              </a:rPr>
              <a:t> </a:t>
            </a:r>
            <a:r>
              <a:rPr lang="nl-NL" altLang="nl-BE" sz="2400" i="1" u="sng" dirty="0" err="1">
                <a:solidFill>
                  <a:srgbClr val="0000FF"/>
                </a:solidFill>
              </a:rPr>
              <a:t>particular</a:t>
            </a:r>
            <a:r>
              <a:rPr lang="nl-NL" altLang="nl-BE" sz="2400" i="1" u="sng" dirty="0">
                <a:solidFill>
                  <a:srgbClr val="0000FF"/>
                </a:solidFill>
              </a:rPr>
              <a:t> </a:t>
            </a:r>
            <a:r>
              <a:rPr lang="nl-NL" altLang="nl-BE" sz="2400" i="1" u="sng" dirty="0" err="1">
                <a:solidFill>
                  <a:srgbClr val="0000FF"/>
                </a:solidFill>
              </a:rPr>
              <a:t>purposes</a:t>
            </a:r>
            <a:r>
              <a:rPr lang="nl-NL" altLang="nl-BE" sz="2400" i="1" u="sng" dirty="0">
                <a:solidFill>
                  <a:srgbClr val="0000FF"/>
                </a:solidFill>
              </a:rPr>
              <a:t> or target </a:t>
            </a:r>
            <a:r>
              <a:rPr lang="nl-NL" altLang="nl-BE" sz="2400" i="1" u="sng" dirty="0" err="1">
                <a:solidFill>
                  <a:srgbClr val="0000FF"/>
                </a:solidFill>
              </a:rPr>
              <a:t>groups</a:t>
            </a:r>
            <a:endParaRPr lang="nl-NL" altLang="nl-BE" sz="1000" i="1" u="sng" dirty="0">
              <a:solidFill>
                <a:srgbClr val="0000FF"/>
              </a:solidFill>
            </a:endParaRPr>
          </a:p>
          <a:p>
            <a:pPr marL="0" indent="0" defTabSz="1693863">
              <a:buFontTx/>
              <a:buNone/>
              <a:defRPr/>
            </a:pPr>
            <a:r>
              <a:rPr lang="nl-NL" altLang="nl-BE" sz="1000" i="1" u="sng" dirty="0">
                <a:solidFill>
                  <a:srgbClr val="0000FF"/>
                </a:solidFill>
              </a:rPr>
              <a:t> </a:t>
            </a:r>
          </a:p>
          <a:p>
            <a:pPr marL="0" indent="0" defTabSz="1693863">
              <a:buFontTx/>
              <a:buNone/>
              <a:defRPr/>
            </a:pPr>
            <a:r>
              <a:rPr lang="nl-NL" altLang="nl-BE" sz="2000" i="1" dirty="0">
                <a:solidFill>
                  <a:srgbClr val="0000FF"/>
                </a:solidFill>
              </a:rPr>
              <a:t>II.2.6. Gluten-free </a:t>
            </a:r>
            <a:r>
              <a:rPr lang="nl-NL" altLang="nl-BE" sz="2000" i="1" dirty="0" err="1">
                <a:solidFill>
                  <a:srgbClr val="0000FF"/>
                </a:solidFill>
              </a:rPr>
              <a:t>foodstuffs</a:t>
            </a:r>
            <a:r>
              <a:rPr lang="nl-NL" altLang="nl-BE" sz="2000" i="1" dirty="0">
                <a:solidFill>
                  <a:srgbClr val="0000FF"/>
                </a:solidFill>
              </a:rPr>
              <a:t> </a:t>
            </a:r>
            <a:r>
              <a:rPr lang="nl-NL" altLang="nl-BE" sz="1400" i="1" dirty="0">
                <a:solidFill>
                  <a:srgbClr val="0000FF"/>
                </a:solidFill>
              </a:rPr>
              <a:t>(Reg. (EU) 828/2014, Reg. (EC) 609/2013)</a:t>
            </a:r>
          </a:p>
          <a:p>
            <a:pPr marL="0" indent="0" defTabSz="1693863">
              <a:buFontTx/>
              <a:buNone/>
              <a:defRPr/>
            </a:pPr>
            <a:endParaRPr lang="nl-NL" altLang="nl-BE" sz="1100" i="1" dirty="0">
              <a:solidFill>
                <a:srgbClr val="FF0000"/>
              </a:solidFill>
            </a:endParaRPr>
          </a:p>
          <a:p>
            <a:pPr marL="0" indent="0" defTabSz="1693863">
              <a:buFontTx/>
              <a:buNone/>
              <a:defRPr/>
            </a:pPr>
            <a:r>
              <a:rPr lang="nl-NL" altLang="nl-BE" sz="1800" i="1" dirty="0" err="1">
                <a:solidFill>
                  <a:srgbClr val="FF0000"/>
                </a:solidFill>
              </a:rPr>
              <a:t>Composition</a:t>
            </a:r>
            <a:r>
              <a:rPr lang="nl-NL" altLang="nl-BE" sz="1800" i="1" dirty="0">
                <a:solidFill>
                  <a:srgbClr val="FF0000"/>
                </a:solidFill>
              </a:rPr>
              <a:t> </a:t>
            </a:r>
            <a:r>
              <a:rPr lang="nl-NL" altLang="nl-BE" sz="1800" i="1" dirty="0" err="1">
                <a:solidFill>
                  <a:srgbClr val="FF0000"/>
                </a:solidFill>
              </a:rPr>
              <a:t>and</a:t>
            </a:r>
            <a:r>
              <a:rPr lang="nl-NL" altLang="nl-BE" sz="1800" i="1" dirty="0">
                <a:solidFill>
                  <a:srgbClr val="FF0000"/>
                </a:solidFill>
              </a:rPr>
              <a:t> </a:t>
            </a:r>
            <a:r>
              <a:rPr lang="nl-NL" altLang="nl-BE" sz="1800" i="1" dirty="0" err="1">
                <a:solidFill>
                  <a:srgbClr val="FF0000"/>
                </a:solidFill>
              </a:rPr>
              <a:t>labelling</a:t>
            </a:r>
            <a:r>
              <a:rPr lang="nl-NL" altLang="nl-BE" sz="1800" i="1" dirty="0">
                <a:solidFill>
                  <a:srgbClr val="FF0000"/>
                </a:solidFill>
              </a:rPr>
              <a:t> of </a:t>
            </a:r>
            <a:r>
              <a:rPr lang="nl-NL" altLang="nl-BE" sz="1800" i="1" dirty="0" err="1">
                <a:solidFill>
                  <a:srgbClr val="FF0000"/>
                </a:solidFill>
              </a:rPr>
              <a:t>foodstuffs</a:t>
            </a:r>
            <a:r>
              <a:rPr lang="nl-NL" altLang="nl-BE" sz="1800" i="1" dirty="0">
                <a:solidFill>
                  <a:srgbClr val="FF0000"/>
                </a:solidFill>
              </a:rPr>
              <a:t> </a:t>
            </a:r>
            <a:r>
              <a:rPr lang="nl-NL" altLang="nl-BE" sz="1800" i="1" dirty="0" err="1">
                <a:solidFill>
                  <a:srgbClr val="FF0000"/>
                </a:solidFill>
              </a:rPr>
              <a:t>suitable</a:t>
            </a:r>
            <a:endParaRPr lang="nl-NL" altLang="nl-BE" sz="1800" i="1" dirty="0">
              <a:solidFill>
                <a:srgbClr val="FF0000"/>
              </a:solidFill>
            </a:endParaRPr>
          </a:p>
          <a:p>
            <a:pPr marL="0" indent="0" defTabSz="1693863">
              <a:buFontTx/>
              <a:buNone/>
              <a:defRPr/>
            </a:pPr>
            <a:r>
              <a:rPr lang="nl-NL" altLang="nl-BE" sz="1800" i="1" dirty="0" err="1">
                <a:solidFill>
                  <a:srgbClr val="FF0000"/>
                </a:solidFill>
              </a:rPr>
              <a:t>for</a:t>
            </a:r>
            <a:r>
              <a:rPr lang="nl-NL" altLang="nl-BE" sz="1800" i="1" dirty="0">
                <a:solidFill>
                  <a:srgbClr val="FF0000"/>
                </a:solidFill>
              </a:rPr>
              <a:t> </a:t>
            </a:r>
            <a:r>
              <a:rPr lang="nl-NL" altLang="nl-BE" sz="1800" i="1" dirty="0" err="1">
                <a:solidFill>
                  <a:srgbClr val="FF0000"/>
                </a:solidFill>
              </a:rPr>
              <a:t>people</a:t>
            </a:r>
            <a:r>
              <a:rPr lang="nl-NL" altLang="nl-BE" sz="1800" i="1" dirty="0">
                <a:solidFill>
                  <a:srgbClr val="FF0000"/>
                </a:solidFill>
              </a:rPr>
              <a:t> intolerant </a:t>
            </a:r>
            <a:r>
              <a:rPr lang="nl-NL" altLang="nl-BE" sz="1800" i="1" dirty="0" err="1">
                <a:solidFill>
                  <a:srgbClr val="FF0000"/>
                </a:solidFill>
              </a:rPr>
              <a:t>to</a:t>
            </a:r>
            <a:r>
              <a:rPr lang="nl-NL" altLang="nl-BE" sz="1800" i="1" dirty="0">
                <a:solidFill>
                  <a:srgbClr val="FF0000"/>
                </a:solidFill>
              </a:rPr>
              <a:t> gluten</a:t>
            </a:r>
          </a:p>
          <a:p>
            <a:pPr marL="0" indent="0" defTabSz="1693863">
              <a:buFontTx/>
              <a:buNone/>
              <a:defRPr/>
            </a:pPr>
            <a:endParaRPr lang="nl-NL" altLang="nl-BE" sz="800" i="1" dirty="0">
              <a:solidFill>
                <a:srgbClr val="FF0000"/>
              </a:solidFill>
            </a:endParaRPr>
          </a:p>
          <a:p>
            <a:pPr marL="0" indent="0" defTabSz="1693863">
              <a:buFontTx/>
              <a:buNone/>
              <a:defRPr/>
            </a:pPr>
            <a:r>
              <a:rPr lang="nl-NL" altLang="nl-BE" sz="1800" i="1" dirty="0"/>
              <a:t>2 </a:t>
            </a:r>
            <a:r>
              <a:rPr lang="nl-NL" altLang="nl-BE" sz="1800" i="1" u="sng" dirty="0" err="1"/>
              <a:t>thresholds</a:t>
            </a:r>
            <a:r>
              <a:rPr lang="nl-NL" altLang="nl-BE" sz="1800" i="1" u="sng" dirty="0"/>
              <a:t>:</a:t>
            </a:r>
          </a:p>
          <a:p>
            <a:pPr marL="0" indent="0" defTabSz="1693863">
              <a:buFontTx/>
              <a:buNone/>
              <a:defRPr/>
            </a:pPr>
            <a:endParaRPr lang="nl-NL" altLang="nl-BE" sz="800" i="1" u="sng" dirty="0"/>
          </a:p>
          <a:p>
            <a:pPr marL="0" indent="0" defTabSz="1693863">
              <a:buFontTx/>
              <a:buNone/>
              <a:defRPr/>
            </a:pPr>
            <a:r>
              <a:rPr lang="nl-NL" altLang="nl-BE" sz="1800" i="1" dirty="0"/>
              <a:t>- </a:t>
            </a:r>
            <a:r>
              <a:rPr lang="nl-BE" altLang="nl-BE" sz="1800" b="1" dirty="0"/>
              <a:t>‘Gluten-free’ </a:t>
            </a:r>
            <a:r>
              <a:rPr lang="nl-BE" altLang="nl-BE" sz="1800" b="1" dirty="0" err="1"/>
              <a:t>foodstuffs</a:t>
            </a:r>
            <a:endParaRPr lang="nl-BE" altLang="nl-BE" sz="1800" dirty="0"/>
          </a:p>
          <a:p>
            <a:pPr marL="0" indent="0" defTabSz="1693863">
              <a:buFontTx/>
              <a:buNone/>
              <a:defRPr/>
            </a:pPr>
            <a:r>
              <a:rPr lang="nl-BE" altLang="nl-BE" sz="1800" dirty="0"/>
              <a:t>   &lt; 20 mg/kg of gluten in the </a:t>
            </a:r>
            <a:r>
              <a:rPr lang="nl-BE" altLang="nl-BE" sz="1800" dirty="0" err="1"/>
              <a:t>finished</a:t>
            </a:r>
            <a:r>
              <a:rPr lang="nl-BE" altLang="nl-BE" sz="1800" dirty="0"/>
              <a:t> product</a:t>
            </a:r>
          </a:p>
          <a:p>
            <a:pPr marL="0" indent="0" defTabSz="1693863">
              <a:buFontTx/>
              <a:buNone/>
              <a:defRPr/>
            </a:pPr>
            <a:endParaRPr lang="nl-BE" altLang="nl-BE" sz="800" dirty="0"/>
          </a:p>
          <a:p>
            <a:pPr marL="0" indent="0" defTabSz="1693863">
              <a:buFontTx/>
              <a:buNone/>
              <a:defRPr/>
            </a:pPr>
            <a:r>
              <a:rPr lang="nl-BE" altLang="nl-BE" sz="1800" dirty="0"/>
              <a:t>- </a:t>
            </a:r>
            <a:r>
              <a:rPr lang="nl-BE" altLang="nl-BE" sz="1800" b="1" dirty="0"/>
              <a:t>‘</a:t>
            </a:r>
            <a:r>
              <a:rPr lang="nl-BE" altLang="nl-BE" sz="1800" b="1" dirty="0" err="1"/>
              <a:t>Very</a:t>
            </a:r>
            <a:r>
              <a:rPr lang="nl-BE" altLang="nl-BE" sz="1800" b="1" dirty="0"/>
              <a:t> low gluten’ </a:t>
            </a:r>
            <a:r>
              <a:rPr lang="nl-BE" altLang="nl-BE" sz="1800" b="1" dirty="0" err="1"/>
              <a:t>foodstuffs</a:t>
            </a:r>
            <a:endParaRPr lang="nl-BE" altLang="nl-BE" sz="1800" dirty="0"/>
          </a:p>
          <a:p>
            <a:pPr marL="0" indent="0" defTabSz="1693863">
              <a:buFontTx/>
              <a:buNone/>
              <a:defRPr/>
            </a:pPr>
            <a:r>
              <a:rPr lang="nl-NL" altLang="nl-BE" sz="1800" i="1" dirty="0"/>
              <a:t>   &lt; </a:t>
            </a:r>
            <a:r>
              <a:rPr lang="nl-BE" altLang="nl-BE" sz="1800" dirty="0"/>
              <a:t>100 mg/kg of gluten in the </a:t>
            </a:r>
            <a:r>
              <a:rPr lang="nl-BE" altLang="nl-BE" sz="1800" dirty="0" err="1"/>
              <a:t>finished</a:t>
            </a:r>
            <a:r>
              <a:rPr lang="nl-BE" altLang="nl-BE" sz="1800" dirty="0"/>
              <a:t> product</a:t>
            </a:r>
          </a:p>
          <a:p>
            <a:pPr marL="0" indent="0" defTabSz="1693863">
              <a:buFontTx/>
              <a:buNone/>
              <a:defRPr/>
            </a:pPr>
            <a:r>
              <a:rPr lang="nl-BE" altLang="nl-BE" sz="1800" i="1" dirty="0"/>
              <a:t>   </a:t>
            </a:r>
            <a:endParaRPr lang="nl-BE" altLang="nl-BE" sz="1800" dirty="0"/>
          </a:p>
          <a:p>
            <a:pPr marL="0" indent="0" defTabSz="1693863">
              <a:buFontTx/>
              <a:buNone/>
              <a:defRPr/>
            </a:pPr>
            <a:r>
              <a:rPr lang="en-US" sz="1200" dirty="0"/>
              <a:t>‘gluten’ means a protein fraction from wheat, rye, barley, oats or their crossbred varieties and derivatives thereof, to which some persons are intolerant and which is insoluble in water and 0,5 M sodium chloride solution</a:t>
            </a:r>
            <a:endParaRPr lang="nl-BE" altLang="nl-BE" sz="1200" dirty="0"/>
          </a:p>
          <a:p>
            <a:pPr defTabSz="1693863">
              <a:buFontTx/>
              <a:buNone/>
              <a:defRPr/>
            </a:pPr>
            <a:r>
              <a:rPr lang="nl-BE" sz="1400" i="1" dirty="0"/>
              <a:t>+ </a:t>
            </a:r>
            <a:r>
              <a:rPr lang="nl-BE" sz="1400" i="1" dirty="0" err="1"/>
              <a:t>see</a:t>
            </a:r>
            <a:r>
              <a:rPr lang="nl-BE" sz="1400" i="1" dirty="0"/>
              <a:t> relevant </a:t>
            </a:r>
            <a:r>
              <a:rPr lang="nl-BE" sz="1400" i="1" dirty="0" err="1"/>
              <a:t>measures</a:t>
            </a:r>
            <a:r>
              <a:rPr lang="nl-BE" sz="1400" i="1" dirty="0"/>
              <a:t> </a:t>
            </a:r>
            <a:r>
              <a:rPr lang="nl-BE" sz="1400" i="1" dirty="0" err="1"/>
              <a:t>under</a:t>
            </a:r>
            <a:r>
              <a:rPr lang="nl-BE" sz="1400" i="1" dirty="0"/>
              <a:t> Reg. (EU) 1169/2011</a:t>
            </a:r>
          </a:p>
          <a:p>
            <a:pPr defTabSz="1693863">
              <a:buFontTx/>
              <a:buNone/>
              <a:defRPr/>
            </a:pPr>
            <a:endParaRPr lang="nl-BE" sz="1800" i="1" dirty="0">
              <a:solidFill>
                <a:srgbClr val="FF0000"/>
              </a:solidFill>
            </a:endParaRPr>
          </a:p>
          <a:p>
            <a:pPr defTabSz="1693863">
              <a:buFontTx/>
              <a:buNone/>
              <a:defRPr/>
            </a:pPr>
            <a:endParaRPr lang="nl-BE" sz="1800" i="1" dirty="0"/>
          </a:p>
          <a:p>
            <a:pPr marL="0" indent="0" defTabSz="1693863">
              <a:buFontTx/>
              <a:buNone/>
              <a:defRPr/>
            </a:pPr>
            <a:endParaRPr lang="nl-NL" altLang="nl-BE" sz="1800" dirty="0"/>
          </a:p>
        </p:txBody>
      </p:sp>
      <p:sp>
        <p:nvSpPr>
          <p:cNvPr id="35843" name="Rechthoek 5"/>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35844" name="il_fi" descr="http://www.celiac.com/glutenfreemall/images/schar_gluten_free_tagliatelle_pa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026" y="2522091"/>
            <a:ext cx="2425452" cy="308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Rechte verbindingslijn met pijl 2"/>
          <p:cNvCxnSpPr/>
          <p:nvPr/>
        </p:nvCxnSpPr>
        <p:spPr>
          <a:xfrm>
            <a:off x="5508625" y="2492375"/>
            <a:ext cx="1655763" cy="792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7"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
        <p:nvSpPr>
          <p:cNvPr id="4" name="Rechthoek 3"/>
          <p:cNvSpPr/>
          <p:nvPr/>
        </p:nvSpPr>
        <p:spPr>
          <a:xfrm>
            <a:off x="251519" y="6443241"/>
            <a:ext cx="8595443" cy="372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hlinkClick r:id="rId4"/>
              </a:rPr>
              <a:t>https://ec.europa.eu/food/safety/labelling_nutrition/special_groups_food/gluten_en</a:t>
            </a:r>
            <a:endParaRPr lang="nl-BE" sz="1600" dirty="0">
              <a:solidFill>
                <a:schemeClr val="tx1"/>
              </a:solidFill>
            </a:endParaRPr>
          </a:p>
        </p:txBody>
      </p:sp>
    </p:spTree>
    <p:extLst>
      <p:ext uri="{BB962C8B-B14F-4D97-AF65-F5344CB8AC3E}">
        <p14:creationId xmlns:p14="http://schemas.microsoft.com/office/powerpoint/2010/main" val="114306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9750" y="2492375"/>
            <a:ext cx="8013700" cy="3633788"/>
          </a:xfrm>
        </p:spPr>
        <p:txBody>
          <a:bodyPr/>
          <a:lstStyle/>
          <a:p>
            <a:pPr marL="0" indent="0">
              <a:buFontTx/>
              <a:buNone/>
              <a:defRPr/>
            </a:pPr>
            <a:r>
              <a:rPr lang="nl-BE" sz="2000" dirty="0" err="1">
                <a:latin typeface="Arial Narrow" pitchFamily="34" charset="0"/>
              </a:rPr>
              <a:t>Each</a:t>
            </a:r>
            <a:r>
              <a:rPr lang="nl-BE" sz="2000" dirty="0">
                <a:latin typeface="Arial Narrow" pitchFamily="34" charset="0"/>
              </a:rPr>
              <a:t> </a:t>
            </a:r>
            <a:r>
              <a:rPr lang="nl-BE" sz="2000" dirty="0" err="1">
                <a:latin typeface="Arial Narrow" pitchFamily="34" charset="0"/>
              </a:rPr>
              <a:t>question</a:t>
            </a:r>
            <a:r>
              <a:rPr lang="nl-BE" sz="2000" dirty="0">
                <a:latin typeface="Arial Narrow" pitchFamily="34" charset="0"/>
              </a:rPr>
              <a:t> </a:t>
            </a:r>
            <a:r>
              <a:rPr lang="nl-BE" sz="2000" dirty="0" err="1">
                <a:latin typeface="Arial Narrow" pitchFamily="34" charset="0"/>
              </a:rPr>
              <a:t>refers</a:t>
            </a:r>
            <a:r>
              <a:rPr lang="nl-BE" sz="2000" dirty="0">
                <a:latin typeface="Arial Narrow" pitchFamily="34" charset="0"/>
              </a:rPr>
              <a:t> to </a:t>
            </a:r>
            <a:r>
              <a:rPr lang="nl-BE" sz="2000" dirty="0" err="1">
                <a:latin typeface="Arial Narrow" pitchFamily="34" charset="0"/>
              </a:rPr>
              <a:t>one</a:t>
            </a:r>
            <a:r>
              <a:rPr lang="nl-BE" sz="2000" dirty="0">
                <a:latin typeface="Arial Narrow" pitchFamily="34" charset="0"/>
              </a:rPr>
              <a:t> </a:t>
            </a:r>
            <a:r>
              <a:rPr lang="nl-BE" sz="2000" dirty="0" err="1">
                <a:latin typeface="Arial Narrow" pitchFamily="34" charset="0"/>
              </a:rPr>
              <a:t>or</a:t>
            </a:r>
            <a:r>
              <a:rPr lang="nl-BE" sz="2000" dirty="0">
                <a:latin typeface="Arial Narrow" pitchFamily="34" charset="0"/>
              </a:rPr>
              <a:t> more </a:t>
            </a:r>
            <a:r>
              <a:rPr lang="nl-BE" sz="2000" dirty="0" err="1">
                <a:latin typeface="Arial Narrow" pitchFamily="34" charset="0"/>
              </a:rPr>
              <a:t>EU-Directives</a:t>
            </a:r>
            <a:r>
              <a:rPr lang="nl-BE" sz="2000" dirty="0">
                <a:latin typeface="Arial Narrow" pitchFamily="34" charset="0"/>
              </a:rPr>
              <a:t> </a:t>
            </a:r>
            <a:r>
              <a:rPr lang="nl-BE" sz="2000" dirty="0" err="1">
                <a:latin typeface="Arial Narrow" pitchFamily="34" charset="0"/>
              </a:rPr>
              <a:t>or</a:t>
            </a:r>
            <a:r>
              <a:rPr lang="nl-BE" sz="2000" dirty="0">
                <a:latin typeface="Arial Narrow" pitchFamily="34" charset="0"/>
              </a:rPr>
              <a:t> </a:t>
            </a:r>
            <a:r>
              <a:rPr lang="nl-BE" sz="2000" dirty="0" err="1">
                <a:latin typeface="Arial Narrow" pitchFamily="34" charset="0"/>
              </a:rPr>
              <a:t>Regulations</a:t>
            </a:r>
            <a:r>
              <a:rPr lang="nl-BE" sz="2000" dirty="0">
                <a:latin typeface="Arial Narrow" pitchFamily="34" charset="0"/>
              </a:rPr>
              <a:t>. The checklist </a:t>
            </a:r>
            <a:r>
              <a:rPr lang="nl-BE" sz="2000" dirty="0" err="1">
                <a:latin typeface="Arial Narrow" pitchFamily="34" charset="0"/>
              </a:rPr>
              <a:t>already</a:t>
            </a:r>
            <a:r>
              <a:rPr lang="nl-BE" sz="2000" dirty="0">
                <a:latin typeface="Arial Narrow" pitchFamily="34" charset="0"/>
              </a:rPr>
              <a:t> offers the ref. </a:t>
            </a:r>
            <a:r>
              <a:rPr lang="nl-BE" sz="2000" dirty="0" err="1">
                <a:latin typeface="Arial Narrow" pitchFamily="34" charset="0"/>
              </a:rPr>
              <a:t>nrs</a:t>
            </a:r>
            <a:r>
              <a:rPr lang="nl-BE" sz="2000" dirty="0">
                <a:latin typeface="Arial Narrow" pitchFamily="34" charset="0"/>
              </a:rPr>
              <a:t>. of the EU </a:t>
            </a:r>
            <a:r>
              <a:rPr lang="nl-BE" sz="2000" dirty="0" err="1">
                <a:latin typeface="Arial Narrow" pitchFamily="34" charset="0"/>
              </a:rPr>
              <a:t>laws</a:t>
            </a:r>
            <a:r>
              <a:rPr lang="nl-BE" sz="2000" dirty="0">
                <a:latin typeface="Arial Narrow" pitchFamily="34" charset="0"/>
              </a:rPr>
              <a:t> (= </a:t>
            </a:r>
            <a:r>
              <a:rPr lang="nl-BE" sz="2000" dirty="0" err="1">
                <a:latin typeface="Arial Narrow" pitchFamily="34" charset="0"/>
              </a:rPr>
              <a:t>allows</a:t>
            </a:r>
            <a:r>
              <a:rPr lang="nl-BE" sz="2000" dirty="0">
                <a:latin typeface="Arial Narrow" pitchFamily="34" charset="0"/>
              </a:rPr>
              <a:t> </a:t>
            </a:r>
            <a:r>
              <a:rPr lang="nl-BE" sz="2000" dirty="0" err="1">
                <a:latin typeface="Arial Narrow" pitchFamily="34" charset="0"/>
              </a:rPr>
              <a:t>efficient</a:t>
            </a:r>
            <a:r>
              <a:rPr lang="nl-BE" sz="2000" dirty="0">
                <a:latin typeface="Arial Narrow" pitchFamily="34" charset="0"/>
              </a:rPr>
              <a:t> </a:t>
            </a:r>
            <a:r>
              <a:rPr lang="nl-BE" sz="2000" dirty="0" err="1">
                <a:latin typeface="Arial Narrow" pitchFamily="34" charset="0"/>
              </a:rPr>
              <a:t>identification</a:t>
            </a:r>
            <a:r>
              <a:rPr lang="nl-BE" sz="2000" dirty="0">
                <a:latin typeface="Arial Narrow" pitchFamily="34" charset="0"/>
              </a:rPr>
              <a:t> of </a:t>
            </a:r>
            <a:r>
              <a:rPr lang="nl-BE" sz="2000" dirty="0" err="1">
                <a:latin typeface="Arial Narrow" pitchFamily="34" charset="0"/>
              </a:rPr>
              <a:t>legal</a:t>
            </a:r>
            <a:r>
              <a:rPr lang="nl-BE" sz="2000" dirty="0">
                <a:latin typeface="Arial Narrow" pitchFamily="34" charset="0"/>
              </a:rPr>
              <a:t> info </a:t>
            </a:r>
            <a:r>
              <a:rPr lang="nl-BE" sz="2000" dirty="0" err="1">
                <a:latin typeface="Arial Narrow" pitchFamily="34" charset="0"/>
              </a:rPr>
              <a:t>such</a:t>
            </a:r>
            <a:r>
              <a:rPr lang="nl-BE" sz="2000" dirty="0">
                <a:latin typeface="Arial Narrow" pitchFamily="34" charset="0"/>
              </a:rPr>
              <a:t> as </a:t>
            </a:r>
            <a:r>
              <a:rPr lang="nl-BE" sz="2000" dirty="0" err="1">
                <a:latin typeface="Arial Narrow" pitchFamily="34" charset="0"/>
              </a:rPr>
              <a:t>summaries</a:t>
            </a:r>
            <a:r>
              <a:rPr lang="nl-BE" sz="2000" dirty="0">
                <a:latin typeface="Arial Narrow" pitchFamily="34" charset="0"/>
              </a:rPr>
              <a:t> or full </a:t>
            </a:r>
            <a:r>
              <a:rPr lang="nl-BE" sz="2000" dirty="0" err="1">
                <a:latin typeface="Arial Narrow" pitchFamily="34" charset="0"/>
              </a:rPr>
              <a:t>texts</a:t>
            </a:r>
            <a:r>
              <a:rPr lang="nl-BE" sz="2000" dirty="0">
                <a:latin typeface="Arial Narrow" pitchFamily="34" charset="0"/>
              </a:rPr>
              <a:t> of EU </a:t>
            </a:r>
            <a:r>
              <a:rPr lang="nl-BE" sz="2000" dirty="0" err="1">
                <a:latin typeface="Arial Narrow" pitchFamily="34" charset="0"/>
              </a:rPr>
              <a:t>laws</a:t>
            </a:r>
            <a:r>
              <a:rPr lang="nl-BE" sz="2000" dirty="0">
                <a:latin typeface="Arial Narrow" pitchFamily="34" charset="0"/>
              </a:rPr>
              <a:t>).</a:t>
            </a:r>
          </a:p>
          <a:p>
            <a:pPr marL="609600" indent="-609600">
              <a:buFontTx/>
              <a:buNone/>
              <a:defRPr/>
            </a:pPr>
            <a:r>
              <a:rPr lang="nl-BE" sz="2000" dirty="0">
                <a:latin typeface="Arial Narrow" pitchFamily="34" charset="0"/>
              </a:rPr>
              <a:t>	</a:t>
            </a:r>
          </a:p>
          <a:p>
            <a:pPr marL="0" indent="12700">
              <a:buFontTx/>
              <a:buNone/>
              <a:defRPr/>
            </a:pPr>
            <a:r>
              <a:rPr lang="nl-BE" sz="2000" dirty="0">
                <a:latin typeface="Arial Narrow" pitchFamily="34" charset="0"/>
              </a:rPr>
              <a:t>The checklist covers the most important “</a:t>
            </a:r>
            <a:r>
              <a:rPr lang="nl-BE" sz="2000" dirty="0" err="1">
                <a:latin typeface="Arial Narrow" pitchFamily="34" charset="0"/>
              </a:rPr>
              <a:t>acquis</a:t>
            </a:r>
            <a:r>
              <a:rPr lang="nl-BE" sz="2000" dirty="0">
                <a:latin typeface="Arial Narrow" pitchFamily="34" charset="0"/>
              </a:rPr>
              <a:t>” </a:t>
            </a:r>
            <a:r>
              <a:rPr lang="nl-BE" sz="2000" dirty="0" err="1">
                <a:latin typeface="Arial Narrow" pitchFamily="34" charset="0"/>
              </a:rPr>
              <a:t>measures</a:t>
            </a:r>
            <a:r>
              <a:rPr lang="nl-BE" sz="2000" dirty="0">
                <a:latin typeface="Arial Narrow" pitchFamily="34" charset="0"/>
              </a:rPr>
              <a:t> in the sector of agro-food </a:t>
            </a:r>
            <a:r>
              <a:rPr lang="nl-BE" sz="2000" dirty="0" err="1">
                <a:latin typeface="Arial Narrow" pitchFamily="34" charset="0"/>
              </a:rPr>
              <a:t>products</a:t>
            </a:r>
            <a:r>
              <a:rPr lang="nl-BE" sz="2000" dirty="0">
                <a:latin typeface="Arial Narrow" pitchFamily="34" charset="0"/>
              </a:rPr>
              <a:t>. A </a:t>
            </a:r>
            <a:r>
              <a:rPr lang="nl-BE" sz="2000" dirty="0" err="1">
                <a:latin typeface="Arial Narrow" pitchFamily="34" charset="0"/>
              </a:rPr>
              <a:t>completed</a:t>
            </a:r>
            <a:r>
              <a:rPr lang="nl-BE" sz="2000" dirty="0">
                <a:latin typeface="Arial Narrow" pitchFamily="34" charset="0"/>
              </a:rPr>
              <a:t> “</a:t>
            </a:r>
            <a:r>
              <a:rPr lang="nl-BE" sz="2000" dirty="0" err="1">
                <a:latin typeface="Arial Narrow" pitchFamily="34" charset="0"/>
              </a:rPr>
              <a:t>acquis</a:t>
            </a:r>
            <a:r>
              <a:rPr lang="nl-BE" sz="2000" dirty="0">
                <a:latin typeface="Arial Narrow" pitchFamily="34" charset="0"/>
              </a:rPr>
              <a:t>” checklist </a:t>
            </a:r>
            <a:r>
              <a:rPr lang="nl-BE" sz="2000" dirty="0" err="1">
                <a:latin typeface="Arial Narrow" pitchFamily="34" charset="0"/>
              </a:rPr>
              <a:t>can</a:t>
            </a:r>
            <a:r>
              <a:rPr lang="nl-BE" sz="2000" dirty="0">
                <a:latin typeface="Arial Narrow" pitchFamily="34" charset="0"/>
              </a:rPr>
              <a:t> </a:t>
            </a:r>
            <a:r>
              <a:rPr lang="nl-BE" sz="2000" dirty="0" err="1">
                <a:latin typeface="Arial Narrow" pitchFamily="34" charset="0"/>
              </a:rPr>
              <a:t>be</a:t>
            </a:r>
            <a:r>
              <a:rPr lang="nl-BE" sz="2000" dirty="0">
                <a:latin typeface="Arial Narrow" pitchFamily="34" charset="0"/>
              </a:rPr>
              <a:t> </a:t>
            </a:r>
            <a:r>
              <a:rPr lang="nl-BE" sz="2000" dirty="0" err="1">
                <a:latin typeface="Arial Narrow" pitchFamily="34" charset="0"/>
              </a:rPr>
              <a:t>used</a:t>
            </a:r>
            <a:r>
              <a:rPr lang="nl-BE" sz="2000" dirty="0">
                <a:latin typeface="Arial Narrow" pitchFamily="34" charset="0"/>
              </a:rPr>
              <a:t> as a </a:t>
            </a:r>
            <a:r>
              <a:rPr lang="nl-BE" sz="2000" dirty="0" err="1">
                <a:latin typeface="Arial Narrow" pitchFamily="34" charset="0"/>
              </a:rPr>
              <a:t>starting</a:t>
            </a:r>
            <a:r>
              <a:rPr lang="nl-BE" sz="2000" dirty="0">
                <a:latin typeface="Arial Narrow" pitchFamily="34" charset="0"/>
              </a:rPr>
              <a:t> document </a:t>
            </a:r>
            <a:r>
              <a:rPr lang="nl-BE" sz="2000" dirty="0" err="1">
                <a:latin typeface="Arial Narrow" pitchFamily="34" charset="0"/>
              </a:rPr>
              <a:t>for</a:t>
            </a:r>
            <a:r>
              <a:rPr lang="nl-BE" sz="2000" dirty="0">
                <a:latin typeface="Arial Narrow" pitchFamily="34" charset="0"/>
              </a:rPr>
              <a:t> editing a </a:t>
            </a:r>
            <a:r>
              <a:rPr lang="nl-BE" sz="2000" dirty="0" err="1">
                <a:latin typeface="Arial Narrow" pitchFamily="34" charset="0"/>
              </a:rPr>
              <a:t>structured</a:t>
            </a:r>
            <a:r>
              <a:rPr lang="nl-BE" sz="2000" dirty="0">
                <a:latin typeface="Arial Narrow" pitchFamily="34" charset="0"/>
              </a:rPr>
              <a:t> “</a:t>
            </a:r>
            <a:r>
              <a:rPr lang="nl-BE" sz="2000" dirty="0" err="1">
                <a:latin typeface="Arial Narrow" pitchFamily="34" charset="0"/>
              </a:rPr>
              <a:t>acquis</a:t>
            </a:r>
            <a:r>
              <a:rPr lang="nl-BE" sz="2000" dirty="0">
                <a:latin typeface="Arial Narrow" pitchFamily="34" charset="0"/>
              </a:rPr>
              <a:t>” (audit) report on relevant EU product </a:t>
            </a:r>
            <a:r>
              <a:rPr lang="nl-BE" sz="2000" dirty="0" err="1">
                <a:latin typeface="Arial Narrow" pitchFamily="34" charset="0"/>
              </a:rPr>
              <a:t>laws</a:t>
            </a:r>
            <a:r>
              <a:rPr lang="nl-BE" sz="2000" dirty="0">
                <a:latin typeface="Arial Narrow" pitchFamily="34" charset="0"/>
              </a:rPr>
              <a:t>.</a:t>
            </a:r>
          </a:p>
          <a:p>
            <a:pPr marL="0" indent="12700">
              <a:buFontTx/>
              <a:buNone/>
              <a:defRPr/>
            </a:pPr>
            <a:endParaRPr lang="nl-BE" sz="2000" dirty="0">
              <a:latin typeface="Arial Narrow" pitchFamily="34" charset="0"/>
            </a:endParaRPr>
          </a:p>
          <a:p>
            <a:pPr marL="0" indent="12700">
              <a:buFontTx/>
              <a:buNone/>
              <a:defRPr/>
            </a:pPr>
            <a:r>
              <a:rPr lang="nl-BE" sz="2000" dirty="0" err="1">
                <a:latin typeface="Arial Narrow" pitchFamily="34" charset="0"/>
              </a:rPr>
              <a:t>Example</a:t>
            </a:r>
            <a:r>
              <a:rPr lang="nl-BE" sz="2000" dirty="0">
                <a:latin typeface="Arial Narrow" pitchFamily="34" charset="0"/>
              </a:rPr>
              <a:t>: </a:t>
            </a:r>
            <a:r>
              <a:rPr lang="nl-BE" sz="2000" dirty="0" err="1">
                <a:latin typeface="Arial Narrow" pitchFamily="34" charset="0"/>
              </a:rPr>
              <a:t>see</a:t>
            </a:r>
            <a:r>
              <a:rPr lang="nl-BE" sz="2000" dirty="0">
                <a:latin typeface="Arial Narrow" pitchFamily="34" charset="0"/>
              </a:rPr>
              <a:t> </a:t>
            </a:r>
            <a:r>
              <a:rPr lang="nl-BE" sz="2000" dirty="0" err="1">
                <a:latin typeface="Arial Narrow" pitchFamily="34" charset="0"/>
              </a:rPr>
              <a:t>next</a:t>
            </a:r>
            <a:r>
              <a:rPr lang="nl-BE" sz="2000" dirty="0">
                <a:latin typeface="Arial Narrow" pitchFamily="34" charset="0"/>
              </a:rPr>
              <a:t> </a:t>
            </a:r>
            <a:r>
              <a:rPr lang="nl-BE" sz="2000" dirty="0" err="1">
                <a:latin typeface="Arial Narrow" pitchFamily="34" charset="0"/>
              </a:rPr>
              <a:t>slide</a:t>
            </a:r>
            <a:endParaRPr lang="nl-BE" sz="2000" dirty="0">
              <a:latin typeface="Arial Narrow" pitchFamily="34" charset="0"/>
            </a:endParaRPr>
          </a:p>
          <a:p>
            <a:pPr marL="0" indent="0">
              <a:buFontTx/>
              <a:buNone/>
              <a:defRPr/>
            </a:pPr>
            <a:endParaRPr lang="nl-BE" sz="2000" dirty="0"/>
          </a:p>
        </p:txBody>
      </p:sp>
      <p:sp>
        <p:nvSpPr>
          <p:cNvPr id="9218" name="Titel 1"/>
          <p:cNvSpPr>
            <a:spLocks noGrp="1"/>
          </p:cNvSpPr>
          <p:nvPr>
            <p:ph type="title"/>
          </p:nvPr>
        </p:nvSpPr>
        <p:spPr>
          <a:xfrm>
            <a:off x="539750" y="1341438"/>
            <a:ext cx="7993063" cy="935037"/>
          </a:xfrm>
        </p:spPr>
        <p:txBody>
          <a:bodyPr/>
          <a:lstStyle/>
          <a:p>
            <a:pPr algn="ctr"/>
            <a:r>
              <a:rPr lang="nl-BE" altLang="nl-BE" sz="3600">
                <a:solidFill>
                  <a:srgbClr val="FF0000"/>
                </a:solidFill>
                <a:latin typeface="Tw Cen MT Condensed" panose="020B0606020104020203" pitchFamily="34" charset="0"/>
              </a:rPr>
              <a:t>Introduction</a:t>
            </a:r>
            <a:br>
              <a:rPr lang="nl-BE" altLang="nl-BE" sz="3600">
                <a:solidFill>
                  <a:srgbClr val="FF0000"/>
                </a:solidFill>
                <a:latin typeface="Tw Cen MT Condensed" panose="020B0606020104020203" pitchFamily="34" charset="0"/>
              </a:rPr>
            </a:br>
            <a:r>
              <a:rPr lang="nl-BE" altLang="nl-BE" sz="3600">
                <a:solidFill>
                  <a:srgbClr val="FF0000"/>
                </a:solidFill>
                <a:latin typeface="Tw Cen MT Condensed" panose="020B0606020104020203" pitchFamily="34" charset="0"/>
              </a:rPr>
              <a:t>A checklist on compliance with EU foodstuffs laws</a:t>
            </a:r>
            <a:endParaRPr lang="nl-BE" altLang="nl-BE" sz="3600">
              <a:solidFill>
                <a:srgbClr val="FF0000"/>
              </a:solidFill>
            </a:endParaRPr>
          </a:p>
        </p:txBody>
      </p:sp>
      <p:pic>
        <p:nvPicPr>
          <p:cNvPr id="9220" name="il_fi" descr="http://www.winnersedgetrading.com/wp-content/uploads/2010/06/check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15888"/>
            <a:ext cx="2395537"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3228539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85800" y="1412875"/>
            <a:ext cx="7989888" cy="4824413"/>
          </a:xfrm>
        </p:spPr>
        <p:txBody>
          <a:bodyPr/>
          <a:lstStyle/>
          <a:p>
            <a:pPr marL="0" indent="0" defTabSz="1693863">
              <a:buFontTx/>
              <a:buNone/>
              <a:defRPr/>
            </a:pPr>
            <a:r>
              <a:rPr lang="nl-NL" sz="2400" i="1" dirty="0">
                <a:solidFill>
                  <a:srgbClr val="0000FF"/>
                </a:solidFill>
              </a:rPr>
              <a:t>II.2. </a:t>
            </a:r>
            <a:r>
              <a:rPr lang="nl-NL" sz="2400" i="1" u="sng" dirty="0" err="1">
                <a:solidFill>
                  <a:srgbClr val="0000FF"/>
                </a:solidFill>
              </a:rPr>
              <a:t>Foodstuffs</a:t>
            </a:r>
            <a:r>
              <a:rPr lang="nl-NL" sz="2400" i="1" u="sng" dirty="0">
                <a:solidFill>
                  <a:srgbClr val="0000FF"/>
                </a:solidFill>
              </a:rPr>
              <a:t> </a:t>
            </a:r>
            <a:r>
              <a:rPr lang="nl-NL" sz="2400" i="1" u="sng" dirty="0" err="1">
                <a:solidFill>
                  <a:srgbClr val="0000FF"/>
                </a:solidFill>
              </a:rPr>
              <a:t>for</a:t>
            </a:r>
            <a:r>
              <a:rPr lang="nl-NL" sz="2400" i="1" u="sng" dirty="0">
                <a:solidFill>
                  <a:srgbClr val="0000FF"/>
                </a:solidFill>
              </a:rPr>
              <a:t> </a:t>
            </a:r>
            <a:r>
              <a:rPr lang="nl-NL" sz="2400" i="1" u="sng" dirty="0" err="1">
                <a:solidFill>
                  <a:srgbClr val="0000FF"/>
                </a:solidFill>
              </a:rPr>
              <a:t>particular</a:t>
            </a:r>
            <a:r>
              <a:rPr lang="nl-NL" sz="2400" i="1" u="sng" dirty="0">
                <a:solidFill>
                  <a:srgbClr val="0000FF"/>
                </a:solidFill>
              </a:rPr>
              <a:t> </a:t>
            </a:r>
            <a:r>
              <a:rPr lang="nl-NL" sz="2400" i="1" u="sng" dirty="0" err="1">
                <a:solidFill>
                  <a:srgbClr val="0000FF"/>
                </a:solidFill>
              </a:rPr>
              <a:t>purposes</a:t>
            </a:r>
            <a:r>
              <a:rPr lang="nl-NL" sz="2400" i="1" u="sng" dirty="0">
                <a:solidFill>
                  <a:srgbClr val="0000FF"/>
                </a:solidFill>
              </a:rPr>
              <a:t> </a:t>
            </a:r>
            <a:r>
              <a:rPr lang="nl-NL" sz="2400" i="1" u="sng" dirty="0" err="1">
                <a:solidFill>
                  <a:srgbClr val="0000FF"/>
                </a:solidFill>
              </a:rPr>
              <a:t>or</a:t>
            </a:r>
            <a:r>
              <a:rPr lang="nl-NL" sz="2400" i="1" u="sng" dirty="0">
                <a:solidFill>
                  <a:srgbClr val="0000FF"/>
                </a:solidFill>
              </a:rPr>
              <a:t> target </a:t>
            </a:r>
            <a:r>
              <a:rPr lang="nl-NL" sz="2400" i="1" u="sng" dirty="0" err="1">
                <a:solidFill>
                  <a:srgbClr val="0000FF"/>
                </a:solidFill>
              </a:rPr>
              <a:t>groups</a:t>
            </a:r>
            <a:endParaRPr lang="nl-NL" sz="1000" i="1" u="sng" dirty="0">
              <a:solidFill>
                <a:srgbClr val="0000FF"/>
              </a:solidFill>
            </a:endParaRPr>
          </a:p>
          <a:p>
            <a:pPr marL="0" indent="0" defTabSz="1693863">
              <a:buFontTx/>
              <a:buNone/>
              <a:defRPr/>
            </a:pPr>
            <a:r>
              <a:rPr lang="nl-NL" sz="1000" i="1" u="sng" dirty="0">
                <a:solidFill>
                  <a:srgbClr val="0000FF"/>
                </a:solidFill>
              </a:rPr>
              <a:t> </a:t>
            </a:r>
          </a:p>
          <a:p>
            <a:pPr marL="0" indent="0" defTabSz="1693863">
              <a:buFontTx/>
              <a:buNone/>
              <a:defRPr/>
            </a:pPr>
            <a:r>
              <a:rPr lang="nl-NL" sz="2000" i="1" dirty="0">
                <a:solidFill>
                  <a:srgbClr val="0000FF"/>
                </a:solidFill>
              </a:rPr>
              <a:t>II.2.7. </a:t>
            </a:r>
            <a:r>
              <a:rPr lang="nl-NL" sz="2000" i="1" dirty="0" err="1">
                <a:solidFill>
                  <a:srgbClr val="0000FF"/>
                </a:solidFill>
              </a:rPr>
              <a:t>Food</a:t>
            </a:r>
            <a:r>
              <a:rPr lang="nl-NL" sz="2000" i="1" dirty="0">
                <a:solidFill>
                  <a:srgbClr val="0000FF"/>
                </a:solidFill>
              </a:rPr>
              <a:t> </a:t>
            </a:r>
            <a:r>
              <a:rPr lang="nl-NL" sz="2000" i="1" dirty="0" err="1">
                <a:solidFill>
                  <a:srgbClr val="0000FF"/>
                </a:solidFill>
              </a:rPr>
              <a:t>supplements</a:t>
            </a:r>
            <a:r>
              <a:rPr lang="nl-NL" sz="2000" i="1" dirty="0">
                <a:solidFill>
                  <a:srgbClr val="0000FF"/>
                </a:solidFill>
              </a:rPr>
              <a:t> (Dir. 2002/46/EC)</a:t>
            </a:r>
            <a:endParaRPr lang="nl-NL" sz="2000" i="1" dirty="0">
              <a:solidFill>
                <a:srgbClr val="0000FF"/>
              </a:solidFill>
              <a:effectLst>
                <a:outerShdw blurRad="38100" dist="38100" dir="2700000" algn="tl">
                  <a:srgbClr val="000000">
                    <a:alpha val="43137"/>
                  </a:srgbClr>
                </a:outerShdw>
              </a:effectLst>
            </a:endParaRPr>
          </a:p>
          <a:p>
            <a:pPr marL="0" indent="0" defTabSz="1693863">
              <a:buFontTx/>
              <a:buNone/>
              <a:defRPr/>
            </a:pPr>
            <a:r>
              <a:rPr lang="nl-BE" sz="1600" i="1" dirty="0"/>
              <a:t>= </a:t>
            </a:r>
            <a:r>
              <a:rPr lang="nl-BE" sz="1600" i="1" dirty="0" err="1">
                <a:solidFill>
                  <a:srgbClr val="FF0000"/>
                </a:solidFill>
              </a:rPr>
              <a:t>concentrated</a:t>
            </a:r>
            <a:r>
              <a:rPr lang="nl-BE" sz="1600" i="1" dirty="0">
                <a:solidFill>
                  <a:srgbClr val="FF0000"/>
                </a:solidFill>
              </a:rPr>
              <a:t> </a:t>
            </a:r>
            <a:r>
              <a:rPr lang="nl-BE" sz="1600" i="1" dirty="0" err="1">
                <a:solidFill>
                  <a:srgbClr val="FF0000"/>
                </a:solidFill>
              </a:rPr>
              <a:t>sources</a:t>
            </a:r>
            <a:r>
              <a:rPr lang="nl-BE" sz="1600" i="1" dirty="0">
                <a:solidFill>
                  <a:srgbClr val="FF0000"/>
                </a:solidFill>
              </a:rPr>
              <a:t> of </a:t>
            </a:r>
            <a:r>
              <a:rPr lang="nl-BE" sz="1600" i="1" dirty="0" err="1">
                <a:solidFill>
                  <a:srgbClr val="FF0000"/>
                </a:solidFill>
              </a:rPr>
              <a:t>nutrients</a:t>
            </a:r>
            <a:r>
              <a:rPr lang="nl-BE" sz="1600" i="1" dirty="0">
                <a:solidFill>
                  <a:srgbClr val="FF0000"/>
                </a:solidFill>
              </a:rPr>
              <a:t> (</a:t>
            </a:r>
            <a:r>
              <a:rPr lang="nl-BE" sz="1600" i="1" dirty="0" err="1">
                <a:solidFill>
                  <a:srgbClr val="FF0000"/>
                </a:solidFill>
              </a:rPr>
              <a:t>vitamins</a:t>
            </a:r>
            <a:r>
              <a:rPr lang="nl-BE" sz="1600" i="1" dirty="0">
                <a:solidFill>
                  <a:srgbClr val="FF0000"/>
                </a:solidFill>
              </a:rPr>
              <a:t> and </a:t>
            </a:r>
            <a:r>
              <a:rPr lang="nl-BE" sz="1600" i="1" dirty="0" err="1">
                <a:solidFill>
                  <a:srgbClr val="FF0000"/>
                </a:solidFill>
              </a:rPr>
              <a:t>mineral</a:t>
            </a:r>
            <a:r>
              <a:rPr lang="nl-BE" sz="1600" i="1" dirty="0">
                <a:solidFill>
                  <a:srgbClr val="FF0000"/>
                </a:solidFill>
              </a:rPr>
              <a:t> </a:t>
            </a:r>
            <a:r>
              <a:rPr lang="nl-BE" sz="1600" i="1" dirty="0" err="1">
                <a:solidFill>
                  <a:srgbClr val="FF0000"/>
                </a:solidFill>
              </a:rPr>
              <a:t>salts</a:t>
            </a:r>
            <a:r>
              <a:rPr lang="nl-BE" sz="1600" i="1" dirty="0">
                <a:solidFill>
                  <a:srgbClr val="FF0000"/>
                </a:solidFill>
              </a:rPr>
              <a:t>) </a:t>
            </a:r>
            <a:r>
              <a:rPr lang="nl-BE" sz="1600" i="1" dirty="0"/>
              <a:t>in </a:t>
            </a:r>
            <a:r>
              <a:rPr lang="nl-BE" sz="1600" i="1" dirty="0" err="1"/>
              <a:t>dose</a:t>
            </a:r>
            <a:r>
              <a:rPr lang="nl-BE" sz="1600" i="1" dirty="0"/>
              <a:t> </a:t>
            </a:r>
            <a:r>
              <a:rPr lang="nl-BE" sz="1600" i="1" dirty="0" err="1"/>
              <a:t>form</a:t>
            </a:r>
            <a:r>
              <a:rPr lang="nl-BE" sz="1600" i="1" dirty="0"/>
              <a:t>  (capsules, </a:t>
            </a:r>
            <a:r>
              <a:rPr lang="nl-BE" sz="1600" i="1" dirty="0" err="1"/>
              <a:t>tablets</a:t>
            </a:r>
            <a:r>
              <a:rPr lang="nl-BE" sz="1600" i="1" dirty="0"/>
              <a:t>, sachets, etc.)</a:t>
            </a:r>
          </a:p>
          <a:p>
            <a:pPr marL="0" indent="0" defTabSz="1693863">
              <a:buFontTx/>
              <a:buNone/>
              <a:defRPr/>
            </a:pPr>
            <a:endParaRPr lang="nl-BE" sz="1600" i="1" dirty="0">
              <a:solidFill>
                <a:srgbClr val="0000FF"/>
              </a:solidFill>
            </a:endParaRPr>
          </a:p>
          <a:p>
            <a:pPr marL="0" indent="0" defTabSz="1693863">
              <a:buFontTx/>
              <a:buNone/>
              <a:defRPr/>
            </a:pPr>
            <a:r>
              <a:rPr lang="nl-BE" sz="1600" i="1" dirty="0" err="1"/>
              <a:t>Composition</a:t>
            </a:r>
            <a:r>
              <a:rPr lang="nl-BE" sz="1600" i="1" dirty="0"/>
              <a:t>:</a:t>
            </a:r>
            <a:r>
              <a:rPr lang="nl-BE" sz="1600" i="1" dirty="0">
                <a:solidFill>
                  <a:srgbClr val="0000FF"/>
                </a:solidFill>
              </a:rPr>
              <a:t>	</a:t>
            </a:r>
            <a:r>
              <a:rPr lang="nl-BE" sz="1600" i="1" dirty="0"/>
              <a:t>Annex I:   </a:t>
            </a:r>
            <a:r>
              <a:rPr lang="nl-BE" sz="1600" i="1" dirty="0" err="1"/>
              <a:t>authorised</a:t>
            </a:r>
            <a:r>
              <a:rPr lang="nl-BE" sz="1600" i="1" dirty="0"/>
              <a:t> </a:t>
            </a:r>
            <a:r>
              <a:rPr lang="nl-BE" sz="1600" i="1" dirty="0" err="1"/>
              <a:t>vitamins</a:t>
            </a:r>
            <a:r>
              <a:rPr lang="nl-BE" sz="1600" i="1" dirty="0"/>
              <a:t> and </a:t>
            </a:r>
            <a:r>
              <a:rPr lang="nl-BE" sz="1600" i="1" dirty="0" err="1"/>
              <a:t>minerals</a:t>
            </a:r>
            <a:endParaRPr lang="nl-BE" sz="1600" i="1" dirty="0"/>
          </a:p>
          <a:p>
            <a:pPr marL="0" indent="0" defTabSz="1693863">
              <a:buFontTx/>
              <a:buNone/>
              <a:defRPr/>
            </a:pPr>
            <a:r>
              <a:rPr lang="nl-BE" sz="1600" i="1" dirty="0"/>
              <a:t>	Annex II:  </a:t>
            </a:r>
            <a:r>
              <a:rPr lang="nl-BE" sz="1600" i="1" dirty="0" err="1"/>
              <a:t>authorised</a:t>
            </a:r>
            <a:r>
              <a:rPr lang="nl-BE" sz="1600" i="1" dirty="0"/>
              <a:t> </a:t>
            </a:r>
            <a:r>
              <a:rPr lang="nl-BE" sz="1600" i="1" dirty="0" err="1"/>
              <a:t>vitamin</a:t>
            </a:r>
            <a:r>
              <a:rPr lang="nl-BE" sz="1600" i="1" dirty="0"/>
              <a:t> and </a:t>
            </a:r>
            <a:r>
              <a:rPr lang="nl-BE" sz="1600" i="1" dirty="0" err="1"/>
              <a:t>mineral</a:t>
            </a:r>
            <a:r>
              <a:rPr lang="nl-BE" sz="1600" i="1" dirty="0"/>
              <a:t>  </a:t>
            </a:r>
            <a:r>
              <a:rPr lang="nl-BE" sz="1600" i="1" dirty="0" err="1"/>
              <a:t>formulations</a:t>
            </a:r>
            <a:r>
              <a:rPr lang="nl-BE" sz="1600" i="1" dirty="0"/>
              <a:t> </a:t>
            </a:r>
          </a:p>
          <a:p>
            <a:pPr marL="0" indent="0" defTabSz="1693863">
              <a:buFontTx/>
              <a:buNone/>
              <a:defRPr/>
            </a:pPr>
            <a:endParaRPr lang="nl-BE" sz="1600" i="1" dirty="0"/>
          </a:p>
          <a:p>
            <a:pPr marL="0" indent="0" defTabSz="1693863">
              <a:buFontTx/>
              <a:buNone/>
              <a:defRPr/>
            </a:pPr>
            <a:r>
              <a:rPr lang="nl-BE" sz="1600" i="1" dirty="0" err="1"/>
              <a:t>Labelling</a:t>
            </a:r>
            <a:r>
              <a:rPr lang="nl-BE" sz="1600" i="1" dirty="0"/>
              <a:t> must </a:t>
            </a:r>
            <a:r>
              <a:rPr lang="nl-BE" sz="1600" i="1" dirty="0" err="1"/>
              <a:t>contain</a:t>
            </a:r>
            <a:r>
              <a:rPr lang="nl-BE" sz="1600" i="1" dirty="0"/>
              <a:t>:    </a:t>
            </a:r>
            <a:r>
              <a:rPr lang="nl-BE" sz="1400" i="1" dirty="0"/>
              <a:t>- the term ‘</a:t>
            </a:r>
            <a:r>
              <a:rPr lang="nl-BE" sz="1400" i="1" dirty="0" err="1"/>
              <a:t>food</a:t>
            </a:r>
            <a:r>
              <a:rPr lang="nl-BE" sz="1400" i="1" dirty="0"/>
              <a:t> supplement’</a:t>
            </a:r>
          </a:p>
          <a:p>
            <a:pPr marL="0" indent="0" defTabSz="1693863">
              <a:buFontTx/>
              <a:buNone/>
              <a:defRPr/>
            </a:pPr>
            <a:r>
              <a:rPr lang="nl-BE" sz="1400" i="1" dirty="0"/>
              <a:t>	            - the </a:t>
            </a:r>
            <a:r>
              <a:rPr lang="nl-BE" sz="1400" i="1" dirty="0" err="1"/>
              <a:t>category</a:t>
            </a:r>
            <a:r>
              <a:rPr lang="nl-BE" sz="1400" i="1" dirty="0"/>
              <a:t> of </a:t>
            </a:r>
            <a:r>
              <a:rPr lang="nl-BE" sz="1400" i="1" dirty="0" err="1"/>
              <a:t>nutrients</a:t>
            </a:r>
            <a:r>
              <a:rPr lang="nl-BE" sz="1400" i="1" dirty="0"/>
              <a:t> in the supplement and/</a:t>
            </a:r>
            <a:r>
              <a:rPr lang="nl-BE" sz="1400" i="1" dirty="0" err="1"/>
              <a:t>or</a:t>
            </a:r>
            <a:r>
              <a:rPr lang="nl-BE" sz="1400" i="1" dirty="0"/>
              <a:t> the name of the 	              </a:t>
            </a:r>
            <a:r>
              <a:rPr lang="nl-BE" sz="1400" i="1" dirty="0" err="1"/>
              <a:t>nutrients</a:t>
            </a:r>
            <a:r>
              <a:rPr lang="nl-BE" sz="1400" i="1" dirty="0"/>
              <a:t> and the </a:t>
            </a:r>
            <a:r>
              <a:rPr lang="nl-BE" sz="1400" i="1" dirty="0" err="1"/>
              <a:t>quantity</a:t>
            </a:r>
            <a:r>
              <a:rPr lang="nl-BE" sz="1400" i="1" dirty="0"/>
              <a:t> of </a:t>
            </a:r>
            <a:r>
              <a:rPr lang="nl-BE" sz="1400" i="1" dirty="0" err="1"/>
              <a:t>each</a:t>
            </a:r>
            <a:r>
              <a:rPr lang="nl-BE" sz="1400" i="1" dirty="0"/>
              <a:t> </a:t>
            </a:r>
            <a:r>
              <a:rPr lang="nl-BE" sz="1400" i="1" dirty="0" err="1"/>
              <a:t>nutrient</a:t>
            </a:r>
            <a:endParaRPr lang="nl-BE" sz="1400" i="1" dirty="0"/>
          </a:p>
          <a:p>
            <a:pPr marL="0" indent="0" defTabSz="1693863">
              <a:buFontTx/>
              <a:buNone/>
              <a:defRPr/>
            </a:pPr>
            <a:r>
              <a:rPr lang="nl-BE" sz="1400" i="1" dirty="0"/>
              <a:t>    	            - </a:t>
            </a:r>
            <a:r>
              <a:rPr lang="nl-BE" sz="1400" i="1" dirty="0" err="1"/>
              <a:t>recommended</a:t>
            </a:r>
            <a:r>
              <a:rPr lang="nl-BE" sz="1400" i="1" dirty="0"/>
              <a:t> </a:t>
            </a:r>
            <a:r>
              <a:rPr lang="nl-BE" sz="1400" i="1" dirty="0" err="1"/>
              <a:t>daily</a:t>
            </a:r>
            <a:r>
              <a:rPr lang="nl-BE" sz="1400" i="1" dirty="0"/>
              <a:t> </a:t>
            </a:r>
            <a:r>
              <a:rPr lang="nl-BE" sz="1400" i="1" dirty="0" err="1"/>
              <a:t>amount</a:t>
            </a:r>
            <a:r>
              <a:rPr lang="nl-BE" sz="1400" i="1" dirty="0"/>
              <a:t> + risk </a:t>
            </a:r>
            <a:r>
              <a:rPr lang="nl-BE" sz="1400" i="1" dirty="0" err="1"/>
              <a:t>warning</a:t>
            </a:r>
            <a:endParaRPr lang="nl-BE" sz="1400" i="1" dirty="0"/>
          </a:p>
          <a:p>
            <a:pPr marL="0" indent="0" defTabSz="1693863">
              <a:buFontTx/>
              <a:buNone/>
              <a:defRPr/>
            </a:pPr>
            <a:r>
              <a:rPr lang="nl-BE" sz="1400" i="1" dirty="0"/>
              <a:t>	            - </a:t>
            </a:r>
            <a:r>
              <a:rPr lang="nl-BE" sz="1400" i="1" dirty="0" err="1"/>
              <a:t>declaration</a:t>
            </a:r>
            <a:r>
              <a:rPr lang="nl-BE" sz="1400" i="1" dirty="0"/>
              <a:t> – supplement is </a:t>
            </a:r>
            <a:r>
              <a:rPr lang="nl-BE" sz="1400" i="1" dirty="0" err="1"/>
              <a:t>not</a:t>
            </a:r>
            <a:r>
              <a:rPr lang="nl-BE" sz="1400" i="1" dirty="0"/>
              <a:t> a </a:t>
            </a:r>
            <a:r>
              <a:rPr lang="nl-BE" sz="1400" i="1" dirty="0" err="1"/>
              <a:t>substitute</a:t>
            </a:r>
            <a:r>
              <a:rPr lang="nl-BE" sz="1400" i="1" dirty="0"/>
              <a:t> </a:t>
            </a:r>
            <a:r>
              <a:rPr lang="nl-BE" sz="1400" i="1" dirty="0" err="1"/>
              <a:t>for</a:t>
            </a:r>
            <a:r>
              <a:rPr lang="nl-BE" sz="1400" i="1" dirty="0"/>
              <a:t> a </a:t>
            </a:r>
            <a:r>
              <a:rPr lang="nl-BE" sz="1400" i="1" dirty="0" err="1"/>
              <a:t>varied</a:t>
            </a:r>
            <a:r>
              <a:rPr lang="nl-BE" sz="1400" i="1" dirty="0"/>
              <a:t> </a:t>
            </a:r>
            <a:r>
              <a:rPr lang="nl-BE" sz="1400" i="1" dirty="0" err="1"/>
              <a:t>diet</a:t>
            </a:r>
            <a:endParaRPr lang="nl-BE" sz="1400" i="1" dirty="0"/>
          </a:p>
          <a:p>
            <a:pPr marL="0" indent="0" defTabSz="1693863">
              <a:buFontTx/>
              <a:buNone/>
              <a:defRPr/>
            </a:pPr>
            <a:r>
              <a:rPr lang="nl-BE" sz="1400" i="1" dirty="0"/>
              <a:t>	            - </a:t>
            </a:r>
            <a:r>
              <a:rPr lang="nl-BE" sz="1400" i="1" dirty="0" err="1"/>
              <a:t>reference</a:t>
            </a:r>
            <a:r>
              <a:rPr lang="nl-BE" sz="1400" i="1" dirty="0"/>
              <a:t> ‘</a:t>
            </a:r>
            <a:r>
              <a:rPr lang="nl-BE" sz="1400" i="1" dirty="0" err="1"/>
              <a:t>This</a:t>
            </a:r>
            <a:r>
              <a:rPr lang="nl-BE" sz="1400" i="1" dirty="0"/>
              <a:t> is </a:t>
            </a:r>
            <a:r>
              <a:rPr lang="nl-BE" sz="1400" i="1" dirty="0" err="1"/>
              <a:t>not</a:t>
            </a:r>
            <a:r>
              <a:rPr lang="nl-BE" sz="1400" i="1" dirty="0"/>
              <a:t> a </a:t>
            </a:r>
            <a:r>
              <a:rPr lang="nl-BE" sz="1400" i="1" dirty="0" err="1"/>
              <a:t>medicinal</a:t>
            </a:r>
            <a:r>
              <a:rPr lang="nl-BE" sz="1400" i="1" dirty="0"/>
              <a:t> product’ </a:t>
            </a:r>
            <a:r>
              <a:rPr lang="nl-BE" sz="1400" i="1" dirty="0" err="1"/>
              <a:t>if</a:t>
            </a:r>
            <a:r>
              <a:rPr lang="nl-BE" sz="1400" i="1" dirty="0"/>
              <a:t> </a:t>
            </a:r>
            <a:r>
              <a:rPr lang="nl-BE" sz="1400" i="1" dirty="0" err="1"/>
              <a:t>presentation</a:t>
            </a:r>
            <a:r>
              <a:rPr lang="nl-BE" sz="1400" i="1" dirty="0"/>
              <a:t> of the 	              product is </a:t>
            </a:r>
            <a:r>
              <a:rPr lang="nl-BE" sz="1400" i="1" dirty="0" err="1"/>
              <a:t>similar</a:t>
            </a:r>
            <a:r>
              <a:rPr lang="nl-BE" sz="1400" i="1" dirty="0"/>
              <a:t> to </a:t>
            </a:r>
            <a:r>
              <a:rPr lang="nl-BE" sz="1400" i="1" dirty="0" err="1"/>
              <a:t>that</a:t>
            </a:r>
            <a:r>
              <a:rPr lang="nl-BE" sz="1400" i="1" dirty="0"/>
              <a:t> of a </a:t>
            </a:r>
            <a:r>
              <a:rPr lang="nl-BE" sz="1400" i="1" dirty="0" err="1"/>
              <a:t>medicinal</a:t>
            </a:r>
            <a:r>
              <a:rPr lang="nl-BE" sz="1400" i="1" dirty="0"/>
              <a:t> product</a:t>
            </a:r>
          </a:p>
          <a:p>
            <a:pPr marL="0" indent="0" defTabSz="1693863">
              <a:buFontTx/>
              <a:buNone/>
              <a:defRPr/>
            </a:pPr>
            <a:r>
              <a:rPr lang="nl-BE" sz="1400" i="1" dirty="0"/>
              <a:t>	            - </a:t>
            </a:r>
            <a:r>
              <a:rPr lang="nl-BE" sz="1400" i="1" dirty="0" err="1"/>
              <a:t>warning</a:t>
            </a:r>
            <a:r>
              <a:rPr lang="nl-BE" sz="1400" i="1" dirty="0"/>
              <a:t> </a:t>
            </a:r>
            <a:r>
              <a:rPr lang="nl-BE" sz="1400" i="1" dirty="0" err="1"/>
              <a:t>that</a:t>
            </a:r>
            <a:r>
              <a:rPr lang="nl-BE" sz="1400" i="1" dirty="0"/>
              <a:t> product </a:t>
            </a:r>
            <a:r>
              <a:rPr lang="nl-BE" sz="1400" i="1" dirty="0" err="1"/>
              <a:t>should</a:t>
            </a:r>
            <a:r>
              <a:rPr lang="nl-BE" sz="1400" i="1" dirty="0"/>
              <a:t> </a:t>
            </a:r>
            <a:r>
              <a:rPr lang="nl-BE" sz="1400" i="1" dirty="0" err="1"/>
              <a:t>be</a:t>
            </a:r>
            <a:r>
              <a:rPr lang="nl-BE" sz="1400" i="1" dirty="0"/>
              <a:t> </a:t>
            </a:r>
            <a:r>
              <a:rPr lang="nl-BE" sz="1400" i="1" dirty="0" err="1"/>
              <a:t>stored</a:t>
            </a:r>
            <a:r>
              <a:rPr lang="nl-BE" sz="1400" i="1" dirty="0"/>
              <a:t> out of the </a:t>
            </a:r>
            <a:r>
              <a:rPr lang="nl-BE" sz="1400" i="1" dirty="0" err="1"/>
              <a:t>reach</a:t>
            </a:r>
            <a:r>
              <a:rPr lang="nl-BE" sz="1400" i="1" dirty="0"/>
              <a:t> of </a:t>
            </a:r>
            <a:r>
              <a:rPr lang="nl-BE" sz="1400" i="1" dirty="0" err="1"/>
              <a:t>young</a:t>
            </a:r>
            <a:r>
              <a:rPr lang="nl-BE" sz="1400" i="1" dirty="0"/>
              <a:t> 	               </a:t>
            </a:r>
            <a:r>
              <a:rPr lang="nl-BE" sz="1400" i="1" dirty="0" err="1"/>
              <a:t>children</a:t>
            </a:r>
            <a:endParaRPr lang="nl-NL" sz="1400" i="1" dirty="0"/>
          </a:p>
        </p:txBody>
      </p:sp>
      <p:pic>
        <p:nvPicPr>
          <p:cNvPr id="36867" name="fullSizedImage" descr="food suppl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39" y="4509221"/>
            <a:ext cx="2376264" cy="172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hthoek 5"/>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
        <p:nvSpPr>
          <p:cNvPr id="2" name="Rechthoek 1"/>
          <p:cNvSpPr/>
          <p:nvPr/>
        </p:nvSpPr>
        <p:spPr>
          <a:xfrm>
            <a:off x="251520" y="6435041"/>
            <a:ext cx="8640960" cy="385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4"/>
              </a:rPr>
              <a:t>https://ec.europa.eu/food/safety/labelling_nutrition/supplements_en</a:t>
            </a:r>
            <a:endParaRPr lang="nl-BE" sz="1600" dirty="0"/>
          </a:p>
        </p:txBody>
      </p:sp>
    </p:spTree>
    <p:extLst>
      <p:ext uri="{BB962C8B-B14F-4D97-AF65-F5344CB8AC3E}">
        <p14:creationId xmlns:p14="http://schemas.microsoft.com/office/powerpoint/2010/main" val="2595236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540667" y="1401341"/>
            <a:ext cx="8062664" cy="4835947"/>
          </a:xfrm>
        </p:spPr>
        <p:txBody>
          <a:bodyPr/>
          <a:lstStyle/>
          <a:p>
            <a:pPr marL="0" indent="0" defTabSz="1693863">
              <a:buFontTx/>
              <a:buNone/>
            </a:pPr>
            <a:r>
              <a:rPr lang="nl-NL" altLang="nl-BE" sz="2400" i="1" dirty="0">
                <a:solidFill>
                  <a:srgbClr val="0000FF"/>
                </a:solidFill>
              </a:rPr>
              <a:t>II.2. </a:t>
            </a:r>
            <a:r>
              <a:rPr lang="nl-NL" altLang="nl-BE" sz="2400" i="1" u="sng" dirty="0" err="1">
                <a:solidFill>
                  <a:srgbClr val="0000FF"/>
                </a:solidFill>
              </a:rPr>
              <a:t>Foodstuffs</a:t>
            </a:r>
            <a:r>
              <a:rPr lang="nl-NL" altLang="nl-BE" sz="2400" i="1" u="sng" dirty="0">
                <a:solidFill>
                  <a:srgbClr val="0000FF"/>
                </a:solidFill>
              </a:rPr>
              <a:t> </a:t>
            </a:r>
            <a:r>
              <a:rPr lang="nl-NL" altLang="nl-BE" sz="2400" i="1" u="sng" dirty="0" err="1">
                <a:solidFill>
                  <a:srgbClr val="0000FF"/>
                </a:solidFill>
              </a:rPr>
              <a:t>for</a:t>
            </a:r>
            <a:r>
              <a:rPr lang="nl-NL" altLang="nl-BE" sz="2400" i="1" u="sng" dirty="0">
                <a:solidFill>
                  <a:srgbClr val="0000FF"/>
                </a:solidFill>
              </a:rPr>
              <a:t> </a:t>
            </a:r>
            <a:r>
              <a:rPr lang="nl-NL" altLang="nl-BE" sz="2400" i="1" u="sng" dirty="0" err="1">
                <a:solidFill>
                  <a:srgbClr val="0000FF"/>
                </a:solidFill>
              </a:rPr>
              <a:t>particular</a:t>
            </a:r>
            <a:r>
              <a:rPr lang="nl-NL" altLang="nl-BE" sz="2400" i="1" u="sng" dirty="0">
                <a:solidFill>
                  <a:srgbClr val="0000FF"/>
                </a:solidFill>
              </a:rPr>
              <a:t> </a:t>
            </a:r>
            <a:r>
              <a:rPr lang="nl-NL" altLang="nl-BE" sz="2400" i="1" u="sng" dirty="0" err="1">
                <a:solidFill>
                  <a:srgbClr val="0000FF"/>
                </a:solidFill>
              </a:rPr>
              <a:t>purposes</a:t>
            </a:r>
            <a:r>
              <a:rPr lang="nl-NL" altLang="nl-BE" sz="2400" i="1" u="sng" dirty="0">
                <a:solidFill>
                  <a:srgbClr val="0000FF"/>
                </a:solidFill>
              </a:rPr>
              <a:t> or target </a:t>
            </a:r>
            <a:r>
              <a:rPr lang="nl-NL" altLang="nl-BE" sz="2400" i="1" u="sng" dirty="0" err="1">
                <a:solidFill>
                  <a:srgbClr val="0000FF"/>
                </a:solidFill>
              </a:rPr>
              <a:t>groups</a:t>
            </a:r>
            <a:r>
              <a:rPr lang="nl-NL" altLang="nl-BE" sz="2400" i="1" u="sng" dirty="0">
                <a:solidFill>
                  <a:srgbClr val="0000FF"/>
                </a:solidFill>
              </a:rPr>
              <a:t> </a:t>
            </a:r>
            <a:endParaRPr lang="nl-NL" altLang="nl-BE" sz="1000" i="1" u="sng" dirty="0">
              <a:solidFill>
                <a:srgbClr val="0000FF"/>
              </a:solidFill>
            </a:endParaRPr>
          </a:p>
          <a:p>
            <a:pPr marL="0" indent="0" defTabSz="1693863">
              <a:buFontTx/>
              <a:buNone/>
            </a:pPr>
            <a:endParaRPr lang="nl-NL" altLang="nl-BE" sz="1000" i="1" u="sng" dirty="0">
              <a:solidFill>
                <a:srgbClr val="0000FF"/>
              </a:solidFill>
            </a:endParaRPr>
          </a:p>
          <a:p>
            <a:pPr marL="0" indent="0" defTabSz="1693863">
              <a:buFontTx/>
              <a:buNone/>
            </a:pPr>
            <a:r>
              <a:rPr lang="nl-NL" altLang="nl-BE" sz="2000" i="1" dirty="0">
                <a:solidFill>
                  <a:srgbClr val="0000FF"/>
                </a:solidFill>
              </a:rPr>
              <a:t>II.2.8. </a:t>
            </a:r>
            <a:r>
              <a:rPr lang="nl-NL" altLang="nl-BE" sz="2000" i="1" dirty="0" err="1">
                <a:solidFill>
                  <a:srgbClr val="0000FF"/>
                </a:solidFill>
              </a:rPr>
              <a:t>Addition</a:t>
            </a:r>
            <a:r>
              <a:rPr lang="nl-NL" altLang="nl-BE" sz="2000" i="1" dirty="0">
                <a:solidFill>
                  <a:srgbClr val="0000FF"/>
                </a:solidFill>
              </a:rPr>
              <a:t> of </a:t>
            </a:r>
            <a:r>
              <a:rPr lang="nl-NL" altLang="nl-BE" sz="2000" i="1" dirty="0" err="1">
                <a:solidFill>
                  <a:srgbClr val="0000FF"/>
                </a:solidFill>
              </a:rPr>
              <a:t>vitamins</a:t>
            </a:r>
            <a:r>
              <a:rPr lang="nl-NL" altLang="nl-BE" sz="2000" i="1" dirty="0">
                <a:solidFill>
                  <a:srgbClr val="0000FF"/>
                </a:solidFill>
              </a:rPr>
              <a:t> </a:t>
            </a:r>
            <a:r>
              <a:rPr lang="nl-NL" altLang="nl-BE" sz="2000" i="1" dirty="0" err="1">
                <a:solidFill>
                  <a:srgbClr val="0000FF"/>
                </a:solidFill>
              </a:rPr>
              <a:t>and</a:t>
            </a:r>
            <a:r>
              <a:rPr lang="nl-NL" altLang="nl-BE" sz="2000" i="1" dirty="0">
                <a:solidFill>
                  <a:srgbClr val="0000FF"/>
                </a:solidFill>
              </a:rPr>
              <a:t> </a:t>
            </a:r>
            <a:r>
              <a:rPr lang="nl-NL" altLang="nl-BE" sz="2000" i="1" dirty="0" err="1">
                <a:solidFill>
                  <a:srgbClr val="0000FF"/>
                </a:solidFill>
              </a:rPr>
              <a:t>minerals</a:t>
            </a:r>
            <a:r>
              <a:rPr lang="nl-NL" altLang="nl-BE" sz="2000" i="1" dirty="0">
                <a:solidFill>
                  <a:srgbClr val="0000FF"/>
                </a:solidFill>
              </a:rPr>
              <a:t> </a:t>
            </a:r>
            <a:r>
              <a:rPr lang="nl-NL" altLang="nl-BE" sz="2000" i="1" dirty="0" err="1">
                <a:solidFill>
                  <a:srgbClr val="0000FF"/>
                </a:solidFill>
              </a:rPr>
              <a:t>to</a:t>
            </a:r>
            <a:r>
              <a:rPr lang="nl-NL" altLang="nl-BE" sz="2000" i="1" dirty="0">
                <a:solidFill>
                  <a:srgbClr val="0000FF"/>
                </a:solidFill>
              </a:rPr>
              <a:t> </a:t>
            </a:r>
            <a:r>
              <a:rPr lang="nl-NL" altLang="nl-BE" sz="2000" i="1" dirty="0" err="1">
                <a:solidFill>
                  <a:srgbClr val="0000FF"/>
                </a:solidFill>
              </a:rPr>
              <a:t>foods</a:t>
            </a:r>
            <a:r>
              <a:rPr lang="nl-NL" altLang="nl-BE" sz="2000" i="1" dirty="0">
                <a:solidFill>
                  <a:srgbClr val="0000FF"/>
                </a:solidFill>
              </a:rPr>
              <a:t> </a:t>
            </a:r>
            <a:r>
              <a:rPr lang="nl-NL" altLang="nl-BE" sz="1800" i="1" dirty="0">
                <a:solidFill>
                  <a:srgbClr val="0000FF"/>
                </a:solidFill>
              </a:rPr>
              <a:t>(Reg. (EC)  1925/2006)</a:t>
            </a:r>
          </a:p>
          <a:p>
            <a:pPr marL="0" indent="0" defTabSz="1693863">
              <a:buFontTx/>
              <a:buNone/>
            </a:pPr>
            <a:endParaRPr lang="nl-BE" altLang="nl-BE" sz="1400" i="1" dirty="0"/>
          </a:p>
          <a:p>
            <a:pPr marL="0" indent="0" defTabSz="1693863">
              <a:buFontTx/>
              <a:buNone/>
            </a:pPr>
            <a:r>
              <a:rPr lang="nl-BE" altLang="nl-BE" sz="1400" i="1" dirty="0" err="1">
                <a:solidFill>
                  <a:srgbClr val="FF0000"/>
                </a:solidFill>
              </a:rPr>
              <a:t>Annexes</a:t>
            </a:r>
            <a:r>
              <a:rPr lang="nl-BE" altLang="nl-BE" sz="1400" i="1" dirty="0">
                <a:solidFill>
                  <a:srgbClr val="FF0000"/>
                </a:solidFill>
              </a:rPr>
              <a:t>: list of (sources of) </a:t>
            </a:r>
            <a:r>
              <a:rPr lang="nl-BE" altLang="nl-BE" sz="1400" i="1" dirty="0" err="1">
                <a:solidFill>
                  <a:srgbClr val="FF0000"/>
                </a:solidFill>
              </a:rPr>
              <a:t>vitamins</a:t>
            </a:r>
            <a:r>
              <a:rPr lang="nl-BE" altLang="nl-BE" sz="1400" i="1" dirty="0">
                <a:solidFill>
                  <a:srgbClr val="FF0000"/>
                </a:solidFill>
              </a:rPr>
              <a:t>, </a:t>
            </a:r>
            <a:r>
              <a:rPr lang="nl-BE" altLang="nl-BE" sz="1400" i="1" dirty="0" err="1">
                <a:solidFill>
                  <a:srgbClr val="FF0000"/>
                </a:solidFill>
              </a:rPr>
              <a:t>minerals</a:t>
            </a:r>
            <a:r>
              <a:rPr lang="nl-BE" altLang="nl-BE" sz="1400" i="1" dirty="0">
                <a:solidFill>
                  <a:srgbClr val="FF0000"/>
                </a:solidFill>
              </a:rPr>
              <a:t> </a:t>
            </a:r>
            <a:r>
              <a:rPr lang="nl-BE" altLang="nl-BE" sz="1400" i="1" dirty="0" err="1">
                <a:solidFill>
                  <a:srgbClr val="FF0000"/>
                </a:solidFill>
              </a:rPr>
              <a:t>and</a:t>
            </a:r>
            <a:r>
              <a:rPr lang="nl-BE" altLang="nl-BE" sz="1400" i="1" dirty="0">
                <a:solidFill>
                  <a:srgbClr val="FF0000"/>
                </a:solidFill>
              </a:rPr>
              <a:t> </a:t>
            </a:r>
            <a:r>
              <a:rPr lang="nl-BE" altLang="nl-BE" sz="1400" i="1" dirty="0" err="1">
                <a:solidFill>
                  <a:srgbClr val="FF0000"/>
                </a:solidFill>
              </a:rPr>
              <a:t>certain</a:t>
            </a:r>
            <a:r>
              <a:rPr lang="nl-BE" altLang="nl-BE" sz="1400" i="1" dirty="0">
                <a:solidFill>
                  <a:srgbClr val="FF0000"/>
                </a:solidFill>
              </a:rPr>
              <a:t> </a:t>
            </a:r>
            <a:r>
              <a:rPr lang="nl-BE" altLang="nl-BE" sz="1400" i="1" dirty="0" err="1">
                <a:solidFill>
                  <a:srgbClr val="FF0000"/>
                </a:solidFill>
              </a:rPr>
              <a:t>other</a:t>
            </a:r>
            <a:r>
              <a:rPr lang="nl-BE" altLang="nl-BE" sz="1400" i="1" dirty="0">
                <a:solidFill>
                  <a:srgbClr val="FF0000"/>
                </a:solidFill>
              </a:rPr>
              <a:t> </a:t>
            </a:r>
            <a:r>
              <a:rPr lang="nl-BE" altLang="nl-BE" sz="1400" i="1" dirty="0" err="1">
                <a:solidFill>
                  <a:srgbClr val="FF0000"/>
                </a:solidFill>
              </a:rPr>
              <a:t>substances</a:t>
            </a:r>
            <a:r>
              <a:rPr lang="nl-BE" altLang="nl-BE" sz="1400" i="1" dirty="0">
                <a:solidFill>
                  <a:srgbClr val="FF0000"/>
                </a:solidFill>
              </a:rPr>
              <a:t> </a:t>
            </a:r>
            <a:r>
              <a:rPr lang="nl-BE" altLang="nl-BE" sz="1400" i="1" dirty="0" err="1">
                <a:solidFill>
                  <a:srgbClr val="FF0000"/>
                </a:solidFill>
              </a:rPr>
              <a:t>such</a:t>
            </a:r>
            <a:r>
              <a:rPr lang="nl-BE" altLang="nl-BE" sz="1400" i="1" dirty="0">
                <a:solidFill>
                  <a:srgbClr val="FF0000"/>
                </a:solidFill>
              </a:rPr>
              <a:t> as </a:t>
            </a:r>
            <a:r>
              <a:rPr lang="nl-BE" altLang="nl-BE" sz="1400" i="1" dirty="0" err="1">
                <a:solidFill>
                  <a:srgbClr val="FF0000"/>
                </a:solidFill>
              </a:rPr>
              <a:t>fibre</a:t>
            </a:r>
            <a:r>
              <a:rPr lang="nl-BE" altLang="nl-BE" sz="1400" i="1" dirty="0">
                <a:solidFill>
                  <a:srgbClr val="FF0000"/>
                </a:solidFill>
              </a:rPr>
              <a:t>,</a:t>
            </a:r>
          </a:p>
          <a:p>
            <a:pPr marL="0" indent="0" defTabSz="1693863">
              <a:buFontTx/>
              <a:buNone/>
            </a:pPr>
            <a:r>
              <a:rPr lang="nl-BE" altLang="nl-BE" sz="1400" i="1" dirty="0">
                <a:solidFill>
                  <a:srgbClr val="FF0000"/>
                </a:solidFill>
              </a:rPr>
              <a:t>                </a:t>
            </a:r>
            <a:r>
              <a:rPr lang="nl-BE" altLang="nl-BE" sz="1400" i="1" dirty="0" err="1">
                <a:solidFill>
                  <a:srgbClr val="FF0000"/>
                </a:solidFill>
              </a:rPr>
              <a:t>essential</a:t>
            </a:r>
            <a:r>
              <a:rPr lang="nl-BE" altLang="nl-BE" sz="1400" i="1" dirty="0">
                <a:solidFill>
                  <a:srgbClr val="FF0000"/>
                </a:solidFill>
              </a:rPr>
              <a:t> </a:t>
            </a:r>
            <a:r>
              <a:rPr lang="nl-BE" altLang="nl-BE" sz="1400" i="1" dirty="0" err="1">
                <a:solidFill>
                  <a:srgbClr val="FF0000"/>
                </a:solidFill>
              </a:rPr>
              <a:t>fatty</a:t>
            </a:r>
            <a:r>
              <a:rPr lang="nl-BE" altLang="nl-BE" sz="1400" i="1" dirty="0">
                <a:solidFill>
                  <a:srgbClr val="FF0000"/>
                </a:solidFill>
              </a:rPr>
              <a:t> </a:t>
            </a:r>
            <a:r>
              <a:rPr lang="nl-BE" altLang="nl-BE" sz="1400" i="1" dirty="0" err="1">
                <a:solidFill>
                  <a:srgbClr val="FF0000"/>
                </a:solidFill>
              </a:rPr>
              <a:t>acids</a:t>
            </a:r>
            <a:r>
              <a:rPr lang="nl-BE" altLang="nl-BE" sz="1400" i="1" dirty="0">
                <a:solidFill>
                  <a:srgbClr val="FF0000"/>
                </a:solidFill>
              </a:rPr>
              <a:t>, etc. </a:t>
            </a:r>
            <a:r>
              <a:rPr lang="nl-BE" altLang="nl-BE" sz="1400" i="1" dirty="0" err="1">
                <a:solidFill>
                  <a:srgbClr val="FF0000"/>
                </a:solidFill>
              </a:rPr>
              <a:t>wich</a:t>
            </a:r>
            <a:r>
              <a:rPr lang="nl-BE" altLang="nl-BE" sz="1400" i="1" dirty="0">
                <a:solidFill>
                  <a:srgbClr val="FF0000"/>
                </a:solidFill>
              </a:rPr>
              <a:t> </a:t>
            </a:r>
            <a:r>
              <a:rPr lang="nl-BE" altLang="nl-BE" sz="1400" i="1" dirty="0" err="1">
                <a:solidFill>
                  <a:srgbClr val="FF0000"/>
                </a:solidFill>
              </a:rPr>
              <a:t>may</a:t>
            </a:r>
            <a:r>
              <a:rPr lang="nl-BE" altLang="nl-BE" sz="1400" i="1" dirty="0">
                <a:solidFill>
                  <a:srgbClr val="FF0000"/>
                </a:solidFill>
              </a:rPr>
              <a:t> </a:t>
            </a:r>
            <a:r>
              <a:rPr lang="nl-BE" altLang="nl-BE" sz="1400" i="1" dirty="0" err="1">
                <a:solidFill>
                  <a:srgbClr val="FF0000"/>
                </a:solidFill>
              </a:rPr>
              <a:t>be</a:t>
            </a:r>
            <a:r>
              <a:rPr lang="nl-BE" altLang="nl-BE" sz="1400" i="1" dirty="0">
                <a:solidFill>
                  <a:srgbClr val="FF0000"/>
                </a:solidFill>
              </a:rPr>
              <a:t> </a:t>
            </a:r>
            <a:r>
              <a:rPr lang="nl-BE" altLang="nl-BE" sz="1400" i="1" dirty="0" err="1">
                <a:solidFill>
                  <a:srgbClr val="FF0000"/>
                </a:solidFill>
              </a:rPr>
              <a:t>added</a:t>
            </a:r>
            <a:r>
              <a:rPr lang="nl-BE" altLang="nl-BE" sz="1400" i="1" dirty="0">
                <a:solidFill>
                  <a:srgbClr val="FF0000"/>
                </a:solidFill>
              </a:rPr>
              <a:t> </a:t>
            </a:r>
            <a:r>
              <a:rPr lang="nl-BE" altLang="nl-BE" sz="1400" i="1" dirty="0" err="1">
                <a:solidFill>
                  <a:srgbClr val="FF0000"/>
                </a:solidFill>
              </a:rPr>
              <a:t>to</a:t>
            </a:r>
            <a:r>
              <a:rPr lang="nl-BE" altLang="nl-BE" sz="1400" i="1" dirty="0">
                <a:solidFill>
                  <a:srgbClr val="FF0000"/>
                </a:solidFill>
              </a:rPr>
              <a:t> </a:t>
            </a:r>
            <a:r>
              <a:rPr lang="nl-BE" altLang="nl-BE" sz="1400" i="1" dirty="0" err="1">
                <a:solidFill>
                  <a:srgbClr val="FF0000"/>
                </a:solidFill>
              </a:rPr>
              <a:t>foods</a:t>
            </a:r>
            <a:r>
              <a:rPr lang="nl-BE" altLang="nl-BE" sz="1400" i="1" dirty="0">
                <a:solidFill>
                  <a:srgbClr val="FF0000"/>
                </a:solidFill>
              </a:rPr>
              <a:t> </a:t>
            </a:r>
            <a:r>
              <a:rPr lang="nl-BE" altLang="nl-BE" sz="1400" i="1" dirty="0" err="1">
                <a:solidFill>
                  <a:srgbClr val="FF0000"/>
                </a:solidFill>
              </a:rPr>
              <a:t>voluntarily</a:t>
            </a:r>
            <a:r>
              <a:rPr lang="nl-BE" altLang="nl-BE" sz="1400" i="1" dirty="0">
                <a:solidFill>
                  <a:srgbClr val="FF0000"/>
                </a:solidFill>
              </a:rPr>
              <a:t>.</a:t>
            </a:r>
          </a:p>
          <a:p>
            <a:pPr marL="0" indent="0" defTabSz="1693863">
              <a:buFontTx/>
              <a:buNone/>
            </a:pPr>
            <a:endParaRPr lang="nl-BE" altLang="nl-BE" sz="1400" i="1" dirty="0"/>
          </a:p>
          <a:p>
            <a:pPr marL="0" indent="0" defTabSz="1693863">
              <a:buFontTx/>
              <a:buNone/>
            </a:pPr>
            <a:r>
              <a:rPr lang="nl-BE" altLang="nl-BE" sz="1400" i="1" dirty="0" err="1"/>
              <a:t>Nutrition</a:t>
            </a:r>
            <a:r>
              <a:rPr lang="nl-BE" altLang="nl-BE" sz="1400" i="1" dirty="0"/>
              <a:t> </a:t>
            </a:r>
            <a:r>
              <a:rPr lang="nl-BE" altLang="nl-BE" sz="1400" i="1" dirty="0" err="1"/>
              <a:t>labelling</a:t>
            </a:r>
            <a:r>
              <a:rPr lang="nl-BE" altLang="nl-BE" sz="1400" i="1" dirty="0"/>
              <a:t>:	- </a:t>
            </a:r>
            <a:r>
              <a:rPr lang="nl-BE" altLang="nl-BE" sz="1400" i="1" dirty="0" err="1"/>
              <a:t>total</a:t>
            </a:r>
            <a:r>
              <a:rPr lang="nl-BE" altLang="nl-BE" sz="1400" i="1" dirty="0"/>
              <a:t> </a:t>
            </a:r>
            <a:r>
              <a:rPr lang="nl-BE" altLang="nl-BE" sz="1400" i="1" dirty="0" err="1"/>
              <a:t>amount</a:t>
            </a:r>
            <a:r>
              <a:rPr lang="nl-BE" altLang="nl-BE" sz="1400" i="1" dirty="0"/>
              <a:t> of </a:t>
            </a:r>
            <a:r>
              <a:rPr lang="nl-BE" altLang="nl-BE" sz="1400" i="1" dirty="0" err="1"/>
              <a:t>added</a:t>
            </a:r>
            <a:r>
              <a:rPr lang="nl-BE" altLang="nl-BE" sz="1400" i="1" dirty="0"/>
              <a:t> </a:t>
            </a:r>
            <a:r>
              <a:rPr lang="nl-BE" altLang="nl-BE" sz="1400" i="1" dirty="0" err="1"/>
              <a:t>vitamins</a:t>
            </a:r>
            <a:r>
              <a:rPr lang="nl-BE" altLang="nl-BE" sz="1400" i="1" dirty="0"/>
              <a:t> </a:t>
            </a:r>
            <a:r>
              <a:rPr lang="nl-BE" altLang="nl-BE" sz="1400" i="1" dirty="0" err="1"/>
              <a:t>and</a:t>
            </a:r>
            <a:r>
              <a:rPr lang="nl-BE" altLang="nl-BE" sz="1400" i="1" dirty="0"/>
              <a:t> </a:t>
            </a:r>
            <a:r>
              <a:rPr lang="nl-BE" altLang="nl-BE" sz="1400" i="1" dirty="0" err="1"/>
              <a:t>minerals</a:t>
            </a:r>
            <a:endParaRPr lang="nl-BE" altLang="nl-BE" sz="1400" i="1" dirty="0"/>
          </a:p>
          <a:p>
            <a:pPr marL="0" indent="0" defTabSz="1693863">
              <a:buFontTx/>
              <a:buNone/>
            </a:pPr>
            <a:r>
              <a:rPr lang="nl-BE" altLang="nl-BE" sz="1400" i="1" dirty="0"/>
              <a:t>	- </a:t>
            </a:r>
            <a:r>
              <a:rPr lang="nl-BE" altLang="nl-BE" sz="1400" i="1" dirty="0" err="1"/>
              <a:t>amount</a:t>
            </a:r>
            <a:r>
              <a:rPr lang="nl-BE" altLang="nl-BE" sz="1400" i="1" dirty="0"/>
              <a:t> of </a:t>
            </a:r>
            <a:r>
              <a:rPr lang="nl-BE" altLang="nl-BE" sz="1400" i="1" dirty="0" err="1"/>
              <a:t>protein</a:t>
            </a:r>
            <a:r>
              <a:rPr lang="nl-BE" altLang="nl-BE" sz="1400" i="1" dirty="0"/>
              <a:t>, </a:t>
            </a:r>
            <a:r>
              <a:rPr lang="nl-BE" altLang="nl-BE" sz="1400" i="1" dirty="0" err="1"/>
              <a:t>carbohydrate</a:t>
            </a:r>
            <a:r>
              <a:rPr lang="nl-BE" altLang="nl-BE" sz="1400" i="1" dirty="0"/>
              <a:t>, </a:t>
            </a:r>
            <a:r>
              <a:rPr lang="nl-BE" altLang="nl-BE" sz="1400" i="1" dirty="0" err="1"/>
              <a:t>sugars</a:t>
            </a:r>
            <a:r>
              <a:rPr lang="nl-BE" altLang="nl-BE" sz="1400" i="1" dirty="0"/>
              <a:t>, fat, </a:t>
            </a:r>
            <a:r>
              <a:rPr lang="nl-BE" altLang="nl-BE" sz="1400" i="1" dirty="0" err="1"/>
              <a:t>saturates</a:t>
            </a:r>
            <a:r>
              <a:rPr lang="nl-BE" altLang="nl-BE" sz="1400" i="1" dirty="0"/>
              <a:t>, </a:t>
            </a:r>
            <a:r>
              <a:rPr lang="nl-BE" altLang="nl-BE" sz="1400" i="1" dirty="0" err="1"/>
              <a:t>fibre</a:t>
            </a:r>
            <a:r>
              <a:rPr lang="nl-BE" altLang="nl-BE" sz="1400" i="1" dirty="0"/>
              <a:t> </a:t>
            </a:r>
            <a:r>
              <a:rPr lang="nl-BE" altLang="nl-BE" sz="1400" i="1" dirty="0" err="1"/>
              <a:t>and</a:t>
            </a:r>
            <a:r>
              <a:rPr lang="nl-BE" altLang="nl-BE" sz="1400" i="1" dirty="0"/>
              <a:t> </a:t>
            </a:r>
            <a:r>
              <a:rPr lang="nl-BE" altLang="nl-BE" sz="1400" i="1" dirty="0" err="1"/>
              <a:t>sodium</a:t>
            </a:r>
            <a:r>
              <a:rPr lang="nl-BE" altLang="nl-BE" sz="1400" i="1" dirty="0"/>
              <a:t>	- energy </a:t>
            </a:r>
            <a:r>
              <a:rPr lang="nl-BE" altLang="nl-BE" sz="1400" i="1" dirty="0" err="1"/>
              <a:t>value</a:t>
            </a:r>
            <a:r>
              <a:rPr lang="nl-BE" altLang="nl-BE" sz="1400" i="1" dirty="0"/>
              <a:t> of </a:t>
            </a:r>
            <a:r>
              <a:rPr lang="nl-BE" altLang="nl-BE" sz="1400" i="1" dirty="0" err="1"/>
              <a:t>the</a:t>
            </a:r>
            <a:r>
              <a:rPr lang="nl-BE" altLang="nl-BE" sz="1400" i="1" dirty="0"/>
              <a:t> product </a:t>
            </a:r>
          </a:p>
          <a:p>
            <a:pPr marL="0" indent="0" defTabSz="1693863">
              <a:buFontTx/>
              <a:buNone/>
            </a:pPr>
            <a:r>
              <a:rPr lang="nl-BE" altLang="nl-BE" sz="1200" i="1" dirty="0"/>
              <a:t>(</a:t>
            </a:r>
            <a:r>
              <a:rPr lang="nl-BE" altLang="nl-BE" sz="1200" i="1" dirty="0" err="1"/>
              <a:t>see</a:t>
            </a:r>
            <a:r>
              <a:rPr lang="nl-BE" altLang="nl-BE" sz="1200" i="1" dirty="0"/>
              <a:t> </a:t>
            </a:r>
            <a:r>
              <a:rPr lang="nl-BE" altLang="nl-BE" sz="1200" i="1" dirty="0" err="1"/>
              <a:t>Nutrion</a:t>
            </a:r>
            <a:r>
              <a:rPr lang="nl-BE" altLang="nl-BE" sz="1200" i="1" dirty="0"/>
              <a:t> </a:t>
            </a:r>
            <a:r>
              <a:rPr lang="nl-BE" altLang="nl-BE" sz="1200" i="1" dirty="0" err="1"/>
              <a:t>value</a:t>
            </a:r>
            <a:r>
              <a:rPr lang="nl-BE" altLang="nl-BE" sz="1200" i="1" dirty="0"/>
              <a:t> </a:t>
            </a:r>
            <a:r>
              <a:rPr lang="nl-BE" altLang="nl-BE" sz="1200" i="1" dirty="0" err="1"/>
              <a:t>declaration</a:t>
            </a:r>
            <a:r>
              <a:rPr lang="nl-BE" altLang="nl-BE" sz="1200" i="1" dirty="0"/>
              <a:t> – Reg. (EU) 1169/2011)</a:t>
            </a:r>
          </a:p>
          <a:p>
            <a:pPr marL="0" indent="0" defTabSz="1693863">
              <a:buFontTx/>
              <a:buNone/>
            </a:pPr>
            <a:endParaRPr lang="nl-BE" altLang="nl-BE" sz="1200" i="1" dirty="0"/>
          </a:p>
          <a:p>
            <a:pPr marL="0" indent="0" defTabSz="1693863">
              <a:buFontTx/>
              <a:buNone/>
            </a:pPr>
            <a:r>
              <a:rPr lang="nl-BE" altLang="nl-BE" sz="1400" i="1" dirty="0"/>
              <a:t>Maximum levels of </a:t>
            </a:r>
            <a:r>
              <a:rPr lang="nl-BE" altLang="nl-BE" sz="1400" i="1" dirty="0" err="1"/>
              <a:t>vitamins</a:t>
            </a:r>
            <a:r>
              <a:rPr lang="nl-BE" altLang="nl-BE" sz="1400" i="1" dirty="0"/>
              <a:t> </a:t>
            </a:r>
            <a:r>
              <a:rPr lang="nl-BE" altLang="nl-BE" sz="1400" i="1" dirty="0" err="1"/>
              <a:t>and</a:t>
            </a:r>
            <a:r>
              <a:rPr lang="nl-BE" altLang="nl-BE" sz="1400" i="1" dirty="0"/>
              <a:t> </a:t>
            </a:r>
            <a:r>
              <a:rPr lang="nl-BE" altLang="nl-BE" sz="1400" i="1" dirty="0" err="1"/>
              <a:t>minerals</a:t>
            </a:r>
            <a:r>
              <a:rPr lang="nl-BE" altLang="nl-BE" sz="1400" i="1" dirty="0"/>
              <a:t> </a:t>
            </a:r>
            <a:r>
              <a:rPr lang="nl-BE" altLang="nl-BE" sz="1400" i="1" dirty="0" err="1"/>
              <a:t>that</a:t>
            </a:r>
            <a:r>
              <a:rPr lang="nl-BE" altLang="nl-BE" sz="1400" i="1" dirty="0"/>
              <a:t> </a:t>
            </a:r>
            <a:r>
              <a:rPr lang="nl-BE" altLang="nl-BE" sz="1400" i="1" dirty="0" err="1"/>
              <a:t>can</a:t>
            </a:r>
            <a:endParaRPr lang="nl-BE" altLang="nl-BE" sz="1400" i="1" dirty="0"/>
          </a:p>
          <a:p>
            <a:pPr marL="0" indent="0" defTabSz="1693863">
              <a:buFontTx/>
              <a:buNone/>
            </a:pPr>
            <a:r>
              <a:rPr lang="nl-BE" altLang="nl-BE" sz="1400" i="1" dirty="0" err="1"/>
              <a:t>be</a:t>
            </a:r>
            <a:r>
              <a:rPr lang="nl-BE" altLang="nl-BE" sz="1400" i="1" dirty="0"/>
              <a:t> </a:t>
            </a:r>
            <a:r>
              <a:rPr lang="nl-BE" altLang="nl-BE" sz="1400" i="1" dirty="0" err="1"/>
              <a:t>added</a:t>
            </a:r>
            <a:r>
              <a:rPr lang="nl-BE" altLang="nl-BE" sz="1400" i="1" dirty="0"/>
              <a:t> </a:t>
            </a:r>
            <a:r>
              <a:rPr lang="nl-BE" altLang="nl-BE" sz="1400" i="1" dirty="0" err="1"/>
              <a:t>to</a:t>
            </a:r>
            <a:r>
              <a:rPr lang="nl-BE" altLang="nl-BE" sz="1400" i="1" dirty="0"/>
              <a:t> </a:t>
            </a:r>
            <a:r>
              <a:rPr lang="nl-BE" altLang="nl-BE" sz="1400" i="1" dirty="0" err="1"/>
              <a:t>foods</a:t>
            </a:r>
            <a:r>
              <a:rPr lang="nl-BE" altLang="nl-BE" sz="1400" i="1" dirty="0"/>
              <a:t>.</a:t>
            </a:r>
          </a:p>
          <a:p>
            <a:pPr marL="0" indent="0" defTabSz="1693863">
              <a:buFontTx/>
              <a:buNone/>
            </a:pPr>
            <a:endParaRPr lang="nl-BE" altLang="nl-BE" sz="1400" i="1" dirty="0"/>
          </a:p>
          <a:p>
            <a:pPr marL="0" indent="0" defTabSz="1693863">
              <a:buFontTx/>
              <a:buNone/>
            </a:pPr>
            <a:r>
              <a:rPr lang="nl-BE" altLang="nl-BE" sz="1400" i="1" dirty="0" err="1"/>
              <a:t>Vitamins</a:t>
            </a:r>
            <a:r>
              <a:rPr lang="nl-BE" altLang="nl-BE" sz="1400" i="1" dirty="0"/>
              <a:t> </a:t>
            </a:r>
            <a:r>
              <a:rPr lang="nl-BE" altLang="nl-BE" sz="1400" i="1" dirty="0" err="1"/>
              <a:t>and</a:t>
            </a:r>
            <a:r>
              <a:rPr lang="nl-BE" altLang="nl-BE" sz="1400" i="1" dirty="0"/>
              <a:t> </a:t>
            </a:r>
            <a:r>
              <a:rPr lang="nl-BE" altLang="nl-BE" sz="1400" i="1" dirty="0" err="1"/>
              <a:t>minerals</a:t>
            </a:r>
            <a:r>
              <a:rPr lang="nl-BE" altLang="nl-BE" sz="1400" i="1" dirty="0"/>
              <a:t> </a:t>
            </a:r>
            <a:r>
              <a:rPr lang="nl-BE" altLang="nl-BE" sz="1400" i="1" dirty="0" err="1"/>
              <a:t>may</a:t>
            </a:r>
            <a:r>
              <a:rPr lang="nl-BE" altLang="nl-BE" sz="1400" i="1" dirty="0"/>
              <a:t> </a:t>
            </a:r>
            <a:r>
              <a:rPr lang="nl-BE" altLang="nl-BE" sz="1400" i="1" dirty="0" err="1"/>
              <a:t>not</a:t>
            </a:r>
            <a:r>
              <a:rPr lang="nl-BE" altLang="nl-BE" sz="1400" i="1" dirty="0"/>
              <a:t> </a:t>
            </a:r>
            <a:r>
              <a:rPr lang="nl-BE" altLang="nl-BE" sz="1400" i="1" dirty="0" err="1"/>
              <a:t>be</a:t>
            </a:r>
            <a:r>
              <a:rPr lang="nl-BE" altLang="nl-BE" sz="1400" i="1" dirty="0"/>
              <a:t> </a:t>
            </a:r>
            <a:r>
              <a:rPr lang="nl-BE" altLang="nl-BE" sz="1400" i="1" dirty="0" err="1"/>
              <a:t>added</a:t>
            </a:r>
            <a:r>
              <a:rPr lang="nl-BE" altLang="nl-BE" sz="1400" i="1" dirty="0"/>
              <a:t> </a:t>
            </a:r>
            <a:r>
              <a:rPr lang="nl-BE" altLang="nl-BE" sz="1400" i="1" dirty="0" err="1"/>
              <a:t>to</a:t>
            </a:r>
            <a:r>
              <a:rPr lang="nl-BE" altLang="nl-BE" sz="1400" i="1" dirty="0"/>
              <a:t> </a:t>
            </a:r>
            <a:r>
              <a:rPr lang="nl-BE" altLang="nl-BE" sz="1400" i="1" dirty="0" err="1"/>
              <a:t>unprocessed</a:t>
            </a:r>
            <a:r>
              <a:rPr lang="nl-BE" altLang="nl-BE" sz="1400" i="1" dirty="0"/>
              <a:t> fruit,</a:t>
            </a:r>
          </a:p>
          <a:p>
            <a:pPr marL="0" indent="0" defTabSz="1693863">
              <a:buFontTx/>
              <a:buNone/>
            </a:pPr>
            <a:r>
              <a:rPr lang="nl-BE" altLang="nl-BE" sz="1400" i="1" dirty="0" err="1"/>
              <a:t>vegetables</a:t>
            </a:r>
            <a:r>
              <a:rPr lang="nl-BE" altLang="nl-BE" sz="1400" i="1" dirty="0"/>
              <a:t>, </a:t>
            </a:r>
            <a:r>
              <a:rPr lang="nl-BE" altLang="nl-BE" sz="1400" i="1" dirty="0" err="1"/>
              <a:t>meat</a:t>
            </a:r>
            <a:r>
              <a:rPr lang="nl-BE" altLang="nl-BE" sz="1400" i="1" dirty="0"/>
              <a:t>, </a:t>
            </a:r>
            <a:r>
              <a:rPr lang="nl-BE" altLang="nl-BE" sz="1400" i="1" dirty="0" err="1"/>
              <a:t>poultry</a:t>
            </a:r>
            <a:r>
              <a:rPr lang="nl-BE" altLang="nl-BE" sz="1400" i="1" dirty="0"/>
              <a:t> </a:t>
            </a:r>
            <a:r>
              <a:rPr lang="nl-BE" altLang="nl-BE" sz="1400" i="1" dirty="0" err="1"/>
              <a:t>and</a:t>
            </a:r>
            <a:r>
              <a:rPr lang="nl-BE" altLang="nl-BE" sz="1400" i="1" dirty="0"/>
              <a:t> </a:t>
            </a:r>
            <a:r>
              <a:rPr lang="nl-BE" altLang="nl-BE" sz="1400" i="1" dirty="0" err="1"/>
              <a:t>fish</a:t>
            </a:r>
            <a:r>
              <a:rPr lang="nl-BE" altLang="nl-BE" sz="1400" i="1" dirty="0"/>
              <a:t>, </a:t>
            </a:r>
            <a:r>
              <a:rPr lang="nl-BE" altLang="nl-BE" sz="1400" i="1" dirty="0" err="1"/>
              <a:t>beverages</a:t>
            </a:r>
            <a:r>
              <a:rPr lang="nl-BE" altLang="nl-BE" sz="1400" i="1" dirty="0"/>
              <a:t> &gt; 1.2 %  </a:t>
            </a:r>
            <a:r>
              <a:rPr lang="nl-BE" altLang="nl-BE" sz="1400" i="1" dirty="0" err="1"/>
              <a:t>by</a:t>
            </a:r>
            <a:r>
              <a:rPr lang="nl-BE" altLang="nl-BE" sz="1400" i="1" dirty="0"/>
              <a:t> vol. of alcohol (!</a:t>
            </a:r>
            <a:r>
              <a:rPr lang="nl-BE" altLang="nl-BE" sz="1400" i="1" dirty="0" err="1"/>
              <a:t>exceptions</a:t>
            </a:r>
            <a:r>
              <a:rPr lang="nl-BE" altLang="nl-BE" sz="1400" i="1" dirty="0"/>
              <a:t>)</a:t>
            </a:r>
          </a:p>
          <a:p>
            <a:pPr marL="0" indent="0" defTabSz="1693863">
              <a:buFontTx/>
              <a:buNone/>
            </a:pPr>
            <a:endParaRPr lang="nl-BE" altLang="nl-BE" sz="800" i="1" dirty="0"/>
          </a:p>
          <a:p>
            <a:pPr marL="0" indent="0" defTabSz="1693863">
              <a:buFontTx/>
              <a:buNone/>
            </a:pPr>
            <a:r>
              <a:rPr lang="nl-BE" altLang="nl-BE" sz="1400" i="1" dirty="0"/>
              <a:t>Community Register: </a:t>
            </a:r>
            <a:r>
              <a:rPr lang="nl-BE" altLang="nl-BE" sz="1400" i="1" dirty="0" err="1"/>
              <a:t>see</a:t>
            </a:r>
            <a:r>
              <a:rPr lang="nl-BE" altLang="nl-BE" sz="1400" i="1" dirty="0"/>
              <a:t> link below</a:t>
            </a:r>
            <a:endParaRPr lang="nl-NL" altLang="nl-BE" sz="1400" i="1" dirty="0"/>
          </a:p>
        </p:txBody>
      </p:sp>
      <p:pic>
        <p:nvPicPr>
          <p:cNvPr id="37891" name="Afbeelding 4" descr="Picture of VITAMIN B-COMPLEX AND C CAP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1" y="4000087"/>
            <a:ext cx="1926851" cy="14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hthoek 7"/>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
        <p:nvSpPr>
          <p:cNvPr id="2" name="Rechthoek 1"/>
          <p:cNvSpPr/>
          <p:nvPr/>
        </p:nvSpPr>
        <p:spPr>
          <a:xfrm>
            <a:off x="251520" y="6419850"/>
            <a:ext cx="8640959" cy="38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hlinkClick r:id="rId4"/>
              </a:rPr>
              <a:t>https://ec.europa.eu/food/safety/labelling_nutrition/vitamins_minerals_en</a:t>
            </a:r>
            <a:endParaRPr lang="nl-BE" dirty="0">
              <a:solidFill>
                <a:schemeClr val="tx1"/>
              </a:solidFill>
            </a:endParaRPr>
          </a:p>
        </p:txBody>
      </p:sp>
    </p:spTree>
    <p:extLst>
      <p:ext uri="{BB962C8B-B14F-4D97-AF65-F5344CB8AC3E}">
        <p14:creationId xmlns:p14="http://schemas.microsoft.com/office/powerpoint/2010/main" val="848489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685800" y="1844675"/>
            <a:ext cx="7772400" cy="4251325"/>
          </a:xfrm>
        </p:spPr>
        <p:txBody>
          <a:bodyPr/>
          <a:lstStyle/>
          <a:p>
            <a:pPr marL="715963" indent="-715963" defTabSz="1693863">
              <a:buFontTx/>
              <a:buNone/>
              <a:defRPr/>
            </a:pPr>
            <a:r>
              <a:rPr lang="nl-NL" sz="2800" i="1" dirty="0">
                <a:solidFill>
                  <a:srgbClr val="0000FF"/>
                </a:solidFill>
              </a:rPr>
              <a:t>II.3. </a:t>
            </a:r>
            <a:r>
              <a:rPr lang="nl-NL" sz="2800" i="1" u="sng" dirty="0" err="1">
                <a:solidFill>
                  <a:srgbClr val="0000FF"/>
                </a:solidFill>
              </a:rPr>
              <a:t>Additives</a:t>
            </a:r>
            <a:r>
              <a:rPr lang="nl-NL" sz="2800" i="1" u="sng" dirty="0">
                <a:solidFill>
                  <a:srgbClr val="0000FF"/>
                </a:solidFill>
              </a:rPr>
              <a:t>, </a:t>
            </a:r>
            <a:r>
              <a:rPr lang="nl-NL" sz="2800" i="1" u="sng" dirty="0" err="1">
                <a:solidFill>
                  <a:srgbClr val="0000FF"/>
                </a:solidFill>
              </a:rPr>
              <a:t>flavourings</a:t>
            </a:r>
            <a:r>
              <a:rPr lang="nl-NL" sz="2800" i="1" u="sng" dirty="0">
                <a:solidFill>
                  <a:srgbClr val="0000FF"/>
                </a:solidFill>
              </a:rPr>
              <a:t>, </a:t>
            </a:r>
            <a:r>
              <a:rPr lang="nl-NL" sz="2800" i="1" u="sng" dirty="0" err="1">
                <a:solidFill>
                  <a:srgbClr val="0000FF"/>
                </a:solidFill>
              </a:rPr>
              <a:t>food</a:t>
            </a:r>
            <a:r>
              <a:rPr lang="nl-NL" sz="2800" i="1" u="sng" dirty="0">
                <a:solidFill>
                  <a:srgbClr val="0000FF"/>
                </a:solidFill>
              </a:rPr>
              <a:t> </a:t>
            </a:r>
            <a:r>
              <a:rPr lang="nl-NL" sz="2800" i="1" u="sng" dirty="0" err="1">
                <a:solidFill>
                  <a:srgbClr val="0000FF"/>
                </a:solidFill>
              </a:rPr>
              <a:t>enzymes</a:t>
            </a:r>
            <a:r>
              <a:rPr lang="nl-NL" sz="2800" i="1" u="sng" dirty="0">
                <a:solidFill>
                  <a:srgbClr val="0000FF"/>
                </a:solidFill>
              </a:rPr>
              <a:t>  &amp;   </a:t>
            </a:r>
            <a:r>
              <a:rPr lang="nl-NL" sz="2800" i="1" u="sng" dirty="0" err="1">
                <a:solidFill>
                  <a:srgbClr val="0000FF"/>
                </a:solidFill>
              </a:rPr>
              <a:t>extraction</a:t>
            </a:r>
            <a:r>
              <a:rPr lang="nl-NL" sz="2800" i="1" u="sng" dirty="0">
                <a:solidFill>
                  <a:srgbClr val="0000FF"/>
                </a:solidFill>
              </a:rPr>
              <a:t> solvents </a:t>
            </a:r>
          </a:p>
          <a:p>
            <a:pPr defTabSz="1693863">
              <a:buFontTx/>
              <a:buNone/>
              <a:defRPr/>
            </a:pPr>
            <a:endParaRPr lang="nl-NL" sz="2800" i="1" u="sng" dirty="0">
              <a:solidFill>
                <a:srgbClr val="0000FF"/>
              </a:solidFill>
            </a:endParaRPr>
          </a:p>
          <a:p>
            <a:pPr defTabSz="1693863">
              <a:buFontTx/>
              <a:buNone/>
              <a:defRPr/>
            </a:pPr>
            <a:r>
              <a:rPr lang="nl-NL" sz="2400" i="1" dirty="0"/>
              <a:t>II.3.1. </a:t>
            </a:r>
            <a:r>
              <a:rPr lang="nl-NL" sz="2400" i="1" dirty="0" err="1"/>
              <a:t>Additives</a:t>
            </a:r>
            <a:endParaRPr lang="nl-NL" sz="2400" i="1" dirty="0"/>
          </a:p>
          <a:p>
            <a:pPr defTabSz="1693863">
              <a:buFontTx/>
              <a:buNone/>
              <a:defRPr/>
            </a:pPr>
            <a:r>
              <a:rPr lang="nl-NL" sz="2400" i="1" dirty="0"/>
              <a:t>II.3.2. </a:t>
            </a:r>
            <a:r>
              <a:rPr lang="nl-NL" sz="2400" i="1" dirty="0" err="1"/>
              <a:t>Flavourings</a:t>
            </a:r>
            <a:endParaRPr lang="nl-NL" sz="2400" i="1" dirty="0"/>
          </a:p>
          <a:p>
            <a:pPr defTabSz="1693863">
              <a:buFontTx/>
              <a:buNone/>
              <a:defRPr/>
            </a:pPr>
            <a:r>
              <a:rPr lang="nl-NL" sz="2400" i="1" dirty="0"/>
              <a:t>II.3.3. </a:t>
            </a:r>
            <a:r>
              <a:rPr lang="nl-NL" sz="2400" i="1" dirty="0" err="1"/>
              <a:t>Food</a:t>
            </a:r>
            <a:r>
              <a:rPr lang="nl-NL" sz="2400" i="1" dirty="0"/>
              <a:t> </a:t>
            </a:r>
            <a:r>
              <a:rPr lang="nl-NL" sz="2400" i="1" dirty="0" err="1"/>
              <a:t>enzymes</a:t>
            </a:r>
            <a:endParaRPr lang="nl-NL" sz="2400" i="1" dirty="0"/>
          </a:p>
          <a:p>
            <a:pPr defTabSz="1693863">
              <a:buFontTx/>
              <a:buNone/>
              <a:defRPr/>
            </a:pPr>
            <a:r>
              <a:rPr lang="nl-NL" sz="2400" i="1" dirty="0"/>
              <a:t>II.3.3. </a:t>
            </a:r>
            <a:r>
              <a:rPr lang="nl-NL" sz="2400" i="1" dirty="0" err="1"/>
              <a:t>Extraction</a:t>
            </a:r>
            <a:r>
              <a:rPr lang="nl-NL" sz="2400" i="1" dirty="0"/>
              <a:t> solvents</a:t>
            </a:r>
          </a:p>
          <a:p>
            <a:pPr defTabSz="1693863">
              <a:buFontTx/>
              <a:buNone/>
              <a:defRPr/>
            </a:pPr>
            <a:endParaRPr lang="nl-NL" sz="2800" i="1" dirty="0"/>
          </a:p>
          <a:p>
            <a:pPr defTabSz="1693863">
              <a:buFontTx/>
              <a:buNone/>
              <a:defRPr/>
            </a:pPr>
            <a:endParaRPr lang="nl-NL" i="1" dirty="0"/>
          </a:p>
        </p:txBody>
      </p:sp>
      <p:sp>
        <p:nvSpPr>
          <p:cNvPr id="38915" name="Rechthoek 4"/>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5" name="Picture 4"/>
          <p:cNvPicPr>
            <a:picLocks noChangeAspect="1"/>
          </p:cNvPicPr>
          <p:nvPr/>
        </p:nvPicPr>
        <p:blipFill>
          <a:blip r:embed="rId3"/>
          <a:stretch>
            <a:fillRect/>
          </a:stretch>
        </p:blipFill>
        <p:spPr>
          <a:xfrm>
            <a:off x="7603752" y="5037648"/>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469093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615950" y="1557338"/>
            <a:ext cx="7772400" cy="4460875"/>
          </a:xfrm>
        </p:spPr>
        <p:txBody>
          <a:bodyPr/>
          <a:lstStyle/>
          <a:p>
            <a:pPr marL="630238" indent="-630238" defTabSz="1693863">
              <a:buFontTx/>
              <a:buNone/>
              <a:defRPr/>
            </a:pPr>
            <a:r>
              <a:rPr lang="nl-NL" sz="2400" i="1" dirty="0">
                <a:solidFill>
                  <a:srgbClr val="0000FF"/>
                </a:solidFill>
              </a:rPr>
              <a:t>II.3. </a:t>
            </a:r>
            <a:r>
              <a:rPr lang="nl-NL" sz="2400" i="1" u="sng" dirty="0" err="1">
                <a:solidFill>
                  <a:srgbClr val="0000FF"/>
                </a:solidFill>
              </a:rPr>
              <a:t>Additives</a:t>
            </a:r>
            <a:r>
              <a:rPr lang="nl-NL" sz="2400" i="1" u="sng" dirty="0">
                <a:solidFill>
                  <a:srgbClr val="0000FF"/>
                </a:solidFill>
              </a:rPr>
              <a:t>, </a:t>
            </a:r>
            <a:r>
              <a:rPr lang="nl-NL" sz="2400" i="1" u="sng" dirty="0" err="1">
                <a:solidFill>
                  <a:srgbClr val="0000FF"/>
                </a:solidFill>
              </a:rPr>
              <a:t>flavourings</a:t>
            </a:r>
            <a:r>
              <a:rPr lang="nl-NL" sz="2400" i="1" u="sng" dirty="0">
                <a:solidFill>
                  <a:srgbClr val="0000FF"/>
                </a:solidFill>
              </a:rPr>
              <a:t>, </a:t>
            </a:r>
            <a:r>
              <a:rPr lang="nl-NL" sz="2400" i="1" u="sng" dirty="0" err="1">
                <a:solidFill>
                  <a:srgbClr val="0000FF"/>
                </a:solidFill>
              </a:rPr>
              <a:t>food</a:t>
            </a:r>
            <a:r>
              <a:rPr lang="nl-NL" sz="2400" i="1" u="sng" dirty="0">
                <a:solidFill>
                  <a:srgbClr val="0000FF"/>
                </a:solidFill>
              </a:rPr>
              <a:t> </a:t>
            </a:r>
            <a:r>
              <a:rPr lang="nl-NL" sz="2400" i="1" u="sng" dirty="0" err="1">
                <a:solidFill>
                  <a:srgbClr val="0000FF"/>
                </a:solidFill>
              </a:rPr>
              <a:t>enzymes</a:t>
            </a:r>
            <a:r>
              <a:rPr lang="nl-NL" sz="2400" i="1" u="sng" dirty="0">
                <a:solidFill>
                  <a:srgbClr val="0000FF"/>
                </a:solidFill>
              </a:rPr>
              <a:t> &amp;</a:t>
            </a:r>
          </a:p>
          <a:p>
            <a:pPr marL="630238" indent="-630238" defTabSz="1693863">
              <a:buFontTx/>
              <a:buNone/>
              <a:tabLst>
                <a:tab pos="630238" algn="l"/>
              </a:tabLst>
              <a:defRPr/>
            </a:pPr>
            <a:r>
              <a:rPr lang="nl-NL" sz="2400" i="1" dirty="0">
                <a:solidFill>
                  <a:srgbClr val="0000FF"/>
                </a:solidFill>
              </a:rPr>
              <a:t>	</a:t>
            </a:r>
            <a:r>
              <a:rPr lang="nl-NL" sz="2400" i="1" u="sng" dirty="0" err="1">
                <a:solidFill>
                  <a:srgbClr val="0000FF"/>
                </a:solidFill>
              </a:rPr>
              <a:t>extraction</a:t>
            </a:r>
            <a:r>
              <a:rPr lang="nl-NL" sz="2400" i="1" u="sng" dirty="0">
                <a:solidFill>
                  <a:srgbClr val="0000FF"/>
                </a:solidFill>
              </a:rPr>
              <a:t> solvents </a:t>
            </a:r>
          </a:p>
          <a:p>
            <a:pPr defTabSz="1693863">
              <a:buFontTx/>
              <a:buNone/>
              <a:defRPr/>
            </a:pPr>
            <a:r>
              <a:rPr lang="nl-NL" sz="2000" i="1" dirty="0">
                <a:solidFill>
                  <a:srgbClr val="0000FF"/>
                </a:solidFill>
              </a:rPr>
              <a:t>II.3.1. </a:t>
            </a:r>
            <a:r>
              <a:rPr lang="nl-NL" sz="2000" i="1" dirty="0" err="1">
                <a:solidFill>
                  <a:srgbClr val="0000FF"/>
                </a:solidFill>
              </a:rPr>
              <a:t>Additives</a:t>
            </a:r>
            <a:r>
              <a:rPr lang="nl-NL" sz="2000" i="1" dirty="0">
                <a:solidFill>
                  <a:srgbClr val="0000FF"/>
                </a:solidFill>
              </a:rPr>
              <a:t> (Reg.(EC)1333/2008, Reg.(EC)1331/2008)</a:t>
            </a:r>
            <a:endParaRPr lang="nl-NL" sz="2000" i="1" dirty="0">
              <a:solidFill>
                <a:schemeClr val="tx2"/>
              </a:solidFill>
            </a:endParaRPr>
          </a:p>
          <a:p>
            <a:pPr defTabSz="1693863">
              <a:buFontTx/>
              <a:buNone/>
              <a:defRPr/>
            </a:pPr>
            <a:endParaRPr lang="nl-NL" sz="800" i="1" u="sng" dirty="0">
              <a:solidFill>
                <a:schemeClr val="tx2"/>
              </a:solidFill>
            </a:endParaRPr>
          </a:p>
          <a:p>
            <a:pPr defTabSz="1693863">
              <a:buFontTx/>
              <a:buNone/>
              <a:defRPr/>
            </a:pPr>
            <a:r>
              <a:rPr lang="nl-NL" sz="1600" i="1" u="sng" dirty="0">
                <a:solidFill>
                  <a:schemeClr val="tx2"/>
                </a:solidFill>
              </a:rPr>
              <a:t>Reg. (EC) 1333/2008</a:t>
            </a:r>
          </a:p>
          <a:p>
            <a:pPr marL="1249363" indent="-1249363" defTabSz="1693863">
              <a:buFont typeface="Monotype Sorts" pitchFamily="2" charset="2"/>
              <a:buNone/>
              <a:defRPr/>
            </a:pPr>
            <a:r>
              <a:rPr lang="nl-NL" sz="1600" i="1" dirty="0"/>
              <a:t>Annex I:	</a:t>
            </a:r>
            <a:r>
              <a:rPr lang="nl-NL" sz="1600" i="1" dirty="0" err="1"/>
              <a:t>Functional</a:t>
            </a:r>
            <a:r>
              <a:rPr lang="nl-NL" sz="1600" i="1" dirty="0"/>
              <a:t> classes </a:t>
            </a:r>
            <a:r>
              <a:rPr lang="nl-NL" sz="1400" i="1" dirty="0">
                <a:solidFill>
                  <a:schemeClr val="tx2"/>
                </a:solidFill>
              </a:rPr>
              <a:t>(</a:t>
            </a:r>
            <a:r>
              <a:rPr lang="nl-BE" sz="1400" dirty="0" err="1"/>
              <a:t>sweeteners</a:t>
            </a:r>
            <a:r>
              <a:rPr lang="nl-BE" sz="1400" dirty="0"/>
              <a:t>, </a:t>
            </a:r>
            <a:r>
              <a:rPr lang="nl-BE" sz="1400" dirty="0" err="1"/>
              <a:t>colours</a:t>
            </a:r>
            <a:r>
              <a:rPr lang="nl-BE" sz="1400" dirty="0"/>
              <a:t>, </a:t>
            </a:r>
            <a:r>
              <a:rPr lang="nl-BE" sz="1400" dirty="0" err="1"/>
              <a:t>preservatives</a:t>
            </a:r>
            <a:r>
              <a:rPr lang="nl-BE" sz="1400" dirty="0"/>
              <a:t>, </a:t>
            </a:r>
            <a:r>
              <a:rPr lang="nl-BE" sz="1400" dirty="0" err="1"/>
              <a:t>antioxidants</a:t>
            </a:r>
            <a:r>
              <a:rPr lang="nl-BE" sz="1400" dirty="0"/>
              <a:t>, carriers, </a:t>
            </a:r>
            <a:r>
              <a:rPr lang="nl-BE" sz="1400" dirty="0" err="1"/>
              <a:t>acids</a:t>
            </a:r>
            <a:r>
              <a:rPr lang="nl-BE" sz="1400" dirty="0"/>
              <a:t>, </a:t>
            </a:r>
            <a:r>
              <a:rPr lang="nl-BE" sz="1400" dirty="0" err="1"/>
              <a:t>acidity</a:t>
            </a:r>
            <a:r>
              <a:rPr lang="nl-BE" sz="1400" dirty="0"/>
              <a:t> regulators, anti-</a:t>
            </a:r>
            <a:r>
              <a:rPr lang="nl-BE" sz="1400" dirty="0" err="1"/>
              <a:t>caking</a:t>
            </a:r>
            <a:r>
              <a:rPr lang="nl-BE" sz="1400" dirty="0"/>
              <a:t> </a:t>
            </a:r>
            <a:r>
              <a:rPr lang="nl-BE" sz="1400" dirty="0" err="1"/>
              <a:t>agents</a:t>
            </a:r>
            <a:r>
              <a:rPr lang="nl-BE" sz="1400" dirty="0"/>
              <a:t>, anti-</a:t>
            </a:r>
            <a:r>
              <a:rPr lang="nl-BE" sz="1400" dirty="0" err="1"/>
              <a:t>foaming</a:t>
            </a:r>
            <a:r>
              <a:rPr lang="nl-BE" sz="1400" dirty="0"/>
              <a:t> </a:t>
            </a:r>
            <a:r>
              <a:rPr lang="nl-BE" sz="1400" dirty="0" err="1"/>
              <a:t>agents</a:t>
            </a:r>
            <a:r>
              <a:rPr lang="nl-BE" sz="1400" dirty="0"/>
              <a:t>, </a:t>
            </a:r>
            <a:r>
              <a:rPr lang="nl-BE" sz="1400" dirty="0" err="1"/>
              <a:t>bulking</a:t>
            </a:r>
            <a:r>
              <a:rPr lang="nl-BE" sz="1400" dirty="0"/>
              <a:t> </a:t>
            </a:r>
            <a:r>
              <a:rPr lang="nl-BE" sz="1400" dirty="0" err="1"/>
              <a:t>agents</a:t>
            </a:r>
            <a:r>
              <a:rPr lang="nl-BE" sz="1400" dirty="0"/>
              <a:t>, etc.)   </a:t>
            </a:r>
            <a:r>
              <a:rPr lang="nl-BE" sz="1400" dirty="0">
                <a:solidFill>
                  <a:srgbClr val="FF0000"/>
                </a:solidFill>
              </a:rPr>
              <a:t>27 classes</a:t>
            </a:r>
            <a:endParaRPr lang="nl-BE" sz="1400" dirty="0"/>
          </a:p>
          <a:p>
            <a:pPr marL="1244600" indent="-1244600" defTabSz="1693863">
              <a:buFontTx/>
              <a:buNone/>
              <a:defRPr/>
            </a:pPr>
            <a:r>
              <a:rPr lang="nl-NL" sz="1600" i="1" dirty="0"/>
              <a:t>Annex II:	</a:t>
            </a:r>
            <a:r>
              <a:rPr lang="nl-NL" sz="1600" i="1" dirty="0" err="1"/>
              <a:t>Authorised</a:t>
            </a:r>
            <a:r>
              <a:rPr lang="nl-NL" sz="1600" i="1" dirty="0"/>
              <a:t> </a:t>
            </a:r>
            <a:r>
              <a:rPr lang="nl-NL" sz="1600" i="1" dirty="0" err="1"/>
              <a:t>additives</a:t>
            </a:r>
            <a:r>
              <a:rPr lang="nl-NL" sz="1600" i="1" dirty="0"/>
              <a:t> </a:t>
            </a:r>
            <a:r>
              <a:rPr lang="nl-NL" sz="1600" i="1" dirty="0" err="1"/>
              <a:t>for</a:t>
            </a:r>
            <a:r>
              <a:rPr lang="nl-NL" sz="1600" i="1" dirty="0"/>
              <a:t> </a:t>
            </a:r>
            <a:r>
              <a:rPr lang="nl-NL" sz="1600" i="1" dirty="0" err="1"/>
              <a:t>use</a:t>
            </a:r>
            <a:r>
              <a:rPr lang="nl-NL" sz="1600" i="1" dirty="0"/>
              <a:t> in </a:t>
            </a:r>
            <a:r>
              <a:rPr lang="nl-NL" sz="1600" i="1" dirty="0" err="1"/>
              <a:t>foods</a:t>
            </a:r>
            <a:r>
              <a:rPr lang="nl-NL" sz="1600" i="1" dirty="0"/>
              <a:t> + </a:t>
            </a:r>
            <a:r>
              <a:rPr lang="nl-NL" sz="1600" i="1" dirty="0" err="1"/>
              <a:t>conditions</a:t>
            </a:r>
            <a:r>
              <a:rPr lang="nl-NL" sz="1600" i="1" dirty="0"/>
              <a:t> of </a:t>
            </a:r>
            <a:r>
              <a:rPr lang="nl-NL" sz="1600" i="1" dirty="0" err="1"/>
              <a:t>use</a:t>
            </a:r>
            <a:endParaRPr lang="nl-NL" sz="1600" i="1" dirty="0"/>
          </a:p>
          <a:p>
            <a:pPr marL="1244600" indent="-1244600" defTabSz="1693863">
              <a:buFontTx/>
              <a:buNone/>
              <a:defRPr/>
            </a:pPr>
            <a:r>
              <a:rPr lang="nl-NL" sz="1600" i="1" dirty="0"/>
              <a:t>Annex III:	</a:t>
            </a:r>
            <a:r>
              <a:rPr lang="nl-BE" sz="1600" i="1" dirty="0"/>
              <a:t>List of food </a:t>
            </a:r>
            <a:r>
              <a:rPr lang="nl-BE" sz="1600" i="1" dirty="0" err="1"/>
              <a:t>additives</a:t>
            </a:r>
            <a:r>
              <a:rPr lang="nl-BE" sz="1600" i="1" dirty="0"/>
              <a:t> </a:t>
            </a:r>
            <a:r>
              <a:rPr lang="nl-BE" sz="1600" i="1" dirty="0" err="1"/>
              <a:t>for</a:t>
            </a:r>
            <a:r>
              <a:rPr lang="nl-BE" sz="1600" i="1" dirty="0"/>
              <a:t> </a:t>
            </a:r>
            <a:r>
              <a:rPr lang="nl-BE" sz="1600" i="1" dirty="0" err="1"/>
              <a:t>use</a:t>
            </a:r>
            <a:r>
              <a:rPr lang="nl-BE" sz="1600" i="1" dirty="0"/>
              <a:t> in </a:t>
            </a:r>
            <a:r>
              <a:rPr lang="nl-BE" sz="1600" i="1" dirty="0" err="1"/>
              <a:t>other</a:t>
            </a:r>
            <a:r>
              <a:rPr lang="nl-BE" sz="1600" i="1" dirty="0"/>
              <a:t> </a:t>
            </a:r>
            <a:r>
              <a:rPr lang="nl-BE" sz="1600" i="1" dirty="0" err="1"/>
              <a:t>additives</a:t>
            </a:r>
            <a:r>
              <a:rPr lang="nl-BE" sz="1600" i="1" dirty="0"/>
              <a:t>, </a:t>
            </a:r>
            <a:r>
              <a:rPr lang="nl-BE" sz="1600" i="1" dirty="0" err="1"/>
              <a:t>flavours</a:t>
            </a:r>
            <a:r>
              <a:rPr lang="nl-BE" sz="1600" i="1" dirty="0"/>
              <a:t> </a:t>
            </a:r>
            <a:r>
              <a:rPr lang="nl-BE" sz="1600" i="1" dirty="0" err="1"/>
              <a:t>and</a:t>
            </a:r>
            <a:r>
              <a:rPr lang="nl-BE" sz="1600" i="1" dirty="0"/>
              <a:t> in food </a:t>
            </a:r>
            <a:r>
              <a:rPr lang="nl-BE" sz="1600" i="1" dirty="0" err="1"/>
              <a:t>enzymes</a:t>
            </a:r>
            <a:r>
              <a:rPr lang="nl-BE" sz="1600" i="1" dirty="0"/>
              <a:t>, as well as </a:t>
            </a:r>
            <a:r>
              <a:rPr lang="nl-BE" sz="1600" i="1" dirty="0" err="1"/>
              <a:t>their</a:t>
            </a:r>
            <a:r>
              <a:rPr lang="nl-BE" sz="1600" i="1" dirty="0"/>
              <a:t> </a:t>
            </a:r>
            <a:r>
              <a:rPr lang="nl-BE" sz="1600" i="1" dirty="0" err="1"/>
              <a:t>conditions</a:t>
            </a:r>
            <a:r>
              <a:rPr lang="nl-BE" sz="1600" i="1" dirty="0"/>
              <a:t> of </a:t>
            </a:r>
            <a:r>
              <a:rPr lang="nl-BE" sz="1600" i="1" dirty="0" err="1"/>
              <a:t>use</a:t>
            </a:r>
            <a:r>
              <a:rPr lang="nl-BE" sz="1600" i="1" dirty="0"/>
              <a:t> </a:t>
            </a:r>
            <a:endParaRPr lang="nl-NL" sz="1600" i="1" dirty="0"/>
          </a:p>
          <a:p>
            <a:pPr defTabSz="1693863">
              <a:buFontTx/>
              <a:buNone/>
              <a:defRPr/>
            </a:pPr>
            <a:r>
              <a:rPr lang="nl-BE" sz="1600" i="1" dirty="0"/>
              <a:t>+ </a:t>
            </a:r>
            <a:r>
              <a:rPr lang="nl-BE" sz="1600" i="1" dirty="0" err="1"/>
              <a:t>labelling</a:t>
            </a:r>
            <a:r>
              <a:rPr lang="nl-BE" sz="1600" i="1" dirty="0"/>
              <a:t> </a:t>
            </a:r>
            <a:r>
              <a:rPr lang="nl-BE" sz="1600" i="1" dirty="0" err="1"/>
              <a:t>rules</a:t>
            </a:r>
            <a:endParaRPr lang="nl-BE" sz="1600" i="1" dirty="0"/>
          </a:p>
          <a:p>
            <a:pPr defTabSz="1693863">
              <a:buFontTx/>
              <a:buNone/>
              <a:defRPr/>
            </a:pPr>
            <a:endParaRPr lang="nl-NL" sz="800" i="1" u="sng" dirty="0">
              <a:solidFill>
                <a:schemeClr val="tx2"/>
              </a:solidFill>
            </a:endParaRPr>
          </a:p>
          <a:p>
            <a:pPr defTabSz="1693863">
              <a:buFontTx/>
              <a:buNone/>
              <a:defRPr/>
            </a:pPr>
            <a:r>
              <a:rPr lang="nl-NL" sz="1600" i="1" u="sng" dirty="0">
                <a:solidFill>
                  <a:schemeClr val="tx2"/>
                </a:solidFill>
              </a:rPr>
              <a:t>Reg. (EC) 1331/2008</a:t>
            </a:r>
          </a:p>
          <a:p>
            <a:pPr marL="0" indent="0" defTabSz="1693863">
              <a:buFontTx/>
              <a:buNone/>
              <a:defRPr/>
            </a:pPr>
            <a:r>
              <a:rPr lang="nl-BE" sz="1600" i="1" dirty="0"/>
              <a:t>Risk assessment + common </a:t>
            </a:r>
            <a:r>
              <a:rPr lang="nl-BE" sz="1600" i="1" dirty="0" err="1"/>
              <a:t>authorisation</a:t>
            </a:r>
            <a:r>
              <a:rPr lang="nl-BE" sz="1600" i="1" dirty="0"/>
              <a:t> procedure </a:t>
            </a:r>
            <a:r>
              <a:rPr lang="nl-BE" sz="1600" i="1" dirty="0" err="1"/>
              <a:t>for</a:t>
            </a:r>
            <a:r>
              <a:rPr lang="nl-BE" sz="1600" i="1" dirty="0"/>
              <a:t> food </a:t>
            </a:r>
            <a:r>
              <a:rPr lang="nl-BE" sz="1600" i="1" dirty="0" err="1"/>
              <a:t>additives</a:t>
            </a:r>
            <a:r>
              <a:rPr lang="nl-BE" sz="1600" i="1" dirty="0"/>
              <a:t>, </a:t>
            </a:r>
            <a:r>
              <a:rPr lang="nl-BE" sz="1600" i="1" dirty="0" err="1"/>
              <a:t>enzymes</a:t>
            </a:r>
            <a:r>
              <a:rPr lang="nl-BE" sz="1600" i="1" dirty="0"/>
              <a:t> </a:t>
            </a:r>
            <a:r>
              <a:rPr lang="nl-BE" sz="1600" i="1" dirty="0" err="1"/>
              <a:t>and</a:t>
            </a:r>
            <a:r>
              <a:rPr lang="nl-BE" sz="1600" i="1" dirty="0"/>
              <a:t> </a:t>
            </a:r>
            <a:r>
              <a:rPr lang="nl-BE" sz="1600" i="1" dirty="0" err="1"/>
              <a:t>flavourings</a:t>
            </a:r>
            <a:endParaRPr lang="nl-NL" sz="1600" i="1" u="sng" dirty="0">
              <a:solidFill>
                <a:schemeClr val="tx2"/>
              </a:solidFill>
            </a:endParaRPr>
          </a:p>
          <a:p>
            <a:pPr defTabSz="1693863">
              <a:buFontTx/>
              <a:buNone/>
              <a:defRPr/>
            </a:pPr>
            <a:endParaRPr lang="nl-BE" sz="1600" i="1" dirty="0"/>
          </a:p>
          <a:p>
            <a:pPr defTabSz="1693863">
              <a:buFontTx/>
              <a:buNone/>
              <a:defRPr/>
            </a:pPr>
            <a:endParaRPr lang="nl-NL" i="1" dirty="0"/>
          </a:p>
          <a:p>
            <a:pPr defTabSz="1693863">
              <a:buFontTx/>
              <a:buNone/>
              <a:defRPr/>
            </a:pPr>
            <a:endParaRPr lang="nl-NL" i="1" dirty="0"/>
          </a:p>
        </p:txBody>
      </p:sp>
      <p:pic>
        <p:nvPicPr>
          <p:cNvPr id="39939" name="Afbeelding 4" descr="food additives - photo/picture definition - food additives word and phras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781050"/>
            <a:ext cx="14557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hthoek 5"/>
          <p:cNvSpPr>
            <a:spLocks noChangeArrowheads="1"/>
          </p:cNvSpPr>
          <p:nvPr/>
        </p:nvSpPr>
        <p:spPr bwMode="auto">
          <a:xfrm>
            <a:off x="3492500" y="404813"/>
            <a:ext cx="4895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6" name="Picture 4"/>
          <p:cNvPicPr>
            <a:picLocks noChangeAspect="1"/>
          </p:cNvPicPr>
          <p:nvPr/>
        </p:nvPicPr>
        <p:blipFill>
          <a:blip r:embed="rId4"/>
          <a:stretch>
            <a:fillRect/>
          </a:stretch>
        </p:blipFill>
        <p:spPr>
          <a:xfrm>
            <a:off x="8100392" y="5626219"/>
            <a:ext cx="807071" cy="753522"/>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51520" y="6462713"/>
            <a:ext cx="8655943" cy="280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5"/>
              </a:rPr>
              <a:t>https://ec.europa.eu/food/safety/food_improvement_agents/additives_en</a:t>
            </a:r>
            <a:endParaRPr lang="nl-BE" sz="1600" dirty="0"/>
          </a:p>
        </p:txBody>
      </p:sp>
    </p:spTree>
    <p:extLst>
      <p:ext uri="{BB962C8B-B14F-4D97-AF65-F5344CB8AC3E}">
        <p14:creationId xmlns:p14="http://schemas.microsoft.com/office/powerpoint/2010/main" val="3788324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463"/>
            <a:ext cx="3528392"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614613"/>
            <a:ext cx="55022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7463"/>
            <a:ext cx="49990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082800"/>
            <a:ext cx="3571875"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336866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069419"/>
            <a:ext cx="9144000" cy="5763429"/>
          </a:xfrm>
          <a:prstGeom prst="rect">
            <a:avLst/>
          </a:prstGeom>
        </p:spPr>
      </p:pic>
      <p:sp>
        <p:nvSpPr>
          <p:cNvPr id="3" name="Rechthoek 2"/>
          <p:cNvSpPr/>
          <p:nvPr/>
        </p:nvSpPr>
        <p:spPr>
          <a:xfrm>
            <a:off x="395536" y="260648"/>
            <a:ext cx="8208912" cy="646331"/>
          </a:xfrm>
          <a:prstGeom prst="rect">
            <a:avLst/>
          </a:prstGeom>
        </p:spPr>
        <p:txBody>
          <a:bodyPr wrap="square">
            <a:spAutoFit/>
          </a:bodyPr>
          <a:lstStyle/>
          <a:p>
            <a:r>
              <a:rPr lang="en-US" dirty="0">
                <a:hlinkClick r:id="rId3"/>
              </a:rPr>
              <a:t>https://webgate.ec.europa.eu/foods_system/main/?event=display</a:t>
            </a:r>
            <a:endParaRPr lang="en-US" dirty="0"/>
          </a:p>
          <a:p>
            <a:endParaRPr lang="en-US" dirty="0"/>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509111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0"/>
            <a:ext cx="9145016" cy="6866975"/>
          </a:xfrm>
          <a:prstGeom prst="rect">
            <a:avLst/>
          </a:prstGeom>
        </p:spPr>
      </p:pic>
      <p:sp>
        <p:nvSpPr>
          <p:cNvPr id="4" name="Rechthoek 3"/>
          <p:cNvSpPr/>
          <p:nvPr/>
        </p:nvSpPr>
        <p:spPr>
          <a:xfrm>
            <a:off x="4427984" y="2529009"/>
            <a:ext cx="43204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Example</a:t>
            </a:r>
            <a:r>
              <a:rPr lang="nl-BE" dirty="0"/>
              <a:t>: is </a:t>
            </a:r>
            <a:r>
              <a:rPr lang="nl-BE" dirty="0" err="1"/>
              <a:t>it</a:t>
            </a:r>
            <a:r>
              <a:rPr lang="nl-BE" dirty="0"/>
              <a:t> </a:t>
            </a:r>
            <a:r>
              <a:rPr lang="nl-BE" dirty="0" err="1"/>
              <a:t>allowed</a:t>
            </a:r>
            <a:r>
              <a:rPr lang="nl-BE" dirty="0"/>
              <a:t> to </a:t>
            </a:r>
            <a:r>
              <a:rPr lang="nl-BE" dirty="0" err="1"/>
              <a:t>use</a:t>
            </a:r>
            <a:r>
              <a:rPr lang="nl-BE" dirty="0"/>
              <a:t> </a:t>
            </a:r>
            <a:r>
              <a:rPr lang="nl-BE" dirty="0" err="1"/>
              <a:t>citric</a:t>
            </a:r>
            <a:r>
              <a:rPr lang="nl-BE" dirty="0"/>
              <a:t> acid in </a:t>
            </a:r>
            <a:r>
              <a:rPr lang="nl-BE" dirty="0" err="1"/>
              <a:t>fresh</a:t>
            </a:r>
            <a:r>
              <a:rPr lang="nl-BE" dirty="0"/>
              <a:t> pre-</a:t>
            </a:r>
            <a:r>
              <a:rPr lang="nl-BE" dirty="0" err="1"/>
              <a:t>cooked</a:t>
            </a:r>
            <a:r>
              <a:rPr lang="nl-BE" dirty="0"/>
              <a:t> pasta?</a:t>
            </a:r>
          </a:p>
        </p:txBody>
      </p:sp>
    </p:spTree>
    <p:extLst>
      <p:ext uri="{BB962C8B-B14F-4D97-AF65-F5344CB8AC3E}">
        <p14:creationId xmlns:p14="http://schemas.microsoft.com/office/powerpoint/2010/main" val="86001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16632"/>
            <a:ext cx="9144000" cy="5258534"/>
          </a:xfrm>
          <a:prstGeom prst="rect">
            <a:avLst/>
          </a:prstGeom>
        </p:spPr>
      </p:pic>
      <p:sp>
        <p:nvSpPr>
          <p:cNvPr id="3" name="Rechthoek 2"/>
          <p:cNvSpPr/>
          <p:nvPr/>
        </p:nvSpPr>
        <p:spPr>
          <a:xfrm>
            <a:off x="251520" y="5718750"/>
            <a:ext cx="8640960" cy="646331"/>
          </a:xfrm>
          <a:prstGeom prst="rect">
            <a:avLst/>
          </a:prstGeom>
        </p:spPr>
        <p:txBody>
          <a:bodyPr wrap="square">
            <a:spAutoFit/>
          </a:bodyPr>
          <a:lstStyle/>
          <a:p>
            <a:r>
              <a:rPr lang="en-US" dirty="0"/>
              <a:t>The specification of </a:t>
            </a:r>
            <a:r>
              <a:rPr lang="en-US" i="1" dirty="0">
                <a:solidFill>
                  <a:srgbClr val="0000FF"/>
                </a:solidFill>
              </a:rPr>
              <a:t>quantum </a:t>
            </a:r>
            <a:r>
              <a:rPr lang="en-US" i="1" dirty="0" err="1">
                <a:solidFill>
                  <a:srgbClr val="0000FF"/>
                </a:solidFill>
              </a:rPr>
              <a:t>satis</a:t>
            </a:r>
            <a:r>
              <a:rPr lang="en-US" dirty="0">
                <a:solidFill>
                  <a:srgbClr val="0000FF"/>
                </a:solidFill>
              </a:rPr>
              <a:t> </a:t>
            </a:r>
            <a:r>
              <a:rPr lang="en-US" dirty="0"/>
              <a:t>for an ingredient essentially means "Add as much of this ingredient as is needed to achieve the desired result, but not more."</a:t>
            </a:r>
          </a:p>
        </p:txBody>
      </p:sp>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2405121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611188" y="1628775"/>
            <a:ext cx="7921625" cy="4824413"/>
          </a:xfrm>
          <a:ln>
            <a:solidFill>
              <a:schemeClr val="accent1"/>
            </a:solidFill>
          </a:ln>
        </p:spPr>
        <p:txBody>
          <a:bodyPr/>
          <a:lstStyle/>
          <a:p>
            <a:pPr marL="715963" indent="-715963" defTabSz="1693863">
              <a:lnSpc>
                <a:spcPct val="90000"/>
              </a:lnSpc>
              <a:buFontTx/>
              <a:buNone/>
              <a:defRPr/>
            </a:pPr>
            <a:r>
              <a:rPr lang="nl-NL" sz="2400" i="1" dirty="0">
                <a:solidFill>
                  <a:srgbClr val="0000FF"/>
                </a:solidFill>
              </a:rPr>
              <a:t>II.3. </a:t>
            </a:r>
            <a:r>
              <a:rPr lang="nl-NL" sz="2400" i="1" u="sng" dirty="0" err="1">
                <a:solidFill>
                  <a:srgbClr val="0000FF"/>
                </a:solidFill>
              </a:rPr>
              <a:t>Additives</a:t>
            </a:r>
            <a:r>
              <a:rPr lang="nl-NL" sz="2400" i="1" u="sng" dirty="0">
                <a:solidFill>
                  <a:srgbClr val="0000FF"/>
                </a:solidFill>
              </a:rPr>
              <a:t>, </a:t>
            </a:r>
            <a:r>
              <a:rPr lang="nl-NL" sz="2400" i="1" u="sng" dirty="0" err="1">
                <a:solidFill>
                  <a:srgbClr val="0000FF"/>
                </a:solidFill>
              </a:rPr>
              <a:t>flavourings</a:t>
            </a:r>
            <a:r>
              <a:rPr lang="nl-NL" sz="2400" i="1" u="sng" dirty="0">
                <a:solidFill>
                  <a:srgbClr val="0000FF"/>
                </a:solidFill>
              </a:rPr>
              <a:t>, </a:t>
            </a:r>
            <a:r>
              <a:rPr lang="nl-NL" sz="2400" i="1" u="sng" dirty="0" err="1">
                <a:solidFill>
                  <a:srgbClr val="0000FF"/>
                </a:solidFill>
              </a:rPr>
              <a:t>food</a:t>
            </a:r>
            <a:r>
              <a:rPr lang="nl-NL" sz="2400" i="1" u="sng" dirty="0">
                <a:solidFill>
                  <a:srgbClr val="0000FF"/>
                </a:solidFill>
              </a:rPr>
              <a:t> </a:t>
            </a:r>
            <a:r>
              <a:rPr lang="nl-NL" sz="2400" i="1" u="sng" dirty="0" err="1">
                <a:solidFill>
                  <a:srgbClr val="0000FF"/>
                </a:solidFill>
              </a:rPr>
              <a:t>enzymes</a:t>
            </a:r>
            <a:r>
              <a:rPr lang="nl-NL" sz="2400" i="1" u="sng" dirty="0">
                <a:solidFill>
                  <a:srgbClr val="0000FF"/>
                </a:solidFill>
              </a:rPr>
              <a:t> &amp; </a:t>
            </a:r>
          </a:p>
          <a:p>
            <a:pPr marL="630238" indent="-630238" defTabSz="1693863">
              <a:lnSpc>
                <a:spcPct val="90000"/>
              </a:lnSpc>
              <a:buFontTx/>
              <a:buNone/>
              <a:defRPr/>
            </a:pPr>
            <a:r>
              <a:rPr lang="nl-NL" sz="2400" i="1" dirty="0">
                <a:solidFill>
                  <a:srgbClr val="0000FF"/>
                </a:solidFill>
              </a:rPr>
              <a:t>	</a:t>
            </a:r>
            <a:r>
              <a:rPr lang="nl-NL" sz="2400" i="1" u="sng" dirty="0" err="1">
                <a:solidFill>
                  <a:srgbClr val="0000FF"/>
                </a:solidFill>
              </a:rPr>
              <a:t>extraction</a:t>
            </a:r>
            <a:r>
              <a:rPr lang="nl-NL" sz="2400" i="1" u="sng" dirty="0">
                <a:solidFill>
                  <a:srgbClr val="0000FF"/>
                </a:solidFill>
              </a:rPr>
              <a:t> solvents </a:t>
            </a:r>
          </a:p>
          <a:p>
            <a:pPr defTabSz="1693863">
              <a:lnSpc>
                <a:spcPct val="90000"/>
              </a:lnSpc>
              <a:buFontTx/>
              <a:buNone/>
              <a:defRPr/>
            </a:pPr>
            <a:endParaRPr lang="nl-NL" sz="1000" i="1" dirty="0">
              <a:solidFill>
                <a:srgbClr val="0000FF"/>
              </a:solidFill>
            </a:endParaRPr>
          </a:p>
          <a:p>
            <a:pPr defTabSz="1693863">
              <a:lnSpc>
                <a:spcPct val="90000"/>
              </a:lnSpc>
              <a:buFontTx/>
              <a:buNone/>
              <a:defRPr/>
            </a:pPr>
            <a:r>
              <a:rPr lang="nl-NL" sz="2000" i="1" dirty="0">
                <a:solidFill>
                  <a:srgbClr val="0000FF"/>
                </a:solidFill>
              </a:rPr>
              <a:t>II.3.2. </a:t>
            </a:r>
            <a:r>
              <a:rPr lang="nl-NL" sz="2000" i="1" dirty="0" err="1">
                <a:solidFill>
                  <a:srgbClr val="0000FF"/>
                </a:solidFill>
              </a:rPr>
              <a:t>Flavourings</a:t>
            </a:r>
            <a:r>
              <a:rPr lang="nl-NL" sz="2000" i="1" dirty="0">
                <a:solidFill>
                  <a:srgbClr val="0000FF"/>
                </a:solidFill>
              </a:rPr>
              <a:t> </a:t>
            </a:r>
            <a:r>
              <a:rPr lang="nl-BE" sz="1600" i="1" dirty="0"/>
              <a:t> </a:t>
            </a:r>
          </a:p>
          <a:p>
            <a:pPr defTabSz="1693863">
              <a:lnSpc>
                <a:spcPct val="90000"/>
              </a:lnSpc>
              <a:buFontTx/>
              <a:buNone/>
              <a:defRPr/>
            </a:pPr>
            <a:r>
              <a:rPr lang="nl-BE" sz="1600" i="1" dirty="0"/>
              <a:t>	</a:t>
            </a:r>
            <a:r>
              <a:rPr lang="nl-BE" sz="1600" b="1" i="1" dirty="0">
                <a:solidFill>
                  <a:srgbClr val="0000FF"/>
                </a:solidFill>
              </a:rPr>
              <a:t>       </a:t>
            </a:r>
            <a:r>
              <a:rPr lang="nl-BE" sz="1600" i="1" dirty="0">
                <a:solidFill>
                  <a:srgbClr val="0000FF"/>
                </a:solidFill>
              </a:rPr>
              <a:t>(Reg.(EC)1334/2008, Reg.(EC)1331/2008 + Reg.(EC) 872/2012)</a:t>
            </a:r>
          </a:p>
          <a:p>
            <a:pPr defTabSz="1693863">
              <a:lnSpc>
                <a:spcPct val="90000"/>
              </a:lnSpc>
              <a:buFontTx/>
              <a:buNone/>
              <a:defRPr/>
            </a:pPr>
            <a:endParaRPr lang="nl-BE" sz="1600" i="1" dirty="0"/>
          </a:p>
          <a:p>
            <a:pPr defTabSz="1693863">
              <a:lnSpc>
                <a:spcPct val="90000"/>
              </a:lnSpc>
              <a:buFont typeface="Monotype Sorts" pitchFamily="2" charset="2"/>
              <a:buNone/>
              <a:defRPr/>
            </a:pPr>
            <a:r>
              <a:rPr lang="nl-BE" sz="1600" i="1" dirty="0" err="1"/>
              <a:t>Aim</a:t>
            </a:r>
            <a:r>
              <a:rPr lang="nl-BE" sz="1600" i="1" dirty="0"/>
              <a:t> = to </a:t>
            </a:r>
            <a:r>
              <a:rPr lang="nl-BE" sz="1600" i="1" dirty="0" err="1"/>
              <a:t>impart</a:t>
            </a:r>
            <a:r>
              <a:rPr lang="nl-BE" sz="1600" i="1" dirty="0"/>
              <a:t> </a:t>
            </a:r>
            <a:r>
              <a:rPr lang="nl-BE" sz="1600" i="1" dirty="0" err="1"/>
              <a:t>odour</a:t>
            </a:r>
            <a:r>
              <a:rPr lang="nl-BE" sz="1600" i="1" dirty="0"/>
              <a:t> and/</a:t>
            </a:r>
            <a:r>
              <a:rPr lang="nl-BE" sz="1600" i="1" dirty="0" err="1"/>
              <a:t>or</a:t>
            </a:r>
            <a:r>
              <a:rPr lang="nl-BE" sz="1600" i="1" dirty="0"/>
              <a:t> taste to </a:t>
            </a:r>
            <a:r>
              <a:rPr lang="nl-BE" sz="1600" i="1" dirty="0" err="1"/>
              <a:t>food</a:t>
            </a:r>
            <a:r>
              <a:rPr lang="nl-BE" sz="1600" i="1" dirty="0"/>
              <a:t> </a:t>
            </a:r>
          </a:p>
          <a:p>
            <a:pPr defTabSz="1693863">
              <a:lnSpc>
                <a:spcPct val="90000"/>
              </a:lnSpc>
              <a:buFontTx/>
              <a:buChar char="-"/>
              <a:defRPr/>
            </a:pPr>
            <a:endParaRPr lang="nl-BE" sz="1600" i="1" dirty="0"/>
          </a:p>
          <a:p>
            <a:pPr defTabSz="1693863">
              <a:lnSpc>
                <a:spcPct val="90000"/>
              </a:lnSpc>
              <a:buFontTx/>
              <a:buNone/>
              <a:defRPr/>
            </a:pPr>
            <a:r>
              <a:rPr lang="nl-BE" sz="1600" i="1" dirty="0">
                <a:solidFill>
                  <a:srgbClr val="0000FF"/>
                </a:solidFill>
              </a:rPr>
              <a:t>Community list of </a:t>
            </a:r>
            <a:r>
              <a:rPr lang="nl-BE" sz="1600" i="1" dirty="0" err="1">
                <a:solidFill>
                  <a:srgbClr val="0000FF"/>
                </a:solidFill>
              </a:rPr>
              <a:t>flavourings</a:t>
            </a:r>
            <a:r>
              <a:rPr lang="nl-BE" sz="1600" i="1" dirty="0">
                <a:solidFill>
                  <a:srgbClr val="0000FF"/>
                </a:solidFill>
              </a:rPr>
              <a:t> </a:t>
            </a:r>
            <a:r>
              <a:rPr lang="nl-BE" sz="1600" i="1" dirty="0"/>
              <a:t>and source </a:t>
            </a:r>
            <a:r>
              <a:rPr lang="nl-BE" sz="1600" i="1" dirty="0" err="1"/>
              <a:t>materials</a:t>
            </a:r>
            <a:r>
              <a:rPr lang="nl-BE" sz="1600" i="1" dirty="0"/>
              <a:t> </a:t>
            </a:r>
            <a:r>
              <a:rPr lang="nl-BE" sz="1600" i="1" dirty="0" err="1"/>
              <a:t>approved</a:t>
            </a:r>
            <a:r>
              <a:rPr lang="nl-BE" sz="1600" i="1" dirty="0"/>
              <a:t> </a:t>
            </a:r>
            <a:r>
              <a:rPr lang="nl-BE" sz="1600" i="1" dirty="0" err="1"/>
              <a:t>for</a:t>
            </a:r>
            <a:r>
              <a:rPr lang="nl-BE" sz="1600" i="1" dirty="0"/>
              <a:t> </a:t>
            </a:r>
            <a:r>
              <a:rPr lang="nl-BE" sz="1600" i="1" dirty="0" err="1"/>
              <a:t>use</a:t>
            </a:r>
            <a:r>
              <a:rPr lang="nl-BE" sz="1600" i="1" dirty="0"/>
              <a:t> in and on </a:t>
            </a:r>
            <a:r>
              <a:rPr lang="nl-BE" sz="1600" i="1" dirty="0" err="1"/>
              <a:t>foods</a:t>
            </a:r>
            <a:endParaRPr lang="nl-BE" sz="1600" i="1" dirty="0"/>
          </a:p>
          <a:p>
            <a:pPr defTabSz="1693863">
              <a:lnSpc>
                <a:spcPct val="90000"/>
              </a:lnSpc>
              <a:buFontTx/>
              <a:buNone/>
              <a:defRPr/>
            </a:pPr>
            <a:r>
              <a:rPr lang="nl-BE" sz="1600" i="1" dirty="0"/>
              <a:t>(</a:t>
            </a:r>
            <a:r>
              <a:rPr lang="nl-BE" sz="1600" i="1" dirty="0" err="1"/>
              <a:t>see</a:t>
            </a:r>
            <a:r>
              <a:rPr lang="nl-BE" sz="1600" i="1" dirty="0"/>
              <a:t> next slide) </a:t>
            </a:r>
          </a:p>
          <a:p>
            <a:pPr defTabSz="1693863">
              <a:lnSpc>
                <a:spcPct val="90000"/>
              </a:lnSpc>
              <a:buFontTx/>
              <a:buNone/>
              <a:defRPr/>
            </a:pPr>
            <a:r>
              <a:rPr lang="nl-BE" sz="1400" i="1" dirty="0"/>
              <a:t>	</a:t>
            </a:r>
          </a:p>
          <a:p>
            <a:pPr defTabSz="1693863">
              <a:lnSpc>
                <a:spcPct val="90000"/>
              </a:lnSpc>
              <a:buFontTx/>
              <a:buNone/>
              <a:defRPr/>
            </a:pPr>
            <a:r>
              <a:rPr lang="nl-BE" sz="1600" i="1" dirty="0" err="1"/>
              <a:t>Labelling</a:t>
            </a:r>
            <a:r>
              <a:rPr lang="nl-BE" sz="1600" i="1" dirty="0"/>
              <a:t>: 	</a:t>
            </a:r>
            <a:r>
              <a:rPr lang="nl-BE" sz="1600" i="1" dirty="0">
                <a:solidFill>
                  <a:srgbClr val="FF0000"/>
                </a:solidFill>
              </a:rPr>
              <a:t>‘</a:t>
            </a:r>
            <a:r>
              <a:rPr lang="nl-BE" sz="1600" i="1" dirty="0" err="1">
                <a:solidFill>
                  <a:srgbClr val="FF0000"/>
                </a:solidFill>
              </a:rPr>
              <a:t>flavouring</a:t>
            </a:r>
            <a:r>
              <a:rPr lang="nl-BE" sz="1600" i="1" dirty="0">
                <a:solidFill>
                  <a:srgbClr val="FF0000"/>
                </a:solidFill>
              </a:rPr>
              <a:t>’ </a:t>
            </a:r>
            <a:r>
              <a:rPr lang="nl-BE" sz="1600" i="1" dirty="0" err="1"/>
              <a:t>or</a:t>
            </a:r>
            <a:r>
              <a:rPr lang="nl-BE" sz="1600" i="1" dirty="0"/>
              <a:t> a more </a:t>
            </a:r>
            <a:r>
              <a:rPr lang="nl-BE" sz="1600" i="1" dirty="0" err="1"/>
              <a:t>specific</a:t>
            </a:r>
            <a:r>
              <a:rPr lang="nl-BE" sz="1600" i="1" dirty="0"/>
              <a:t> name </a:t>
            </a:r>
            <a:r>
              <a:rPr lang="nl-BE" sz="1600" i="1" dirty="0" err="1"/>
              <a:t>or</a:t>
            </a:r>
            <a:r>
              <a:rPr lang="nl-BE" sz="1600" i="1" dirty="0"/>
              <a:t> </a:t>
            </a:r>
            <a:r>
              <a:rPr lang="nl-BE" sz="1600" i="1" dirty="0" err="1"/>
              <a:t>description</a:t>
            </a:r>
            <a:r>
              <a:rPr lang="nl-BE" sz="1600" i="1" dirty="0"/>
              <a:t> of the 	</a:t>
            </a:r>
            <a:r>
              <a:rPr lang="nl-BE" sz="1600" i="1" dirty="0" err="1"/>
              <a:t>flavouring</a:t>
            </a:r>
            <a:endParaRPr lang="nl-BE" sz="1600" i="1" dirty="0"/>
          </a:p>
          <a:p>
            <a:pPr defTabSz="1693863">
              <a:lnSpc>
                <a:spcPct val="90000"/>
              </a:lnSpc>
              <a:buFontTx/>
              <a:buNone/>
              <a:defRPr/>
            </a:pPr>
            <a:r>
              <a:rPr lang="nl-BE" sz="1600" i="1" dirty="0"/>
              <a:t>		</a:t>
            </a:r>
            <a:r>
              <a:rPr lang="nl-BE" sz="1600" i="1" dirty="0">
                <a:solidFill>
                  <a:srgbClr val="FF0000"/>
                </a:solidFill>
              </a:rPr>
              <a:t>‘</a:t>
            </a:r>
            <a:r>
              <a:rPr lang="nl-BE" sz="1600" i="1" dirty="0" err="1">
                <a:solidFill>
                  <a:srgbClr val="FF0000"/>
                </a:solidFill>
              </a:rPr>
              <a:t>for</a:t>
            </a:r>
            <a:r>
              <a:rPr lang="nl-BE" sz="1600" i="1" dirty="0">
                <a:solidFill>
                  <a:srgbClr val="FF0000"/>
                </a:solidFill>
              </a:rPr>
              <a:t> </a:t>
            </a:r>
            <a:r>
              <a:rPr lang="nl-BE" sz="1600" i="1" dirty="0" err="1">
                <a:solidFill>
                  <a:srgbClr val="FF0000"/>
                </a:solidFill>
              </a:rPr>
              <a:t>food</a:t>
            </a:r>
            <a:r>
              <a:rPr lang="nl-BE" sz="1600" i="1" dirty="0">
                <a:solidFill>
                  <a:srgbClr val="FF0000"/>
                </a:solidFill>
              </a:rPr>
              <a:t>’ </a:t>
            </a:r>
            <a:r>
              <a:rPr lang="nl-BE" sz="1600" i="1" dirty="0" err="1"/>
              <a:t>or</a:t>
            </a:r>
            <a:r>
              <a:rPr lang="nl-BE" sz="1600" i="1" dirty="0">
                <a:solidFill>
                  <a:srgbClr val="0000FF"/>
                </a:solidFill>
              </a:rPr>
              <a:t> </a:t>
            </a:r>
            <a:r>
              <a:rPr lang="nl-BE" sz="1600" i="1" dirty="0">
                <a:solidFill>
                  <a:srgbClr val="FF0000"/>
                </a:solidFill>
              </a:rPr>
              <a:t>‘</a:t>
            </a:r>
            <a:r>
              <a:rPr lang="nl-BE" sz="1600" i="1" dirty="0" err="1">
                <a:solidFill>
                  <a:srgbClr val="FF0000"/>
                </a:solidFill>
              </a:rPr>
              <a:t>restricted</a:t>
            </a:r>
            <a:r>
              <a:rPr lang="nl-BE" sz="1600" i="1" dirty="0">
                <a:solidFill>
                  <a:srgbClr val="FF0000"/>
                </a:solidFill>
              </a:rPr>
              <a:t> </a:t>
            </a:r>
            <a:r>
              <a:rPr lang="nl-BE" sz="1600" i="1" dirty="0" err="1">
                <a:solidFill>
                  <a:srgbClr val="FF0000"/>
                </a:solidFill>
              </a:rPr>
              <a:t>use</a:t>
            </a:r>
            <a:r>
              <a:rPr lang="nl-BE" sz="1600" i="1" dirty="0">
                <a:solidFill>
                  <a:srgbClr val="FF0000"/>
                </a:solidFill>
              </a:rPr>
              <a:t> in </a:t>
            </a:r>
            <a:r>
              <a:rPr lang="nl-BE" sz="1600" i="1" dirty="0" err="1">
                <a:solidFill>
                  <a:srgbClr val="FF0000"/>
                </a:solidFill>
              </a:rPr>
              <a:t>food</a:t>
            </a:r>
            <a:r>
              <a:rPr lang="nl-BE" sz="1600" i="1" dirty="0">
                <a:solidFill>
                  <a:srgbClr val="FF0000"/>
                </a:solidFill>
              </a:rPr>
              <a:t>’ </a:t>
            </a:r>
            <a:r>
              <a:rPr lang="nl-BE" sz="1600" i="1" dirty="0" err="1"/>
              <a:t>or</a:t>
            </a:r>
            <a:r>
              <a:rPr lang="nl-BE" sz="1600" i="1" dirty="0"/>
              <a:t> a more </a:t>
            </a:r>
            <a:r>
              <a:rPr lang="nl-BE" sz="1600" i="1" dirty="0" err="1"/>
              <a:t>specific</a:t>
            </a:r>
            <a:r>
              <a:rPr lang="nl-BE" sz="1600" i="1" dirty="0"/>
              <a:t> </a:t>
            </a:r>
            <a:r>
              <a:rPr lang="nl-BE" sz="1600" i="1" dirty="0" err="1"/>
              <a:t>reference</a:t>
            </a:r>
            <a:r>
              <a:rPr lang="nl-BE" sz="1600" i="1" dirty="0"/>
              <a:t> 	to </a:t>
            </a:r>
            <a:r>
              <a:rPr lang="nl-BE" sz="1600" i="1" dirty="0" err="1"/>
              <a:t>its</a:t>
            </a:r>
            <a:r>
              <a:rPr lang="nl-BE" sz="1600" i="1" dirty="0"/>
              <a:t> </a:t>
            </a:r>
            <a:r>
              <a:rPr lang="nl-BE" sz="1600" i="1" dirty="0" err="1"/>
              <a:t>intended</a:t>
            </a:r>
            <a:r>
              <a:rPr lang="nl-BE" sz="1600" i="1" dirty="0"/>
              <a:t> </a:t>
            </a:r>
            <a:r>
              <a:rPr lang="nl-BE" sz="1600" i="1" dirty="0" err="1"/>
              <a:t>food</a:t>
            </a:r>
            <a:r>
              <a:rPr lang="nl-BE" sz="1600" i="1" dirty="0"/>
              <a:t> </a:t>
            </a:r>
            <a:r>
              <a:rPr lang="nl-BE" sz="1600" i="1" dirty="0" err="1"/>
              <a:t>use</a:t>
            </a:r>
            <a:endParaRPr lang="nl-BE" sz="1600" i="1" dirty="0"/>
          </a:p>
          <a:p>
            <a:pPr defTabSz="1693863">
              <a:lnSpc>
                <a:spcPct val="90000"/>
              </a:lnSpc>
              <a:buFontTx/>
              <a:buNone/>
              <a:defRPr/>
            </a:pPr>
            <a:r>
              <a:rPr lang="nl-BE" sz="1600" i="1" dirty="0"/>
              <a:t>		</a:t>
            </a:r>
            <a:r>
              <a:rPr lang="nl-BE" sz="1600" i="1" dirty="0">
                <a:solidFill>
                  <a:srgbClr val="FF0000"/>
                </a:solidFill>
              </a:rPr>
              <a:t>‘</a:t>
            </a:r>
            <a:r>
              <a:rPr lang="nl-BE" sz="1600" i="1" dirty="0" err="1">
                <a:solidFill>
                  <a:srgbClr val="FF0000"/>
                </a:solidFill>
              </a:rPr>
              <a:t>natural</a:t>
            </a:r>
            <a:r>
              <a:rPr lang="nl-BE" sz="1600" i="1" dirty="0">
                <a:solidFill>
                  <a:srgbClr val="FF0000"/>
                </a:solidFill>
              </a:rPr>
              <a:t> </a:t>
            </a:r>
            <a:r>
              <a:rPr lang="nl-BE" sz="1600" i="1" dirty="0" err="1">
                <a:solidFill>
                  <a:srgbClr val="FF0000"/>
                </a:solidFill>
              </a:rPr>
              <a:t>flavouring</a:t>
            </a:r>
            <a:r>
              <a:rPr lang="nl-BE" sz="1600" i="1" dirty="0">
                <a:solidFill>
                  <a:srgbClr val="FF0000"/>
                </a:solidFill>
              </a:rPr>
              <a:t>’ </a:t>
            </a:r>
            <a:r>
              <a:rPr lang="nl-BE" sz="1600" i="1" dirty="0" err="1"/>
              <a:t>or</a:t>
            </a:r>
            <a:r>
              <a:rPr lang="nl-BE" sz="1600" i="1" dirty="0"/>
              <a:t> </a:t>
            </a:r>
            <a:r>
              <a:rPr lang="nl-BE" sz="1600" i="1" dirty="0" err="1"/>
              <a:t>any</a:t>
            </a:r>
            <a:r>
              <a:rPr lang="nl-BE" sz="1600" i="1" dirty="0"/>
              <a:t> equivalent term </a:t>
            </a:r>
            <a:r>
              <a:rPr lang="nl-BE" sz="1600" i="1" dirty="0" err="1"/>
              <a:t>if</a:t>
            </a:r>
            <a:r>
              <a:rPr lang="nl-BE" sz="1600" i="1" dirty="0"/>
              <a:t> the </a:t>
            </a:r>
            <a:r>
              <a:rPr lang="nl-BE" sz="1600" i="1" dirty="0" err="1"/>
              <a:t>flavouring</a:t>
            </a:r>
            <a:r>
              <a:rPr lang="nl-BE" sz="1600" i="1" dirty="0"/>
              <a:t> is 	</a:t>
            </a:r>
            <a:r>
              <a:rPr lang="nl-BE" sz="1600" i="1" dirty="0" err="1"/>
              <a:t>obtained</a:t>
            </a:r>
            <a:r>
              <a:rPr lang="nl-BE" sz="1600" i="1" dirty="0"/>
              <a:t> </a:t>
            </a:r>
            <a:r>
              <a:rPr lang="nl-BE" sz="1600" i="1" dirty="0" err="1"/>
              <a:t>directly</a:t>
            </a:r>
            <a:r>
              <a:rPr lang="nl-BE" sz="1600" i="1" dirty="0"/>
              <a:t> </a:t>
            </a:r>
            <a:r>
              <a:rPr lang="nl-BE" sz="1600" i="1" dirty="0" err="1"/>
              <a:t>from</a:t>
            </a:r>
            <a:r>
              <a:rPr lang="nl-BE" sz="1600" i="1" dirty="0"/>
              <a:t> a </a:t>
            </a:r>
            <a:r>
              <a:rPr lang="nl-BE" sz="1600" i="1" dirty="0" err="1"/>
              <a:t>substance</a:t>
            </a:r>
            <a:r>
              <a:rPr lang="nl-BE" sz="1600" i="1" dirty="0"/>
              <a:t> </a:t>
            </a:r>
            <a:r>
              <a:rPr lang="nl-BE" sz="1600" i="1" dirty="0" err="1"/>
              <a:t>or</a:t>
            </a:r>
            <a:r>
              <a:rPr lang="nl-BE" sz="1600" i="1" dirty="0"/>
              <a:t> </a:t>
            </a:r>
            <a:r>
              <a:rPr lang="nl-BE" sz="1600" i="1" dirty="0" err="1"/>
              <a:t>preparation</a:t>
            </a:r>
            <a:r>
              <a:rPr lang="nl-BE" sz="1600" i="1" dirty="0"/>
              <a:t> </a:t>
            </a:r>
            <a:r>
              <a:rPr lang="nl-BE" sz="1600" i="1" dirty="0" err="1"/>
              <a:t>found</a:t>
            </a:r>
            <a:r>
              <a:rPr lang="nl-BE" sz="1600" i="1" dirty="0"/>
              <a:t> in </a:t>
            </a:r>
            <a:r>
              <a:rPr lang="nl-BE" sz="1600" i="1" dirty="0" err="1"/>
              <a:t>animal</a:t>
            </a:r>
            <a:r>
              <a:rPr lang="nl-BE" sz="1600" i="1" dirty="0"/>
              <a:t> 	</a:t>
            </a:r>
            <a:r>
              <a:rPr lang="nl-BE" sz="1600" i="1" dirty="0" err="1"/>
              <a:t>or</a:t>
            </a:r>
            <a:r>
              <a:rPr lang="nl-BE" sz="1600" i="1" dirty="0"/>
              <a:t> plant </a:t>
            </a:r>
            <a:r>
              <a:rPr lang="nl-BE" sz="1600" i="1" dirty="0" err="1"/>
              <a:t>material</a:t>
            </a:r>
            <a:endParaRPr lang="nl-NL" i="1" dirty="0"/>
          </a:p>
        </p:txBody>
      </p:sp>
      <p:pic>
        <p:nvPicPr>
          <p:cNvPr id="41987" name="Afbeelding 4" descr="http://www.cookiecottage.nl/media/catalog/product/cache/1/image/220x220/9df78eab33525d08d6e5fb8d27136e95/d/r/dro_flavouringvanilla_pp.jpg">
            <a:hlinkClick r:id="rId2" tooltip="&quot;Dr Oetker Vanilla Flavouring&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908050"/>
            <a:ext cx="1906588"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hthoek 5"/>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
        <p:nvSpPr>
          <p:cNvPr id="2" name="Rechthoek 1"/>
          <p:cNvSpPr/>
          <p:nvPr/>
        </p:nvSpPr>
        <p:spPr>
          <a:xfrm>
            <a:off x="251520" y="6453188"/>
            <a:ext cx="8640960" cy="36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5"/>
              </a:rPr>
              <a:t>https://ec.europa.eu/food/safety/food_improvement_agents/flavourings_en</a:t>
            </a:r>
            <a:endParaRPr lang="nl-BE" sz="1600" dirty="0"/>
          </a:p>
        </p:txBody>
      </p:sp>
    </p:spTree>
    <p:extLst>
      <p:ext uri="{BB962C8B-B14F-4D97-AF65-F5344CB8AC3E}">
        <p14:creationId xmlns:p14="http://schemas.microsoft.com/office/powerpoint/2010/main" val="2612551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27584" y="404664"/>
            <a:ext cx="6768752" cy="369332"/>
          </a:xfrm>
          <a:prstGeom prst="rect">
            <a:avLst/>
          </a:prstGeom>
        </p:spPr>
        <p:txBody>
          <a:bodyPr wrap="square">
            <a:spAutoFit/>
          </a:bodyPr>
          <a:lstStyle/>
          <a:p>
            <a:r>
              <a:rPr lang="en-US" dirty="0">
                <a:hlinkClick r:id="rId2"/>
              </a:rPr>
              <a:t>https://webgate.ec.europa.eu/sanco_foods/main/?sector=FFL</a:t>
            </a:r>
            <a:endParaRPr lang="en-US" dirty="0"/>
          </a:p>
        </p:txBody>
      </p:sp>
      <p:pic>
        <p:nvPicPr>
          <p:cNvPr id="3" name="Afbeelding 2"/>
          <p:cNvPicPr>
            <a:picLocks noChangeAspect="1"/>
          </p:cNvPicPr>
          <p:nvPr/>
        </p:nvPicPr>
        <p:blipFill>
          <a:blip r:embed="rId3"/>
          <a:stretch>
            <a:fillRect/>
          </a:stretch>
        </p:blipFill>
        <p:spPr>
          <a:xfrm>
            <a:off x="-16226" y="908720"/>
            <a:ext cx="9160226" cy="5668166"/>
          </a:xfrm>
          <a:prstGeom prst="rect">
            <a:avLst/>
          </a:prstGeom>
        </p:spPr>
      </p:pic>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289065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jdelijke aanduiding voor inhoud 2"/>
          <p:cNvSpPr>
            <a:spLocks noGrp="1"/>
          </p:cNvSpPr>
          <p:nvPr>
            <p:ph idx="1"/>
          </p:nvPr>
        </p:nvSpPr>
        <p:spPr>
          <a:xfrm>
            <a:off x="539750" y="2492375"/>
            <a:ext cx="8013700" cy="3633788"/>
          </a:xfrm>
        </p:spPr>
        <p:txBody>
          <a:bodyPr/>
          <a:lstStyle/>
          <a:p>
            <a:pPr marL="609600" indent="-609600">
              <a:buFontTx/>
              <a:buNone/>
            </a:pPr>
            <a:r>
              <a:rPr lang="nl-BE" altLang="nl-BE" sz="1800" u="sng">
                <a:latin typeface="Arial Narrow" panose="020B0606020202030204" pitchFamily="34" charset="0"/>
              </a:rPr>
              <a:t>Example:</a:t>
            </a:r>
            <a:endParaRPr lang="nl-BE" altLang="nl-BE" sz="1800">
              <a:latin typeface="Arial Narrow" panose="020B0606020202030204" pitchFamily="34" charset="0"/>
            </a:endParaRPr>
          </a:p>
          <a:p>
            <a:pPr marL="609600" indent="-609600">
              <a:lnSpc>
                <a:spcPct val="80000"/>
              </a:lnSpc>
              <a:buFontTx/>
              <a:buNone/>
            </a:pPr>
            <a:endParaRPr lang="en-GB" altLang="nl-BE" sz="800">
              <a:latin typeface="Arial Narrow" panose="020B0606020202030204" pitchFamily="34" charset="0"/>
            </a:endParaRPr>
          </a:p>
          <a:p>
            <a:pPr marL="609600" indent="-609600">
              <a:lnSpc>
                <a:spcPct val="80000"/>
              </a:lnSpc>
              <a:buFontTx/>
              <a:buNone/>
            </a:pPr>
            <a:r>
              <a:rPr lang="en-GB" altLang="nl-BE" sz="1800">
                <a:latin typeface="Arial Narrow" panose="020B0606020202030204" pitchFamily="34" charset="0"/>
              </a:rPr>
              <a:t>Is your company producing or distributing </a:t>
            </a:r>
            <a:r>
              <a:rPr lang="en-GB" altLang="nl-BE" sz="1800" u="sng">
                <a:latin typeface="Arial Narrow" panose="020B0606020202030204" pitchFamily="34" charset="0"/>
              </a:rPr>
              <a:t>quick-frozen foodstuffs</a:t>
            </a:r>
            <a:r>
              <a:rPr lang="en-GB" altLang="nl-BE" sz="1800">
                <a:latin typeface="Arial Narrow" panose="020B0606020202030204" pitchFamily="34" charset="0"/>
              </a:rPr>
              <a:t>?</a:t>
            </a:r>
          </a:p>
          <a:p>
            <a:pPr marL="609600" indent="-609600">
              <a:lnSpc>
                <a:spcPct val="80000"/>
              </a:lnSpc>
              <a:buFontTx/>
              <a:buNone/>
            </a:pPr>
            <a:r>
              <a:rPr lang="en-GB" altLang="nl-BE" sz="1800">
                <a:latin typeface="Arial Narrow" panose="020B0606020202030204" pitchFamily="34" charset="0"/>
              </a:rPr>
              <a:t>(Dir. 89/108)  						Yes   O   No   O</a:t>
            </a:r>
          </a:p>
          <a:p>
            <a:pPr marL="609600" indent="-609600">
              <a:lnSpc>
                <a:spcPct val="80000"/>
              </a:lnSpc>
              <a:buFontTx/>
              <a:buNone/>
            </a:pPr>
            <a:endParaRPr lang="en-GB" altLang="nl-BE" sz="1800">
              <a:latin typeface="Arial Narrow" panose="020B0606020202030204" pitchFamily="34" charset="0"/>
            </a:endParaRPr>
          </a:p>
          <a:p>
            <a:pPr marL="609600" indent="-609600">
              <a:lnSpc>
                <a:spcPct val="80000"/>
              </a:lnSpc>
              <a:buFontTx/>
              <a:buNone/>
            </a:pPr>
            <a:r>
              <a:rPr lang="en-GB" altLang="nl-BE" sz="1800">
                <a:latin typeface="Arial Narrow" panose="020B0606020202030204" pitchFamily="34" charset="0"/>
              </a:rPr>
              <a:t>If yes, is the company aware of the EU rules in this field?		</a:t>
            </a:r>
          </a:p>
          <a:p>
            <a:pPr marL="609600" indent="-609600">
              <a:lnSpc>
                <a:spcPct val="80000"/>
              </a:lnSpc>
              <a:buFontTx/>
              <a:buNone/>
            </a:pPr>
            <a:endParaRPr lang="en-GB" altLang="nl-BE" sz="1800">
              <a:latin typeface="Arial Narrow" panose="020B0606020202030204" pitchFamily="34" charset="0"/>
            </a:endParaRPr>
          </a:p>
          <a:p>
            <a:pPr marL="609600" indent="-609600">
              <a:lnSpc>
                <a:spcPct val="80000"/>
              </a:lnSpc>
              <a:buFontTx/>
              <a:buNone/>
            </a:pPr>
            <a:r>
              <a:rPr lang="en-GB" altLang="nl-BE" sz="1800">
                <a:latin typeface="Arial Narrow" panose="020B0606020202030204" pitchFamily="34" charset="0"/>
              </a:rPr>
              <a:t>O	No.</a:t>
            </a:r>
          </a:p>
          <a:p>
            <a:pPr marL="609600" indent="-609600">
              <a:lnSpc>
                <a:spcPct val="80000"/>
              </a:lnSpc>
              <a:buFontTx/>
              <a:buNone/>
            </a:pPr>
            <a:r>
              <a:rPr lang="en-GB" altLang="nl-BE" sz="1800">
                <a:latin typeface="Arial Narrow" panose="020B0606020202030204" pitchFamily="34" charset="0"/>
              </a:rPr>
              <a:t>O	Yes, my company knows the European legal rules in this field and disposes of the relevant legal texts.</a:t>
            </a:r>
          </a:p>
          <a:p>
            <a:pPr marL="609600" indent="-609600">
              <a:lnSpc>
                <a:spcPct val="80000"/>
              </a:lnSpc>
              <a:buFontTx/>
              <a:buNone/>
            </a:pPr>
            <a:endParaRPr lang="en-GB" altLang="nl-BE" sz="1800">
              <a:latin typeface="Arial Narrow" panose="020B0606020202030204" pitchFamily="34" charset="0"/>
            </a:endParaRPr>
          </a:p>
          <a:p>
            <a:pPr marL="609600" indent="-609600">
              <a:lnSpc>
                <a:spcPct val="80000"/>
              </a:lnSpc>
              <a:buFontTx/>
              <a:buNone/>
            </a:pPr>
            <a:r>
              <a:rPr lang="en-GB" altLang="nl-BE" sz="1800">
                <a:latin typeface="Arial Narrow" panose="020B0606020202030204" pitchFamily="34" charset="0"/>
              </a:rPr>
              <a:t>	My company is:	O   already implementing these rules						</a:t>
            </a:r>
          </a:p>
          <a:p>
            <a:pPr marL="609600" indent="-609600">
              <a:lnSpc>
                <a:spcPct val="80000"/>
              </a:lnSpc>
              <a:buFontTx/>
              <a:buNone/>
            </a:pPr>
            <a:r>
              <a:rPr lang="en-GB" altLang="nl-BE" sz="1800">
                <a:latin typeface="Arial Narrow" panose="020B0606020202030204" pitchFamily="34" charset="0"/>
              </a:rPr>
              <a:t>				O   did not yet start implementing these rules</a:t>
            </a:r>
            <a:endParaRPr lang="nl-BE" altLang="nl-BE" sz="1800"/>
          </a:p>
        </p:txBody>
      </p:sp>
      <p:sp>
        <p:nvSpPr>
          <p:cNvPr id="10242" name="Titel 1"/>
          <p:cNvSpPr>
            <a:spLocks noGrp="1"/>
          </p:cNvSpPr>
          <p:nvPr>
            <p:ph type="title"/>
          </p:nvPr>
        </p:nvSpPr>
        <p:spPr>
          <a:xfrm>
            <a:off x="539750" y="1341438"/>
            <a:ext cx="7993063" cy="935037"/>
          </a:xfrm>
        </p:spPr>
        <p:txBody>
          <a:bodyPr/>
          <a:lstStyle/>
          <a:p>
            <a:pPr algn="ctr"/>
            <a:r>
              <a:rPr lang="nl-BE" altLang="nl-BE" sz="3600">
                <a:solidFill>
                  <a:srgbClr val="FF0000"/>
                </a:solidFill>
                <a:latin typeface="Tw Cen MT Condensed" panose="020B0606020104020203" pitchFamily="34" charset="0"/>
              </a:rPr>
              <a:t>Introduction</a:t>
            </a:r>
            <a:br>
              <a:rPr lang="nl-BE" altLang="nl-BE" sz="3600">
                <a:solidFill>
                  <a:srgbClr val="FF0000"/>
                </a:solidFill>
                <a:latin typeface="Tw Cen MT Condensed" panose="020B0606020104020203" pitchFamily="34" charset="0"/>
              </a:rPr>
            </a:br>
            <a:r>
              <a:rPr lang="nl-BE" altLang="nl-BE" sz="3600">
                <a:solidFill>
                  <a:srgbClr val="FF0000"/>
                </a:solidFill>
                <a:latin typeface="Tw Cen MT Condensed" panose="020B0606020104020203" pitchFamily="34" charset="0"/>
              </a:rPr>
              <a:t>A checklist on compliance with EU foodstuffs laws</a:t>
            </a:r>
            <a:endParaRPr lang="nl-BE" altLang="nl-BE" sz="3600">
              <a:solidFill>
                <a:srgbClr val="FF0000"/>
              </a:solidFill>
            </a:endParaRPr>
          </a:p>
        </p:txBody>
      </p:sp>
      <p:pic>
        <p:nvPicPr>
          <p:cNvPr id="10244" name="il_fi" descr="http://www.winnersedgetrading.com/wp-content/uploads/2010/06/check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15888"/>
            <a:ext cx="2395537"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798847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BE"/>
              <a:t>www.east-invest2.eu</a:t>
            </a:r>
          </a:p>
        </p:txBody>
      </p:sp>
      <p:pic>
        <p:nvPicPr>
          <p:cNvPr id="4" name="Afbeelding 3"/>
          <p:cNvPicPr>
            <a:picLocks noChangeAspect="1"/>
          </p:cNvPicPr>
          <p:nvPr/>
        </p:nvPicPr>
        <p:blipFill>
          <a:blip r:embed="rId2"/>
          <a:stretch>
            <a:fillRect/>
          </a:stretch>
        </p:blipFill>
        <p:spPr>
          <a:xfrm>
            <a:off x="0" y="0"/>
            <a:ext cx="9144000" cy="6237312"/>
          </a:xfrm>
          <a:prstGeom prst="rect">
            <a:avLst/>
          </a:prstGeom>
        </p:spPr>
      </p:pic>
    </p:spTree>
    <p:extLst>
      <p:ext uri="{BB962C8B-B14F-4D97-AF65-F5344CB8AC3E}">
        <p14:creationId xmlns:p14="http://schemas.microsoft.com/office/powerpoint/2010/main" val="1619642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50006" y="0"/>
            <a:ext cx="9043987" cy="6858000"/>
          </a:xfrm>
          <a:prstGeom prst="rect">
            <a:avLst/>
          </a:prstGeom>
        </p:spPr>
      </p:pic>
    </p:spTree>
    <p:extLst>
      <p:ext uri="{BB962C8B-B14F-4D97-AF65-F5344CB8AC3E}">
        <p14:creationId xmlns:p14="http://schemas.microsoft.com/office/powerpoint/2010/main" val="2537826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1"/>
            <a:ext cx="9144000" cy="6268988"/>
          </a:xfrm>
          <a:prstGeom prst="rect">
            <a:avLst/>
          </a:prstGeom>
        </p:spPr>
      </p:pic>
    </p:spTree>
    <p:extLst>
      <p:ext uri="{BB962C8B-B14F-4D97-AF65-F5344CB8AC3E}">
        <p14:creationId xmlns:p14="http://schemas.microsoft.com/office/powerpoint/2010/main" val="3472310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a:xfrm>
            <a:off x="611559" y="1628775"/>
            <a:ext cx="7921253" cy="4908128"/>
          </a:xfrm>
        </p:spPr>
        <p:txBody>
          <a:bodyPr/>
          <a:lstStyle/>
          <a:p>
            <a:pPr marL="715963" indent="-715963" defTabSz="1693863">
              <a:lnSpc>
                <a:spcPct val="90000"/>
              </a:lnSpc>
              <a:buFontTx/>
              <a:buNone/>
              <a:defRPr/>
            </a:pPr>
            <a:r>
              <a:rPr lang="nl-NL" sz="2400" i="1" dirty="0">
                <a:solidFill>
                  <a:srgbClr val="0000FF"/>
                </a:solidFill>
              </a:rPr>
              <a:t>II.3. </a:t>
            </a:r>
            <a:r>
              <a:rPr lang="nl-NL" sz="2400" i="1" u="sng" dirty="0" err="1">
                <a:solidFill>
                  <a:srgbClr val="0000FF"/>
                </a:solidFill>
              </a:rPr>
              <a:t>Additives</a:t>
            </a:r>
            <a:r>
              <a:rPr lang="nl-NL" sz="2400" i="1" u="sng" dirty="0">
                <a:solidFill>
                  <a:srgbClr val="0000FF"/>
                </a:solidFill>
              </a:rPr>
              <a:t>, </a:t>
            </a:r>
            <a:r>
              <a:rPr lang="nl-NL" sz="2400" i="1" u="sng" dirty="0" err="1">
                <a:solidFill>
                  <a:srgbClr val="0000FF"/>
                </a:solidFill>
              </a:rPr>
              <a:t>flavourings</a:t>
            </a:r>
            <a:r>
              <a:rPr lang="nl-NL" sz="2400" i="1" u="sng" dirty="0">
                <a:solidFill>
                  <a:srgbClr val="0000FF"/>
                </a:solidFill>
              </a:rPr>
              <a:t>, </a:t>
            </a:r>
            <a:r>
              <a:rPr lang="nl-NL" sz="2400" i="1" u="sng" dirty="0" err="1">
                <a:solidFill>
                  <a:srgbClr val="0000FF"/>
                </a:solidFill>
              </a:rPr>
              <a:t>food</a:t>
            </a:r>
            <a:r>
              <a:rPr lang="nl-NL" sz="2400" i="1" u="sng" dirty="0">
                <a:solidFill>
                  <a:srgbClr val="0000FF"/>
                </a:solidFill>
              </a:rPr>
              <a:t> </a:t>
            </a:r>
            <a:r>
              <a:rPr lang="nl-NL" sz="2400" i="1" u="sng" dirty="0" err="1">
                <a:solidFill>
                  <a:srgbClr val="0000FF"/>
                </a:solidFill>
              </a:rPr>
              <a:t>enzymes</a:t>
            </a:r>
            <a:r>
              <a:rPr lang="nl-NL" sz="2400" i="1" u="sng" dirty="0">
                <a:solidFill>
                  <a:srgbClr val="0000FF"/>
                </a:solidFill>
              </a:rPr>
              <a:t> &amp; </a:t>
            </a:r>
          </a:p>
          <a:p>
            <a:pPr marL="630238" indent="-630238" defTabSz="1693863">
              <a:lnSpc>
                <a:spcPct val="90000"/>
              </a:lnSpc>
              <a:buFontTx/>
              <a:buNone/>
              <a:defRPr/>
            </a:pPr>
            <a:r>
              <a:rPr lang="nl-NL" sz="2400" i="1" dirty="0">
                <a:solidFill>
                  <a:srgbClr val="0000FF"/>
                </a:solidFill>
              </a:rPr>
              <a:t>	</a:t>
            </a:r>
            <a:r>
              <a:rPr lang="nl-NL" sz="2400" i="1" u="sng" dirty="0" err="1">
                <a:solidFill>
                  <a:srgbClr val="0000FF"/>
                </a:solidFill>
              </a:rPr>
              <a:t>extraction</a:t>
            </a:r>
            <a:r>
              <a:rPr lang="nl-NL" sz="2400" i="1" u="sng" dirty="0">
                <a:solidFill>
                  <a:srgbClr val="0000FF"/>
                </a:solidFill>
              </a:rPr>
              <a:t> solvents </a:t>
            </a:r>
          </a:p>
          <a:p>
            <a:pPr defTabSz="1693863">
              <a:lnSpc>
                <a:spcPct val="90000"/>
              </a:lnSpc>
              <a:buFontTx/>
              <a:buNone/>
              <a:defRPr/>
            </a:pPr>
            <a:endParaRPr lang="nl-NL" sz="1000" i="1" dirty="0">
              <a:solidFill>
                <a:srgbClr val="0000FF"/>
              </a:solidFill>
            </a:endParaRPr>
          </a:p>
          <a:p>
            <a:pPr defTabSz="1693863">
              <a:lnSpc>
                <a:spcPct val="90000"/>
              </a:lnSpc>
              <a:buFontTx/>
              <a:buNone/>
              <a:defRPr/>
            </a:pPr>
            <a:r>
              <a:rPr lang="nl-NL" sz="2000" i="1" dirty="0">
                <a:solidFill>
                  <a:srgbClr val="0000FF"/>
                </a:solidFill>
              </a:rPr>
              <a:t>II.3.3. </a:t>
            </a:r>
            <a:r>
              <a:rPr lang="nl-NL" sz="2000" i="1" dirty="0" err="1">
                <a:solidFill>
                  <a:srgbClr val="0000FF"/>
                </a:solidFill>
              </a:rPr>
              <a:t>Food</a:t>
            </a:r>
            <a:r>
              <a:rPr lang="nl-NL" sz="2000" i="1" dirty="0">
                <a:solidFill>
                  <a:srgbClr val="0000FF"/>
                </a:solidFill>
              </a:rPr>
              <a:t> </a:t>
            </a:r>
            <a:r>
              <a:rPr lang="nl-NL" sz="2000" i="1" dirty="0" err="1">
                <a:solidFill>
                  <a:srgbClr val="0000FF"/>
                </a:solidFill>
              </a:rPr>
              <a:t>enzymes</a:t>
            </a:r>
            <a:r>
              <a:rPr lang="nl-NL" sz="2000" i="1" dirty="0">
                <a:solidFill>
                  <a:srgbClr val="0000FF"/>
                </a:solidFill>
              </a:rPr>
              <a:t> </a:t>
            </a:r>
            <a:r>
              <a:rPr lang="nl-NL" sz="1600" i="1" dirty="0">
                <a:solidFill>
                  <a:srgbClr val="0000FF"/>
                </a:solidFill>
              </a:rPr>
              <a:t>(Reg.(EC)1332/2008, Reg.(EC)1331/2008)</a:t>
            </a:r>
          </a:p>
          <a:p>
            <a:pPr defTabSz="1693863">
              <a:lnSpc>
                <a:spcPct val="90000"/>
              </a:lnSpc>
              <a:buFontTx/>
              <a:buNone/>
              <a:defRPr/>
            </a:pPr>
            <a:endParaRPr lang="nl-BE" sz="1600" i="1" dirty="0"/>
          </a:p>
          <a:p>
            <a:pPr defTabSz="1693863">
              <a:lnSpc>
                <a:spcPct val="90000"/>
              </a:lnSpc>
              <a:buFontTx/>
              <a:buNone/>
              <a:defRPr/>
            </a:pPr>
            <a:r>
              <a:rPr lang="nl-BE" sz="1600" i="1" dirty="0"/>
              <a:t>= the </a:t>
            </a:r>
            <a:r>
              <a:rPr lang="nl-BE" sz="1600" i="1" dirty="0" err="1"/>
              <a:t>rules</a:t>
            </a:r>
            <a:r>
              <a:rPr lang="nl-BE" sz="1600" i="1" dirty="0"/>
              <a:t> </a:t>
            </a:r>
            <a:r>
              <a:rPr lang="nl-BE" sz="1600" i="1" dirty="0" err="1"/>
              <a:t>on</a:t>
            </a:r>
            <a:r>
              <a:rPr lang="nl-BE" sz="1600" i="1" dirty="0"/>
              <a:t> </a:t>
            </a:r>
            <a:r>
              <a:rPr lang="nl-BE" sz="1600" i="1" dirty="0" err="1"/>
              <a:t>food</a:t>
            </a:r>
            <a:r>
              <a:rPr lang="nl-BE" sz="1600" i="1" dirty="0"/>
              <a:t> </a:t>
            </a:r>
            <a:r>
              <a:rPr lang="nl-BE" sz="1600" i="1" dirty="0" err="1"/>
              <a:t>enzymes</a:t>
            </a:r>
            <a:r>
              <a:rPr lang="nl-BE" sz="1600" i="1" dirty="0"/>
              <a:t> </a:t>
            </a:r>
            <a:r>
              <a:rPr lang="nl-BE" sz="1600" i="1" dirty="0" err="1"/>
              <a:t>used</a:t>
            </a:r>
            <a:r>
              <a:rPr lang="nl-BE" sz="1600" i="1" dirty="0"/>
              <a:t> in </a:t>
            </a:r>
            <a:r>
              <a:rPr lang="nl-BE" sz="1600" i="1" dirty="0" err="1"/>
              <a:t>foods</a:t>
            </a:r>
            <a:r>
              <a:rPr lang="nl-BE" sz="1600" i="1" dirty="0"/>
              <a:t>, </a:t>
            </a:r>
            <a:r>
              <a:rPr lang="nl-BE" sz="1600" i="1" dirty="0" err="1"/>
              <a:t>including</a:t>
            </a:r>
            <a:r>
              <a:rPr lang="nl-BE" sz="1600" i="1" dirty="0"/>
              <a:t> </a:t>
            </a:r>
            <a:r>
              <a:rPr lang="nl-BE" sz="1600" i="1" dirty="0" err="1"/>
              <a:t>such</a:t>
            </a:r>
            <a:r>
              <a:rPr lang="nl-BE" sz="1600" i="1" dirty="0"/>
              <a:t> </a:t>
            </a:r>
            <a:r>
              <a:rPr lang="nl-BE" sz="1600" i="1" dirty="0" err="1"/>
              <a:t>enzymes</a:t>
            </a:r>
            <a:r>
              <a:rPr lang="nl-BE" sz="1600" i="1" dirty="0"/>
              <a:t> </a:t>
            </a:r>
            <a:r>
              <a:rPr lang="nl-BE" sz="1600" i="1" dirty="0" err="1"/>
              <a:t>used</a:t>
            </a:r>
            <a:r>
              <a:rPr lang="nl-BE" sz="1600" i="1" dirty="0"/>
              <a:t> as processing aids</a:t>
            </a:r>
          </a:p>
          <a:p>
            <a:pPr defTabSz="1693863">
              <a:lnSpc>
                <a:spcPct val="90000"/>
              </a:lnSpc>
              <a:buFontTx/>
              <a:buNone/>
              <a:defRPr/>
            </a:pPr>
            <a:r>
              <a:rPr lang="nl-BE" sz="1600" i="1" dirty="0"/>
              <a:t>Community list of </a:t>
            </a:r>
            <a:r>
              <a:rPr lang="nl-BE" sz="1600" i="1" dirty="0" err="1"/>
              <a:t>authorised</a:t>
            </a:r>
            <a:r>
              <a:rPr lang="nl-BE" sz="1600" i="1" dirty="0"/>
              <a:t> food </a:t>
            </a:r>
            <a:r>
              <a:rPr lang="nl-BE" sz="1600" i="1" dirty="0" err="1"/>
              <a:t>enzymes</a:t>
            </a:r>
            <a:r>
              <a:rPr lang="nl-BE" sz="1600" i="1" dirty="0"/>
              <a:t> (</a:t>
            </a:r>
            <a:r>
              <a:rPr lang="nl-BE" sz="1600" i="1" dirty="0" err="1"/>
              <a:t>not</a:t>
            </a:r>
            <a:r>
              <a:rPr lang="nl-BE" sz="1600" i="1" dirty="0"/>
              <a:t> </a:t>
            </a:r>
            <a:r>
              <a:rPr lang="nl-BE" sz="1600" i="1" dirty="0" err="1"/>
              <a:t>yet</a:t>
            </a:r>
            <a:r>
              <a:rPr lang="nl-BE" sz="1600" i="1" dirty="0"/>
              <a:t> </a:t>
            </a:r>
            <a:r>
              <a:rPr lang="nl-BE" sz="1600" i="1" dirty="0" err="1"/>
              <a:t>approved</a:t>
            </a:r>
            <a:r>
              <a:rPr lang="nl-BE" sz="1600" i="1" dirty="0"/>
              <a:t>, MS’ </a:t>
            </a:r>
            <a:r>
              <a:rPr lang="nl-BE" sz="1600" i="1" dirty="0" err="1"/>
              <a:t>legislation</a:t>
            </a:r>
            <a:r>
              <a:rPr lang="nl-BE" sz="1600" i="1" dirty="0"/>
              <a:t> </a:t>
            </a:r>
            <a:r>
              <a:rPr lang="nl-BE" sz="1600" i="1" dirty="0" err="1"/>
              <a:t>applies</a:t>
            </a:r>
            <a:r>
              <a:rPr lang="nl-BE" sz="1600" i="1" dirty="0"/>
              <a:t>)</a:t>
            </a:r>
            <a:endParaRPr lang="nl-BE" sz="1800" i="1" dirty="0"/>
          </a:p>
          <a:p>
            <a:pPr defTabSz="1693863">
              <a:lnSpc>
                <a:spcPct val="90000"/>
              </a:lnSpc>
              <a:buFontTx/>
              <a:buNone/>
              <a:defRPr/>
            </a:pPr>
            <a:endParaRPr lang="nl-BE" sz="1600" i="1" dirty="0"/>
          </a:p>
          <a:p>
            <a:pPr defTabSz="1693863">
              <a:lnSpc>
                <a:spcPct val="90000"/>
              </a:lnSpc>
              <a:buFontTx/>
              <a:buNone/>
              <a:defRPr/>
            </a:pPr>
            <a:r>
              <a:rPr lang="nl-BE" sz="1600" i="1" dirty="0" err="1"/>
              <a:t>Labelling</a:t>
            </a:r>
            <a:r>
              <a:rPr lang="nl-BE" sz="1600" i="1" dirty="0"/>
              <a:t>:</a:t>
            </a:r>
          </a:p>
          <a:p>
            <a:pPr>
              <a:buFont typeface="Monotype Sorts" pitchFamily="2" charset="2"/>
              <a:buChar char="n"/>
              <a:defRPr/>
            </a:pPr>
            <a:r>
              <a:rPr lang="nl-BE" sz="1600" i="1" dirty="0"/>
              <a:t>the </a:t>
            </a:r>
            <a:r>
              <a:rPr lang="nl-BE" sz="1600" i="1" dirty="0">
                <a:solidFill>
                  <a:srgbClr val="FF0000"/>
                </a:solidFill>
              </a:rPr>
              <a:t>name of the </a:t>
            </a:r>
            <a:r>
              <a:rPr lang="nl-BE" sz="1600" i="1" dirty="0" err="1">
                <a:solidFill>
                  <a:srgbClr val="FF0000"/>
                </a:solidFill>
              </a:rPr>
              <a:t>food</a:t>
            </a:r>
            <a:r>
              <a:rPr lang="nl-BE" sz="1600" i="1" dirty="0">
                <a:solidFill>
                  <a:srgbClr val="FF0000"/>
                </a:solidFill>
              </a:rPr>
              <a:t> </a:t>
            </a:r>
            <a:r>
              <a:rPr lang="nl-BE" sz="1600" i="1" dirty="0" err="1">
                <a:solidFill>
                  <a:srgbClr val="FF0000"/>
                </a:solidFill>
              </a:rPr>
              <a:t>enzyme</a:t>
            </a:r>
            <a:r>
              <a:rPr lang="nl-BE" sz="1600" i="1" dirty="0">
                <a:solidFill>
                  <a:srgbClr val="FF0000"/>
                </a:solidFill>
              </a:rPr>
              <a:t> </a:t>
            </a:r>
            <a:r>
              <a:rPr lang="nl-BE" sz="1600" i="1" dirty="0" err="1"/>
              <a:t>or</a:t>
            </a:r>
            <a:r>
              <a:rPr lang="nl-BE" sz="1600" i="1" dirty="0"/>
              <a:t> the </a:t>
            </a:r>
            <a:r>
              <a:rPr lang="nl-BE" sz="1600" i="1" dirty="0" err="1"/>
              <a:t>accepted</a:t>
            </a:r>
            <a:r>
              <a:rPr lang="nl-BE" sz="1600" i="1" dirty="0"/>
              <a:t> name </a:t>
            </a:r>
            <a:r>
              <a:rPr lang="nl-BE" sz="1600" i="1" dirty="0" err="1"/>
              <a:t>laid</a:t>
            </a:r>
            <a:r>
              <a:rPr lang="nl-BE" sz="1600" i="1" dirty="0"/>
              <a:t> down in the </a:t>
            </a:r>
            <a:r>
              <a:rPr lang="nl-BE" sz="1600" i="1" dirty="0" err="1"/>
              <a:t>nomenclature</a:t>
            </a:r>
            <a:r>
              <a:rPr lang="nl-BE" sz="1600" i="1" dirty="0"/>
              <a:t> of the International Union of </a:t>
            </a:r>
            <a:r>
              <a:rPr lang="nl-BE" sz="1600" i="1" dirty="0" err="1"/>
              <a:t>Biochemistry</a:t>
            </a:r>
            <a:r>
              <a:rPr lang="nl-BE" sz="1600" i="1" dirty="0"/>
              <a:t> and </a:t>
            </a:r>
            <a:r>
              <a:rPr lang="nl-BE" sz="1600" i="1" dirty="0" err="1"/>
              <a:t>Molecular</a:t>
            </a:r>
            <a:r>
              <a:rPr lang="nl-BE" sz="1600" i="1" dirty="0"/>
              <a:t> </a:t>
            </a:r>
            <a:r>
              <a:rPr lang="nl-BE" sz="1600" i="1" dirty="0" err="1"/>
              <a:t>Biology</a:t>
            </a:r>
            <a:r>
              <a:rPr lang="nl-BE" sz="1600" i="1" dirty="0"/>
              <a:t> (IUBMB);</a:t>
            </a:r>
          </a:p>
          <a:p>
            <a:pPr>
              <a:buFont typeface="Monotype Sorts" pitchFamily="2" charset="2"/>
              <a:buChar char="n"/>
              <a:defRPr/>
            </a:pPr>
            <a:r>
              <a:rPr lang="nl-BE" sz="1600" i="1" dirty="0"/>
              <a:t>the statement </a:t>
            </a:r>
            <a:r>
              <a:rPr lang="nl-BE" sz="1600" i="1" dirty="0">
                <a:solidFill>
                  <a:srgbClr val="FF0000"/>
                </a:solidFill>
              </a:rPr>
              <a:t>‘</a:t>
            </a:r>
            <a:r>
              <a:rPr lang="nl-BE" sz="1600" i="1" dirty="0" err="1">
                <a:solidFill>
                  <a:srgbClr val="FF0000"/>
                </a:solidFill>
              </a:rPr>
              <a:t>for</a:t>
            </a:r>
            <a:r>
              <a:rPr lang="nl-BE" sz="1600" i="1" dirty="0">
                <a:solidFill>
                  <a:srgbClr val="FF0000"/>
                </a:solidFill>
              </a:rPr>
              <a:t> food’ </a:t>
            </a:r>
            <a:r>
              <a:rPr lang="nl-BE" sz="1600" i="1" dirty="0"/>
              <a:t>or the statement </a:t>
            </a:r>
            <a:r>
              <a:rPr lang="nl-BE" sz="1600" i="1" dirty="0">
                <a:solidFill>
                  <a:srgbClr val="FF0000"/>
                </a:solidFill>
              </a:rPr>
              <a:t>‘</a:t>
            </a:r>
            <a:r>
              <a:rPr lang="nl-BE" sz="1600" i="1" dirty="0" err="1">
                <a:solidFill>
                  <a:srgbClr val="FF0000"/>
                </a:solidFill>
              </a:rPr>
              <a:t>restricted</a:t>
            </a:r>
            <a:r>
              <a:rPr lang="nl-BE" sz="1600" i="1" dirty="0">
                <a:solidFill>
                  <a:srgbClr val="FF0000"/>
                </a:solidFill>
              </a:rPr>
              <a:t> </a:t>
            </a:r>
            <a:r>
              <a:rPr lang="nl-BE" sz="1600" i="1" dirty="0" err="1">
                <a:solidFill>
                  <a:srgbClr val="FF0000"/>
                </a:solidFill>
              </a:rPr>
              <a:t>use</a:t>
            </a:r>
            <a:r>
              <a:rPr lang="nl-BE" sz="1600" i="1" dirty="0">
                <a:solidFill>
                  <a:srgbClr val="FF0000"/>
                </a:solidFill>
              </a:rPr>
              <a:t> in food’ </a:t>
            </a:r>
            <a:r>
              <a:rPr lang="nl-BE" sz="1600" i="1" dirty="0"/>
              <a:t>or a more </a:t>
            </a:r>
            <a:r>
              <a:rPr lang="nl-BE" sz="1600" i="1" dirty="0" err="1"/>
              <a:t>specific</a:t>
            </a:r>
            <a:r>
              <a:rPr lang="nl-BE" sz="1600" i="1" dirty="0"/>
              <a:t> </a:t>
            </a:r>
            <a:r>
              <a:rPr lang="nl-BE" sz="1600" i="1" dirty="0" err="1"/>
              <a:t>reference</a:t>
            </a:r>
            <a:r>
              <a:rPr lang="nl-BE" sz="1600" i="1" dirty="0"/>
              <a:t> to </a:t>
            </a:r>
            <a:r>
              <a:rPr lang="nl-BE" sz="1600" i="1" dirty="0" err="1"/>
              <a:t>its</a:t>
            </a:r>
            <a:r>
              <a:rPr lang="nl-BE" sz="1600" i="1" dirty="0"/>
              <a:t> </a:t>
            </a:r>
            <a:r>
              <a:rPr lang="nl-BE" sz="1600" i="1" dirty="0" err="1"/>
              <a:t>intended</a:t>
            </a:r>
            <a:r>
              <a:rPr lang="nl-BE" sz="1600" i="1" dirty="0"/>
              <a:t> food </a:t>
            </a:r>
            <a:r>
              <a:rPr lang="nl-BE" sz="1600" i="1" dirty="0" err="1"/>
              <a:t>use</a:t>
            </a:r>
            <a:endParaRPr lang="nl-BE" sz="1600" i="1" dirty="0"/>
          </a:p>
          <a:p>
            <a:pPr marL="0" indent="0">
              <a:buNone/>
              <a:defRPr/>
            </a:pPr>
            <a:r>
              <a:rPr lang="nl-BE" sz="1600" i="1" dirty="0"/>
              <a:t>+ </a:t>
            </a:r>
            <a:r>
              <a:rPr lang="nl-BE" sz="1600" i="1" dirty="0" err="1"/>
              <a:t>additional</a:t>
            </a:r>
            <a:r>
              <a:rPr lang="nl-BE" sz="1600" i="1" dirty="0"/>
              <a:t> </a:t>
            </a:r>
            <a:r>
              <a:rPr lang="nl-BE" sz="1600" i="1" dirty="0" err="1"/>
              <a:t>labelling</a:t>
            </a:r>
            <a:r>
              <a:rPr lang="nl-BE" sz="1600" i="1" dirty="0"/>
              <a:t> </a:t>
            </a:r>
            <a:r>
              <a:rPr lang="nl-BE" sz="1600" i="1" dirty="0" err="1"/>
              <a:t>elements</a:t>
            </a:r>
            <a:r>
              <a:rPr lang="nl-BE" sz="1600" i="1" dirty="0"/>
              <a:t> </a:t>
            </a:r>
            <a:r>
              <a:rPr lang="nl-BE" sz="1600" i="1" dirty="0" err="1"/>
              <a:t>for</a:t>
            </a:r>
            <a:r>
              <a:rPr lang="nl-BE" sz="1600" i="1" dirty="0"/>
              <a:t> </a:t>
            </a:r>
            <a:r>
              <a:rPr lang="nl-BE" sz="1600" i="1" dirty="0" err="1"/>
              <a:t>products</a:t>
            </a:r>
            <a:r>
              <a:rPr lang="nl-BE" sz="1600" i="1" dirty="0"/>
              <a:t> in B2B (</a:t>
            </a:r>
            <a:r>
              <a:rPr lang="nl-BE" sz="1600" i="1" dirty="0" err="1"/>
              <a:t>not</a:t>
            </a:r>
            <a:r>
              <a:rPr lang="nl-BE" sz="1600" i="1" dirty="0"/>
              <a:t> </a:t>
            </a:r>
            <a:r>
              <a:rPr lang="nl-BE" sz="1600" i="1" dirty="0" err="1"/>
              <a:t>for</a:t>
            </a:r>
            <a:r>
              <a:rPr lang="nl-BE" sz="1600" i="1" dirty="0"/>
              <a:t> </a:t>
            </a:r>
            <a:r>
              <a:rPr lang="nl-BE" sz="1600" i="1" dirty="0" err="1"/>
              <a:t>final</a:t>
            </a:r>
            <a:r>
              <a:rPr lang="nl-BE" sz="1600" i="1" dirty="0"/>
              <a:t> </a:t>
            </a:r>
            <a:r>
              <a:rPr lang="nl-BE" sz="1600" i="1" dirty="0" err="1"/>
              <a:t>consumer</a:t>
            </a:r>
            <a:r>
              <a:rPr lang="nl-BE" sz="1600" i="1" dirty="0"/>
              <a:t>)</a:t>
            </a:r>
          </a:p>
          <a:p>
            <a:pPr defTabSz="1693863">
              <a:lnSpc>
                <a:spcPct val="90000"/>
              </a:lnSpc>
              <a:buFontTx/>
              <a:buNone/>
              <a:defRPr/>
            </a:pPr>
            <a:endParaRPr lang="nl-BE" sz="1600" i="1" dirty="0"/>
          </a:p>
          <a:p>
            <a:pPr defTabSz="1693863">
              <a:lnSpc>
                <a:spcPct val="90000"/>
              </a:lnSpc>
              <a:buFontTx/>
              <a:buNone/>
              <a:defRPr/>
            </a:pPr>
            <a:r>
              <a:rPr lang="nl-BE" sz="1600" i="1" dirty="0"/>
              <a:t>		</a:t>
            </a:r>
            <a:endParaRPr lang="nl-NL" i="1" dirty="0"/>
          </a:p>
        </p:txBody>
      </p:sp>
      <p:pic>
        <p:nvPicPr>
          <p:cNvPr id="43011" name="Afbeelding 4" descr="Pic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441" y="1187363"/>
            <a:ext cx="11715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hthoek 5"/>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6" name="Picture 4"/>
          <p:cNvPicPr>
            <a:picLocks noChangeAspect="1"/>
          </p:cNvPicPr>
          <p:nvPr/>
        </p:nvPicPr>
        <p:blipFill>
          <a:blip r:embed="rId5"/>
          <a:stretch>
            <a:fillRect/>
          </a:stretch>
        </p:blipFill>
        <p:spPr>
          <a:xfrm>
            <a:off x="7947025" y="5507732"/>
            <a:ext cx="935678" cy="87359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006369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0" y="794"/>
            <a:ext cx="9144000" cy="6858000"/>
          </a:xfrm>
          <a:prstGeom prst="rect">
            <a:avLst/>
          </a:prstGeom>
        </p:spPr>
      </p:pic>
      <p:sp>
        <p:nvSpPr>
          <p:cNvPr id="4" name="Rechthoek 3"/>
          <p:cNvSpPr/>
          <p:nvPr/>
        </p:nvSpPr>
        <p:spPr>
          <a:xfrm>
            <a:off x="3234730" y="188640"/>
            <a:ext cx="5760640" cy="55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hlinkClick r:id="rId3"/>
              </a:rPr>
              <a:t>http://ec.europa.eu/food/safety/food_improvement_agents/enzymes_en</a:t>
            </a:r>
            <a:endParaRPr lang="nl-BE" sz="1400" dirty="0">
              <a:solidFill>
                <a:schemeClr val="tx1"/>
              </a:solidFill>
            </a:endParaRPr>
          </a:p>
        </p:txBody>
      </p:sp>
    </p:spTree>
    <p:extLst>
      <p:ext uri="{BB962C8B-B14F-4D97-AF65-F5344CB8AC3E}">
        <p14:creationId xmlns:p14="http://schemas.microsoft.com/office/powerpoint/2010/main" val="22824876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a:xfrm>
            <a:off x="685800" y="1628775"/>
            <a:ext cx="7772400" cy="4679950"/>
          </a:xfrm>
        </p:spPr>
        <p:txBody>
          <a:bodyPr/>
          <a:lstStyle/>
          <a:p>
            <a:pPr marL="715963" indent="-715963" defTabSz="1693863">
              <a:lnSpc>
                <a:spcPct val="90000"/>
              </a:lnSpc>
              <a:buFontTx/>
              <a:buNone/>
              <a:defRPr/>
            </a:pPr>
            <a:r>
              <a:rPr lang="nl-NL" sz="2400" i="1" dirty="0">
                <a:solidFill>
                  <a:srgbClr val="0000FF"/>
                </a:solidFill>
              </a:rPr>
              <a:t>II.3. </a:t>
            </a:r>
            <a:r>
              <a:rPr lang="nl-NL" sz="2400" i="1" u="sng" dirty="0" err="1">
                <a:solidFill>
                  <a:srgbClr val="0000FF"/>
                </a:solidFill>
              </a:rPr>
              <a:t>Additives</a:t>
            </a:r>
            <a:r>
              <a:rPr lang="nl-NL" sz="2400" i="1" u="sng" dirty="0">
                <a:solidFill>
                  <a:srgbClr val="0000FF"/>
                </a:solidFill>
              </a:rPr>
              <a:t>, </a:t>
            </a:r>
            <a:r>
              <a:rPr lang="nl-NL" sz="2400" i="1" u="sng" dirty="0" err="1">
                <a:solidFill>
                  <a:srgbClr val="0000FF"/>
                </a:solidFill>
              </a:rPr>
              <a:t>flavourings</a:t>
            </a:r>
            <a:r>
              <a:rPr lang="nl-NL" sz="2400" i="1" u="sng" dirty="0">
                <a:solidFill>
                  <a:srgbClr val="0000FF"/>
                </a:solidFill>
              </a:rPr>
              <a:t>, </a:t>
            </a:r>
            <a:r>
              <a:rPr lang="nl-NL" sz="2400" i="1" u="sng" dirty="0" err="1">
                <a:solidFill>
                  <a:srgbClr val="0000FF"/>
                </a:solidFill>
              </a:rPr>
              <a:t>food</a:t>
            </a:r>
            <a:r>
              <a:rPr lang="nl-NL" sz="2400" i="1" u="sng" dirty="0">
                <a:solidFill>
                  <a:srgbClr val="0000FF"/>
                </a:solidFill>
              </a:rPr>
              <a:t> </a:t>
            </a:r>
            <a:r>
              <a:rPr lang="nl-NL" sz="2400" i="1" u="sng" dirty="0" err="1">
                <a:solidFill>
                  <a:srgbClr val="0000FF"/>
                </a:solidFill>
              </a:rPr>
              <a:t>enzymes</a:t>
            </a:r>
            <a:r>
              <a:rPr lang="nl-NL" sz="2400" i="1" u="sng" dirty="0">
                <a:solidFill>
                  <a:srgbClr val="0000FF"/>
                </a:solidFill>
              </a:rPr>
              <a:t> &amp; </a:t>
            </a:r>
          </a:p>
          <a:p>
            <a:pPr marL="630238" indent="-630238" defTabSz="1693863">
              <a:lnSpc>
                <a:spcPct val="90000"/>
              </a:lnSpc>
              <a:buFontTx/>
              <a:buNone/>
              <a:defRPr/>
            </a:pPr>
            <a:r>
              <a:rPr lang="nl-NL" sz="2400" i="1" dirty="0">
                <a:solidFill>
                  <a:srgbClr val="0000FF"/>
                </a:solidFill>
              </a:rPr>
              <a:t>	</a:t>
            </a:r>
            <a:r>
              <a:rPr lang="nl-NL" sz="2400" i="1" u="sng" dirty="0" err="1">
                <a:solidFill>
                  <a:srgbClr val="0000FF"/>
                </a:solidFill>
              </a:rPr>
              <a:t>extraction</a:t>
            </a:r>
            <a:r>
              <a:rPr lang="nl-NL" sz="2400" i="1" u="sng" dirty="0">
                <a:solidFill>
                  <a:srgbClr val="0000FF"/>
                </a:solidFill>
              </a:rPr>
              <a:t> solvents </a:t>
            </a:r>
          </a:p>
          <a:p>
            <a:pPr defTabSz="1693863">
              <a:lnSpc>
                <a:spcPct val="90000"/>
              </a:lnSpc>
              <a:buFontTx/>
              <a:buNone/>
              <a:defRPr/>
            </a:pPr>
            <a:endParaRPr lang="nl-NL" sz="1000" i="1" dirty="0">
              <a:solidFill>
                <a:srgbClr val="0000FF"/>
              </a:solidFill>
            </a:endParaRPr>
          </a:p>
          <a:p>
            <a:pPr defTabSz="1693863">
              <a:lnSpc>
                <a:spcPct val="90000"/>
              </a:lnSpc>
              <a:buFontTx/>
              <a:buNone/>
              <a:defRPr/>
            </a:pPr>
            <a:r>
              <a:rPr lang="nl-NL" sz="2000" i="1" dirty="0">
                <a:solidFill>
                  <a:srgbClr val="0000FF"/>
                </a:solidFill>
              </a:rPr>
              <a:t>II.3.4. </a:t>
            </a:r>
            <a:r>
              <a:rPr lang="nl-NL" sz="2000" i="1" dirty="0" err="1">
                <a:solidFill>
                  <a:srgbClr val="0000FF"/>
                </a:solidFill>
              </a:rPr>
              <a:t>Extraction</a:t>
            </a:r>
            <a:r>
              <a:rPr lang="nl-NL" sz="2000" i="1" dirty="0">
                <a:solidFill>
                  <a:srgbClr val="0000FF"/>
                </a:solidFill>
              </a:rPr>
              <a:t> solvents </a:t>
            </a:r>
            <a:r>
              <a:rPr lang="nl-NL" sz="1800" i="1" dirty="0">
                <a:solidFill>
                  <a:srgbClr val="0000FF"/>
                </a:solidFill>
              </a:rPr>
              <a:t>(Dir. 2009/32/EC)</a:t>
            </a:r>
          </a:p>
          <a:p>
            <a:pPr defTabSz="1693863">
              <a:lnSpc>
                <a:spcPct val="90000"/>
              </a:lnSpc>
              <a:buFontTx/>
              <a:buNone/>
              <a:defRPr/>
            </a:pPr>
            <a:endParaRPr lang="nl-BE" sz="1600" i="1" dirty="0"/>
          </a:p>
          <a:p>
            <a:pPr defTabSz="1693863">
              <a:lnSpc>
                <a:spcPct val="90000"/>
              </a:lnSpc>
              <a:buFontTx/>
              <a:buNone/>
              <a:defRPr/>
            </a:pPr>
            <a:r>
              <a:rPr lang="nl-BE" sz="1600" i="1" dirty="0" err="1"/>
              <a:t>Extraction</a:t>
            </a:r>
            <a:r>
              <a:rPr lang="nl-BE" sz="1600" i="1" dirty="0"/>
              <a:t> solvent =</a:t>
            </a:r>
          </a:p>
          <a:p>
            <a:pPr defTabSz="1693863">
              <a:lnSpc>
                <a:spcPct val="90000"/>
              </a:lnSpc>
              <a:buFontTx/>
              <a:buNone/>
              <a:defRPr/>
            </a:pPr>
            <a:r>
              <a:rPr lang="nl-BE" sz="1600" i="1" dirty="0"/>
              <a:t>      a solvent </a:t>
            </a:r>
            <a:r>
              <a:rPr lang="nl-BE" sz="1600" i="1" dirty="0" err="1"/>
              <a:t>which</a:t>
            </a:r>
            <a:r>
              <a:rPr lang="nl-BE" sz="1600" i="1" dirty="0"/>
              <a:t> is </a:t>
            </a:r>
            <a:r>
              <a:rPr lang="nl-BE" sz="1600" i="1" dirty="0" err="1"/>
              <a:t>used</a:t>
            </a:r>
            <a:r>
              <a:rPr lang="nl-BE" sz="1600" i="1" dirty="0"/>
              <a:t> in </a:t>
            </a:r>
            <a:r>
              <a:rPr lang="nl-BE" sz="1600" i="1" dirty="0" err="1"/>
              <a:t>an</a:t>
            </a:r>
            <a:r>
              <a:rPr lang="nl-BE" sz="1600" i="1" dirty="0"/>
              <a:t> </a:t>
            </a:r>
            <a:r>
              <a:rPr lang="nl-BE" sz="1600" i="1" dirty="0" err="1"/>
              <a:t>extraction</a:t>
            </a:r>
            <a:r>
              <a:rPr lang="nl-BE" sz="1600" i="1" dirty="0"/>
              <a:t> procedure </a:t>
            </a:r>
            <a:r>
              <a:rPr lang="nl-BE" sz="1600" i="1" dirty="0" err="1"/>
              <a:t>during</a:t>
            </a:r>
            <a:r>
              <a:rPr lang="nl-BE" sz="1600" i="1" dirty="0"/>
              <a:t> the processing of </a:t>
            </a:r>
            <a:r>
              <a:rPr lang="nl-BE" sz="1600" i="1" dirty="0" err="1"/>
              <a:t>raw</a:t>
            </a:r>
            <a:r>
              <a:rPr lang="nl-BE" sz="1600" i="1" dirty="0"/>
              <a:t> </a:t>
            </a:r>
            <a:r>
              <a:rPr lang="nl-BE" sz="1600" i="1" dirty="0" err="1"/>
              <a:t>materials</a:t>
            </a:r>
            <a:r>
              <a:rPr lang="nl-BE" sz="1600" i="1" dirty="0"/>
              <a:t>, of </a:t>
            </a:r>
            <a:r>
              <a:rPr lang="nl-BE" sz="1600" i="1" dirty="0" err="1"/>
              <a:t>foodstuffs</a:t>
            </a:r>
            <a:r>
              <a:rPr lang="nl-BE" sz="1600" i="1" dirty="0"/>
              <a:t>, or of </a:t>
            </a:r>
            <a:r>
              <a:rPr lang="nl-BE" sz="1600" i="1" dirty="0" err="1"/>
              <a:t>components</a:t>
            </a:r>
            <a:r>
              <a:rPr lang="nl-BE" sz="1600" i="1" dirty="0"/>
              <a:t> or </a:t>
            </a:r>
            <a:r>
              <a:rPr lang="nl-BE" sz="1600" i="1" dirty="0" err="1"/>
              <a:t>ingredients</a:t>
            </a:r>
            <a:r>
              <a:rPr lang="nl-BE" sz="1600" i="1" dirty="0"/>
              <a:t> of these </a:t>
            </a:r>
            <a:r>
              <a:rPr lang="nl-BE" sz="1600" i="1" dirty="0" err="1"/>
              <a:t>products</a:t>
            </a:r>
            <a:r>
              <a:rPr lang="nl-BE" sz="1600" i="1" dirty="0"/>
              <a:t> and </a:t>
            </a:r>
            <a:r>
              <a:rPr lang="nl-BE" sz="1600" i="1" dirty="0" err="1"/>
              <a:t>which</a:t>
            </a:r>
            <a:r>
              <a:rPr lang="nl-BE" sz="1600" i="1" dirty="0"/>
              <a:t> is </a:t>
            </a:r>
            <a:r>
              <a:rPr lang="nl-BE" sz="1600" i="1" dirty="0" err="1"/>
              <a:t>removed</a:t>
            </a:r>
            <a:r>
              <a:rPr lang="nl-BE" sz="1600" i="1" dirty="0"/>
              <a:t> but </a:t>
            </a:r>
            <a:r>
              <a:rPr lang="nl-BE" sz="1600" i="1" dirty="0" err="1"/>
              <a:t>which</a:t>
            </a:r>
            <a:r>
              <a:rPr lang="nl-BE" sz="1600" i="1" dirty="0"/>
              <a:t> </a:t>
            </a:r>
            <a:r>
              <a:rPr lang="nl-BE" sz="1600" i="1" dirty="0" err="1"/>
              <a:t>may</a:t>
            </a:r>
            <a:r>
              <a:rPr lang="nl-BE" sz="1600" i="1" dirty="0"/>
              <a:t> </a:t>
            </a:r>
            <a:r>
              <a:rPr lang="nl-BE" sz="1600" i="1" dirty="0" err="1"/>
              <a:t>result</a:t>
            </a:r>
            <a:r>
              <a:rPr lang="nl-BE" sz="1600" i="1" dirty="0"/>
              <a:t> in the </a:t>
            </a:r>
            <a:r>
              <a:rPr lang="nl-BE" sz="1600" i="1" dirty="0" err="1"/>
              <a:t>unintentional</a:t>
            </a:r>
            <a:r>
              <a:rPr lang="nl-BE" sz="1600" i="1" dirty="0"/>
              <a:t>, but </a:t>
            </a:r>
            <a:r>
              <a:rPr lang="nl-BE" sz="1600" i="1" dirty="0" err="1"/>
              <a:t>technically</a:t>
            </a:r>
            <a:r>
              <a:rPr lang="nl-BE" sz="1600" i="1" dirty="0"/>
              <a:t> </a:t>
            </a:r>
            <a:r>
              <a:rPr lang="nl-BE" sz="1600" i="1" dirty="0" err="1"/>
              <a:t>unavoidable</a:t>
            </a:r>
            <a:r>
              <a:rPr lang="nl-BE" sz="1600" i="1" dirty="0"/>
              <a:t>, </a:t>
            </a:r>
            <a:r>
              <a:rPr lang="nl-BE" sz="1600" i="1" dirty="0" err="1"/>
              <a:t>presence</a:t>
            </a:r>
            <a:r>
              <a:rPr lang="nl-BE" sz="1600" i="1" dirty="0"/>
              <a:t> of </a:t>
            </a:r>
            <a:r>
              <a:rPr lang="nl-BE" sz="1600" i="1" dirty="0" err="1"/>
              <a:t>residues</a:t>
            </a:r>
            <a:r>
              <a:rPr lang="nl-BE" sz="1600" i="1" dirty="0"/>
              <a:t> in the foodstuff or food </a:t>
            </a:r>
            <a:r>
              <a:rPr lang="nl-BE" sz="1600" i="1" dirty="0" err="1"/>
              <a:t>ingredient</a:t>
            </a:r>
            <a:r>
              <a:rPr lang="nl-BE" sz="1600" i="1" dirty="0"/>
              <a:t>.</a:t>
            </a:r>
          </a:p>
          <a:p>
            <a:pPr defTabSz="1693863">
              <a:lnSpc>
                <a:spcPct val="90000"/>
              </a:lnSpc>
              <a:buFontTx/>
              <a:buNone/>
              <a:defRPr/>
            </a:pPr>
            <a:endParaRPr lang="nl-BE" sz="1600" i="1" dirty="0"/>
          </a:p>
          <a:p>
            <a:pPr defTabSz="1693863">
              <a:lnSpc>
                <a:spcPct val="90000"/>
              </a:lnSpc>
              <a:buFontTx/>
              <a:buNone/>
              <a:defRPr/>
            </a:pPr>
            <a:r>
              <a:rPr lang="nl-BE" sz="1400" i="1" dirty="0">
                <a:solidFill>
                  <a:srgbClr val="FF0000"/>
                </a:solidFill>
              </a:rPr>
              <a:t>Annex I:</a:t>
            </a:r>
            <a:r>
              <a:rPr lang="nl-BE" sz="1400" i="1" dirty="0"/>
              <a:t>    </a:t>
            </a:r>
            <a:r>
              <a:rPr lang="nl-BE" sz="1400" i="1" dirty="0" err="1"/>
              <a:t>Extraction</a:t>
            </a:r>
            <a:r>
              <a:rPr lang="nl-BE" sz="1400" i="1" dirty="0"/>
              <a:t> solvents to </a:t>
            </a:r>
            <a:r>
              <a:rPr lang="nl-BE" sz="1400" i="1" dirty="0" err="1"/>
              <a:t>be</a:t>
            </a:r>
            <a:r>
              <a:rPr lang="nl-BE" sz="1400" i="1" dirty="0"/>
              <a:t> </a:t>
            </a:r>
            <a:r>
              <a:rPr lang="nl-BE" sz="1400" i="1" dirty="0" err="1"/>
              <a:t>used</a:t>
            </a:r>
            <a:r>
              <a:rPr lang="nl-BE" sz="1400" i="1" dirty="0"/>
              <a:t> in </a:t>
            </a:r>
            <a:r>
              <a:rPr lang="nl-BE" sz="1400" i="1" dirty="0" err="1"/>
              <a:t>compliance</a:t>
            </a:r>
            <a:r>
              <a:rPr lang="nl-BE" sz="1400" i="1" dirty="0"/>
              <a:t> </a:t>
            </a:r>
            <a:r>
              <a:rPr lang="nl-BE" sz="1400" i="1" dirty="0" err="1"/>
              <a:t>with</a:t>
            </a:r>
            <a:r>
              <a:rPr lang="nl-BE" sz="1400" i="1" dirty="0"/>
              <a:t> GMP </a:t>
            </a:r>
            <a:r>
              <a:rPr lang="nl-BE" sz="1400" i="1" dirty="0" err="1"/>
              <a:t>for</a:t>
            </a:r>
            <a:r>
              <a:rPr lang="nl-BE" sz="1400" i="1" dirty="0"/>
              <a:t> all </a:t>
            </a:r>
            <a:r>
              <a:rPr lang="nl-BE" sz="1400" i="1" dirty="0" err="1"/>
              <a:t>uses</a:t>
            </a:r>
            <a:r>
              <a:rPr lang="nl-BE" sz="1400" i="1" dirty="0"/>
              <a:t> </a:t>
            </a:r>
          </a:p>
          <a:p>
            <a:pPr defTabSz="1693863">
              <a:lnSpc>
                <a:spcPct val="90000"/>
              </a:lnSpc>
              <a:buFontTx/>
              <a:buNone/>
              <a:defRPr/>
            </a:pPr>
            <a:r>
              <a:rPr lang="nl-BE" sz="1400" i="1" dirty="0"/>
              <a:t>                 (e.g. </a:t>
            </a:r>
            <a:r>
              <a:rPr lang="nl-BE" sz="1400" i="1" dirty="0" err="1"/>
              <a:t>propane</a:t>
            </a:r>
            <a:r>
              <a:rPr lang="nl-BE" sz="1400" i="1" dirty="0"/>
              <a:t>, </a:t>
            </a:r>
            <a:r>
              <a:rPr lang="nl-BE" sz="1400" i="1" dirty="0" err="1"/>
              <a:t>butane</a:t>
            </a:r>
            <a:r>
              <a:rPr lang="nl-BE" sz="1400" i="1" dirty="0"/>
              <a:t>, </a:t>
            </a:r>
            <a:r>
              <a:rPr lang="en-GB" sz="1400" dirty="0"/>
              <a:t>carbon dioxide, acetone, etc.)</a:t>
            </a:r>
            <a:endParaRPr lang="nl-BE" sz="1400" i="1" dirty="0"/>
          </a:p>
          <a:p>
            <a:pPr defTabSz="1693863">
              <a:lnSpc>
                <a:spcPct val="90000"/>
              </a:lnSpc>
              <a:buFontTx/>
              <a:buNone/>
              <a:defRPr/>
            </a:pPr>
            <a:endParaRPr lang="nl-BE" sz="1400" i="1" dirty="0"/>
          </a:p>
          <a:p>
            <a:pPr defTabSz="1693863">
              <a:lnSpc>
                <a:spcPct val="90000"/>
              </a:lnSpc>
              <a:buFontTx/>
              <a:buNone/>
              <a:defRPr/>
            </a:pPr>
            <a:r>
              <a:rPr lang="nl-BE" sz="1400" i="1" dirty="0"/>
              <a:t>	          </a:t>
            </a:r>
            <a:r>
              <a:rPr lang="nl-BE" sz="1400" i="1" dirty="0" err="1"/>
              <a:t>Extraction</a:t>
            </a:r>
            <a:r>
              <a:rPr lang="nl-BE" sz="1400" i="1" dirty="0"/>
              <a:t> solvents </a:t>
            </a:r>
            <a:r>
              <a:rPr lang="nl-BE" sz="1400" i="1" dirty="0" err="1"/>
              <a:t>for</a:t>
            </a:r>
            <a:r>
              <a:rPr lang="nl-BE" sz="1400" i="1" dirty="0"/>
              <a:t> </a:t>
            </a:r>
            <a:r>
              <a:rPr lang="nl-BE" sz="1400" i="1" dirty="0" err="1"/>
              <a:t>which</a:t>
            </a:r>
            <a:r>
              <a:rPr lang="nl-BE" sz="1400" i="1" dirty="0"/>
              <a:t> </a:t>
            </a:r>
            <a:r>
              <a:rPr lang="nl-BE" sz="1400" i="1" dirty="0" err="1"/>
              <a:t>conditions</a:t>
            </a:r>
            <a:r>
              <a:rPr lang="nl-BE" sz="1400" i="1" dirty="0"/>
              <a:t> of </a:t>
            </a:r>
            <a:r>
              <a:rPr lang="nl-BE" sz="1400" i="1" dirty="0" err="1"/>
              <a:t>use</a:t>
            </a:r>
            <a:r>
              <a:rPr lang="nl-BE" sz="1400" i="1" dirty="0"/>
              <a:t> are </a:t>
            </a:r>
            <a:r>
              <a:rPr lang="nl-BE" sz="1400" i="1" dirty="0" err="1"/>
              <a:t>specified</a:t>
            </a:r>
            <a:r>
              <a:rPr lang="nl-BE" sz="1400" i="1" dirty="0"/>
              <a:t>, incl. </a:t>
            </a:r>
          </a:p>
          <a:p>
            <a:pPr defTabSz="1693863">
              <a:lnSpc>
                <a:spcPct val="90000"/>
              </a:lnSpc>
              <a:buFontTx/>
              <a:buNone/>
              <a:defRPr/>
            </a:pPr>
            <a:r>
              <a:rPr lang="nl-BE" sz="1400" i="1" dirty="0"/>
              <a:t>	          maximum </a:t>
            </a:r>
            <a:r>
              <a:rPr lang="nl-BE" sz="1400" i="1" dirty="0" err="1"/>
              <a:t>levels</a:t>
            </a:r>
            <a:r>
              <a:rPr lang="nl-BE" sz="1400" i="1" dirty="0"/>
              <a:t> of </a:t>
            </a:r>
            <a:r>
              <a:rPr lang="nl-BE" sz="1400" i="1" dirty="0" err="1"/>
              <a:t>residue</a:t>
            </a:r>
            <a:r>
              <a:rPr lang="nl-BE" sz="1400" i="1" dirty="0"/>
              <a:t> </a:t>
            </a:r>
            <a:r>
              <a:rPr lang="nl-BE" sz="1400" i="1" dirty="0" err="1"/>
              <a:t>limits</a:t>
            </a:r>
            <a:endParaRPr lang="nl-BE" sz="1400" i="1" dirty="0"/>
          </a:p>
          <a:p>
            <a:pPr defTabSz="1693863">
              <a:lnSpc>
                <a:spcPct val="90000"/>
              </a:lnSpc>
              <a:buFontTx/>
              <a:buNone/>
              <a:defRPr/>
            </a:pPr>
            <a:r>
              <a:rPr lang="nl-BE" sz="1400" i="1" dirty="0"/>
              <a:t>	</a:t>
            </a:r>
          </a:p>
          <a:p>
            <a:pPr defTabSz="1693863">
              <a:lnSpc>
                <a:spcPct val="90000"/>
              </a:lnSpc>
              <a:buFontTx/>
              <a:buNone/>
              <a:defRPr/>
            </a:pPr>
            <a:r>
              <a:rPr lang="nl-BE" sz="1400" i="1" dirty="0"/>
              <a:t>	          </a:t>
            </a:r>
            <a:r>
              <a:rPr lang="nl-BE" sz="1400" i="1" dirty="0" err="1"/>
              <a:t>Rules</a:t>
            </a:r>
            <a:r>
              <a:rPr lang="nl-BE" sz="1400" i="1" dirty="0"/>
              <a:t> </a:t>
            </a:r>
            <a:r>
              <a:rPr lang="nl-BE" sz="1400" i="1" dirty="0" err="1"/>
              <a:t>for</a:t>
            </a:r>
            <a:r>
              <a:rPr lang="nl-BE" sz="1400" i="1" dirty="0"/>
              <a:t> </a:t>
            </a:r>
            <a:r>
              <a:rPr lang="nl-BE" sz="1400" i="1" dirty="0" err="1"/>
              <a:t>determining</a:t>
            </a:r>
            <a:r>
              <a:rPr lang="nl-BE" sz="1400" i="1" dirty="0"/>
              <a:t> </a:t>
            </a:r>
            <a:r>
              <a:rPr lang="nl-BE" sz="1400" i="1" dirty="0" err="1"/>
              <a:t>purity</a:t>
            </a:r>
            <a:r>
              <a:rPr lang="nl-BE" sz="1400" i="1" dirty="0"/>
              <a:t> criteria </a:t>
            </a:r>
          </a:p>
          <a:p>
            <a:pPr defTabSz="1693863">
              <a:lnSpc>
                <a:spcPct val="90000"/>
              </a:lnSpc>
              <a:buFontTx/>
              <a:buNone/>
              <a:defRPr/>
            </a:pPr>
            <a:endParaRPr lang="nl-NL" sz="1400" i="1" dirty="0"/>
          </a:p>
        </p:txBody>
      </p:sp>
      <p:sp>
        <p:nvSpPr>
          <p:cNvPr id="44035" name="Rechthoek 4"/>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5" name="Picture 4"/>
          <p:cNvPicPr>
            <a:picLocks noChangeAspect="1"/>
          </p:cNvPicPr>
          <p:nvPr/>
        </p:nvPicPr>
        <p:blipFill>
          <a:blip r:embed="rId3"/>
          <a:stretch>
            <a:fillRect/>
          </a:stretch>
        </p:blipFill>
        <p:spPr>
          <a:xfrm>
            <a:off x="7603752" y="5161609"/>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51521" y="6435228"/>
            <a:ext cx="8638598" cy="389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hlinkClick r:id="rId4"/>
              </a:rPr>
              <a:t>http://ec.europa.eu/food/safety/food_improvement_agents/extraction-solvents_en</a:t>
            </a:r>
            <a:endParaRPr lang="nl-BE" sz="1600" dirty="0">
              <a:solidFill>
                <a:schemeClr val="tx1"/>
              </a:solidFill>
            </a:endParaRPr>
          </a:p>
        </p:txBody>
      </p:sp>
    </p:spTree>
    <p:extLst>
      <p:ext uri="{BB962C8B-B14F-4D97-AF65-F5344CB8AC3E}">
        <p14:creationId xmlns:p14="http://schemas.microsoft.com/office/powerpoint/2010/main" val="1241495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a:xfrm>
            <a:off x="685800" y="2133600"/>
            <a:ext cx="7772400" cy="3962400"/>
          </a:xfrm>
        </p:spPr>
        <p:txBody>
          <a:bodyPr/>
          <a:lstStyle/>
          <a:p>
            <a:pPr defTabSz="1693863">
              <a:lnSpc>
                <a:spcPct val="80000"/>
              </a:lnSpc>
              <a:buFontTx/>
              <a:buNone/>
            </a:pPr>
            <a:r>
              <a:rPr lang="nl-NL" altLang="nl-BE" sz="2400" i="1">
                <a:solidFill>
                  <a:srgbClr val="0000FF"/>
                </a:solidFill>
              </a:rPr>
              <a:t>II.4. </a:t>
            </a:r>
            <a:r>
              <a:rPr lang="nl-NL" altLang="nl-BE" sz="2400" i="1" u="sng">
                <a:solidFill>
                  <a:srgbClr val="0000FF"/>
                </a:solidFill>
              </a:rPr>
              <a:t>Production of specific foodstuffs </a:t>
            </a:r>
          </a:p>
          <a:p>
            <a:pPr defTabSz="1693863">
              <a:lnSpc>
                <a:spcPct val="80000"/>
              </a:lnSpc>
              <a:buFontTx/>
              <a:buNone/>
            </a:pPr>
            <a:endParaRPr lang="nl-NL" altLang="nl-BE" sz="2000" i="1">
              <a:solidFill>
                <a:srgbClr val="0000FF"/>
              </a:solidFill>
            </a:endParaRPr>
          </a:p>
          <a:p>
            <a:pPr defTabSz="1693863">
              <a:lnSpc>
                <a:spcPct val="80000"/>
              </a:lnSpc>
              <a:buFont typeface="Monotype Sorts"/>
              <a:buNone/>
            </a:pPr>
            <a:r>
              <a:rPr lang="nl-NL" altLang="nl-BE" sz="2000" i="1"/>
              <a:t>II.4.1. Fats, meats</a:t>
            </a:r>
            <a:endParaRPr lang="nl-BE" altLang="nl-BE" sz="1400" i="1"/>
          </a:p>
          <a:p>
            <a:pPr defTabSz="1693863">
              <a:lnSpc>
                <a:spcPct val="80000"/>
              </a:lnSpc>
              <a:buFont typeface="Monotype Sorts"/>
              <a:buNone/>
            </a:pPr>
            <a:r>
              <a:rPr lang="nl-NL" altLang="nl-BE" sz="2000" i="1"/>
              <a:t>II.4.2. Milk derivatives</a:t>
            </a:r>
            <a:endParaRPr lang="nl-BE" altLang="nl-BE" sz="1400" i="1"/>
          </a:p>
          <a:p>
            <a:pPr defTabSz="1693863">
              <a:lnSpc>
                <a:spcPct val="80000"/>
              </a:lnSpc>
              <a:buFontTx/>
              <a:buNone/>
            </a:pPr>
            <a:r>
              <a:rPr lang="nl-NL" altLang="nl-BE" sz="2000" i="1"/>
              <a:t>II.4.3. Sugars, honey</a:t>
            </a:r>
            <a:endParaRPr lang="nl-NL" altLang="nl-BE" sz="1400" i="1"/>
          </a:p>
          <a:p>
            <a:pPr defTabSz="1693863">
              <a:lnSpc>
                <a:spcPct val="80000"/>
              </a:lnSpc>
              <a:buFontTx/>
              <a:buNone/>
            </a:pPr>
            <a:r>
              <a:rPr lang="nl-NL" altLang="nl-BE" sz="2000" i="1"/>
              <a:t>II.4.4. Beverages</a:t>
            </a:r>
            <a:endParaRPr lang="nl-NL" altLang="nl-BE" sz="1400" i="1"/>
          </a:p>
          <a:p>
            <a:pPr defTabSz="1693863">
              <a:lnSpc>
                <a:spcPct val="80000"/>
              </a:lnSpc>
              <a:buFontTx/>
              <a:buNone/>
            </a:pPr>
            <a:r>
              <a:rPr lang="nl-NL" altLang="nl-BE" sz="2000" i="1"/>
              <a:t>II.4.5. </a:t>
            </a:r>
            <a:r>
              <a:rPr lang="nl-BE" altLang="nl-BE" sz="2000" i="1"/>
              <a:t>Coffee and chicory extracts</a:t>
            </a:r>
          </a:p>
          <a:p>
            <a:pPr defTabSz="1693863">
              <a:lnSpc>
                <a:spcPct val="80000"/>
              </a:lnSpc>
              <a:buFontTx/>
              <a:buNone/>
            </a:pPr>
            <a:endParaRPr lang="nl-NL" altLang="nl-BE" sz="2000" i="1"/>
          </a:p>
          <a:p>
            <a:pPr defTabSz="1693863">
              <a:lnSpc>
                <a:spcPct val="80000"/>
              </a:lnSpc>
              <a:buFontTx/>
              <a:buNone/>
            </a:pPr>
            <a:endParaRPr lang="nl-NL" altLang="nl-BE" sz="2000" i="1"/>
          </a:p>
          <a:p>
            <a:pPr defTabSz="1693863">
              <a:lnSpc>
                <a:spcPct val="80000"/>
              </a:lnSpc>
              <a:buFontTx/>
              <a:buNone/>
            </a:pPr>
            <a:endParaRPr lang="nl-NL" altLang="nl-BE" sz="2000" i="1"/>
          </a:p>
          <a:p>
            <a:pPr defTabSz="1693863">
              <a:lnSpc>
                <a:spcPct val="80000"/>
              </a:lnSpc>
              <a:buFontTx/>
              <a:buNone/>
            </a:pPr>
            <a:endParaRPr lang="nl-NL" altLang="nl-BE" sz="2000" i="1"/>
          </a:p>
        </p:txBody>
      </p:sp>
      <p:sp>
        <p:nvSpPr>
          <p:cNvPr id="45059" name="Rechthoek 4"/>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5" name="Picture 4"/>
          <p:cNvPicPr>
            <a:picLocks noChangeAspect="1"/>
          </p:cNvPicPr>
          <p:nvPr/>
        </p:nvPicPr>
        <p:blipFill>
          <a:blip r:embed="rId3"/>
          <a:stretch>
            <a:fillRect/>
          </a:stretch>
        </p:blipFill>
        <p:spPr>
          <a:xfrm>
            <a:off x="7611317" y="5180312"/>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118694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a:xfrm>
            <a:off x="685800" y="1557338"/>
            <a:ext cx="7772400" cy="4538662"/>
          </a:xfrm>
        </p:spPr>
        <p:txBody>
          <a:bodyPr/>
          <a:lstStyle/>
          <a:p>
            <a:pPr defTabSz="1693863">
              <a:lnSpc>
                <a:spcPct val="90000"/>
              </a:lnSpc>
              <a:buFontTx/>
              <a:buNone/>
              <a:defRPr/>
            </a:pPr>
            <a:r>
              <a:rPr lang="nl-NL" sz="2400" i="1" dirty="0">
                <a:solidFill>
                  <a:srgbClr val="0000FF"/>
                </a:solidFill>
              </a:rPr>
              <a:t>II.4. </a:t>
            </a:r>
            <a:r>
              <a:rPr lang="nl-NL" sz="2400" i="1" u="sng" dirty="0" err="1">
                <a:solidFill>
                  <a:srgbClr val="0000FF"/>
                </a:solidFill>
              </a:rPr>
              <a:t>Production</a:t>
            </a:r>
            <a:r>
              <a:rPr lang="nl-NL" sz="2400" i="1" u="sng" dirty="0">
                <a:solidFill>
                  <a:srgbClr val="0000FF"/>
                </a:solidFill>
              </a:rPr>
              <a:t> of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foodstuffs</a:t>
            </a:r>
            <a:endParaRPr lang="nl-NL" sz="1000" i="1" u="sng" dirty="0">
              <a:solidFill>
                <a:srgbClr val="0000FF"/>
              </a:solidFill>
            </a:endParaRPr>
          </a:p>
          <a:p>
            <a:pPr defTabSz="1693863">
              <a:lnSpc>
                <a:spcPct val="90000"/>
              </a:lnSpc>
              <a:buFontTx/>
              <a:buNone/>
              <a:defRPr/>
            </a:pPr>
            <a:r>
              <a:rPr lang="nl-NL" sz="1000" i="1" u="sng" dirty="0">
                <a:solidFill>
                  <a:srgbClr val="0000FF"/>
                </a:solidFill>
              </a:rPr>
              <a:t> </a:t>
            </a:r>
          </a:p>
          <a:p>
            <a:pPr defTabSz="1693863">
              <a:lnSpc>
                <a:spcPct val="90000"/>
              </a:lnSpc>
              <a:buFontTx/>
              <a:buNone/>
              <a:defRPr/>
            </a:pPr>
            <a:r>
              <a:rPr lang="nl-NL" sz="2000" i="1" dirty="0">
                <a:solidFill>
                  <a:srgbClr val="0000FF"/>
                </a:solidFill>
              </a:rPr>
              <a:t>II.4.1. Fats, </a:t>
            </a:r>
            <a:r>
              <a:rPr lang="nl-NL" sz="2000" i="1" dirty="0" err="1">
                <a:solidFill>
                  <a:srgbClr val="0000FF"/>
                </a:solidFill>
              </a:rPr>
              <a:t>meats</a:t>
            </a:r>
            <a:endParaRPr lang="nl-NL" sz="2000" i="1" dirty="0">
              <a:solidFill>
                <a:srgbClr val="0000FF"/>
              </a:solidFill>
            </a:endParaRPr>
          </a:p>
          <a:p>
            <a:pPr defTabSz="1693863">
              <a:lnSpc>
                <a:spcPct val="90000"/>
              </a:lnSpc>
              <a:buFontTx/>
              <a:buNone/>
              <a:defRPr/>
            </a:pPr>
            <a:endParaRPr lang="nl-NL" sz="1000" i="1" dirty="0">
              <a:solidFill>
                <a:srgbClr val="0000FF"/>
              </a:solidFill>
            </a:endParaRPr>
          </a:p>
          <a:p>
            <a:pPr defTabSz="1693863">
              <a:lnSpc>
                <a:spcPct val="90000"/>
              </a:lnSpc>
              <a:buFontTx/>
              <a:buNone/>
              <a:defRPr/>
            </a:pPr>
            <a:r>
              <a:rPr lang="nl-NL" sz="1800" i="1" dirty="0">
                <a:solidFill>
                  <a:srgbClr val="0000FF"/>
                </a:solidFill>
              </a:rPr>
              <a:t>II.4.1.1. </a:t>
            </a:r>
            <a:r>
              <a:rPr lang="nl-NL" sz="1800" i="1" dirty="0" err="1">
                <a:solidFill>
                  <a:srgbClr val="0000FF"/>
                </a:solidFill>
              </a:rPr>
              <a:t>Edible</a:t>
            </a:r>
            <a:r>
              <a:rPr lang="nl-NL" sz="1800" i="1" dirty="0">
                <a:solidFill>
                  <a:srgbClr val="0000FF"/>
                </a:solidFill>
              </a:rPr>
              <a:t> </a:t>
            </a:r>
            <a:r>
              <a:rPr lang="nl-NL" sz="1800" i="1" dirty="0" err="1">
                <a:solidFill>
                  <a:srgbClr val="0000FF"/>
                </a:solidFill>
              </a:rPr>
              <a:t>oils</a:t>
            </a:r>
            <a:r>
              <a:rPr lang="nl-NL" sz="1800" i="1" dirty="0">
                <a:solidFill>
                  <a:srgbClr val="0000FF"/>
                </a:solidFill>
              </a:rPr>
              <a:t> or fats (Reg.(EU) 696/2014, Reg.(EU) 2015/705)</a:t>
            </a:r>
          </a:p>
          <a:p>
            <a:pPr defTabSz="1693863">
              <a:lnSpc>
                <a:spcPct val="90000"/>
              </a:lnSpc>
              <a:buFontTx/>
              <a:buNone/>
              <a:defRPr/>
            </a:pPr>
            <a:endParaRPr lang="nl-BE" sz="1800" i="1" dirty="0"/>
          </a:p>
          <a:p>
            <a:pPr defTabSz="1693863">
              <a:lnSpc>
                <a:spcPct val="90000"/>
              </a:lnSpc>
              <a:buFontTx/>
              <a:buNone/>
              <a:defRPr/>
            </a:pPr>
            <a:r>
              <a:rPr lang="nl-BE" sz="1600" i="1" dirty="0"/>
              <a:t>Scope =    -  </a:t>
            </a:r>
            <a:r>
              <a:rPr lang="nl-BE" sz="1600" dirty="0" err="1"/>
              <a:t>oils</a:t>
            </a:r>
            <a:r>
              <a:rPr lang="nl-BE" sz="1600" dirty="0"/>
              <a:t>, fats and </a:t>
            </a:r>
            <a:r>
              <a:rPr lang="nl-BE" sz="1600" dirty="0" err="1"/>
              <a:t>blends</a:t>
            </a:r>
            <a:r>
              <a:rPr lang="nl-BE" sz="1600" dirty="0"/>
              <a:t> </a:t>
            </a:r>
            <a:r>
              <a:rPr lang="nl-BE" sz="1600" dirty="0" err="1"/>
              <a:t>intended</a:t>
            </a:r>
            <a:r>
              <a:rPr lang="nl-BE" sz="1600" dirty="0"/>
              <a:t> </a:t>
            </a:r>
            <a:r>
              <a:rPr lang="nl-BE" sz="1600" dirty="0" err="1"/>
              <a:t>for</a:t>
            </a:r>
            <a:r>
              <a:rPr lang="nl-BE" sz="1600" dirty="0"/>
              <a:t> </a:t>
            </a:r>
            <a:r>
              <a:rPr lang="nl-BE" sz="1600" dirty="0" err="1"/>
              <a:t>human</a:t>
            </a:r>
            <a:r>
              <a:rPr lang="nl-BE" sz="1600" dirty="0"/>
              <a:t> </a:t>
            </a:r>
            <a:r>
              <a:rPr lang="nl-BE" sz="1600" dirty="0" err="1"/>
              <a:t>consumption</a:t>
            </a:r>
            <a:endParaRPr lang="nl-BE" sz="1600" dirty="0"/>
          </a:p>
          <a:p>
            <a:pPr defTabSz="1693863">
              <a:lnSpc>
                <a:spcPct val="90000"/>
              </a:lnSpc>
              <a:buFontTx/>
              <a:buNone/>
              <a:defRPr/>
            </a:pPr>
            <a:r>
              <a:rPr lang="nl-BE" sz="1600" dirty="0"/>
              <a:t>	           -  </a:t>
            </a:r>
            <a:r>
              <a:rPr lang="nl-BE" sz="1600" dirty="0" err="1"/>
              <a:t>foodstuffs</a:t>
            </a:r>
            <a:r>
              <a:rPr lang="nl-BE" sz="1600" dirty="0"/>
              <a:t> </a:t>
            </a:r>
            <a:r>
              <a:rPr lang="nl-BE" sz="1600" dirty="0" err="1"/>
              <a:t>with</a:t>
            </a:r>
            <a:r>
              <a:rPr lang="nl-BE" sz="1600" dirty="0"/>
              <a:t> a fat content of 5% </a:t>
            </a:r>
            <a:r>
              <a:rPr lang="nl-BE" sz="1600" dirty="0" err="1"/>
              <a:t>or</a:t>
            </a:r>
            <a:r>
              <a:rPr lang="nl-BE" sz="1600" dirty="0"/>
              <a:t> more</a:t>
            </a:r>
          </a:p>
          <a:p>
            <a:pPr defTabSz="1693863">
              <a:lnSpc>
                <a:spcPct val="90000"/>
              </a:lnSpc>
              <a:buFontTx/>
              <a:buNone/>
              <a:defRPr/>
            </a:pPr>
            <a:endParaRPr lang="nl-BE" sz="1600" dirty="0"/>
          </a:p>
          <a:p>
            <a:pPr marL="0" indent="0" defTabSz="1693863">
              <a:lnSpc>
                <a:spcPct val="90000"/>
              </a:lnSpc>
              <a:buFontTx/>
              <a:buNone/>
              <a:defRPr/>
            </a:pPr>
            <a:r>
              <a:rPr lang="nl-BE" sz="1600" i="1" dirty="0">
                <a:solidFill>
                  <a:srgbClr val="FF0000"/>
                </a:solidFill>
              </a:rPr>
              <a:t>Level of </a:t>
            </a:r>
            <a:r>
              <a:rPr lang="nl-BE" sz="1600" i="1" dirty="0" err="1">
                <a:solidFill>
                  <a:srgbClr val="FF0000"/>
                </a:solidFill>
              </a:rPr>
              <a:t>erucic</a:t>
            </a:r>
            <a:r>
              <a:rPr lang="nl-BE" sz="1600" i="1" dirty="0">
                <a:solidFill>
                  <a:srgbClr val="FF0000"/>
                </a:solidFill>
              </a:rPr>
              <a:t> acid in </a:t>
            </a:r>
            <a:r>
              <a:rPr lang="nl-BE" sz="1600" i="1" dirty="0" err="1">
                <a:solidFill>
                  <a:srgbClr val="FF0000"/>
                </a:solidFill>
              </a:rPr>
              <a:t>edible</a:t>
            </a:r>
            <a:r>
              <a:rPr lang="nl-BE" sz="1600" i="1" dirty="0">
                <a:solidFill>
                  <a:srgbClr val="FF0000"/>
                </a:solidFill>
              </a:rPr>
              <a:t> </a:t>
            </a:r>
            <a:r>
              <a:rPr lang="nl-BE" sz="1600" i="1" dirty="0" err="1">
                <a:solidFill>
                  <a:srgbClr val="FF0000"/>
                </a:solidFill>
              </a:rPr>
              <a:t>oils</a:t>
            </a:r>
            <a:r>
              <a:rPr lang="nl-BE" sz="1600" i="1" dirty="0">
                <a:solidFill>
                  <a:srgbClr val="FF0000"/>
                </a:solidFill>
              </a:rPr>
              <a:t> and fats &lt;= 5 % </a:t>
            </a:r>
            <a:r>
              <a:rPr lang="nl-BE" sz="1600" i="1" dirty="0"/>
              <a:t>of </a:t>
            </a:r>
            <a:r>
              <a:rPr lang="nl-BE" sz="1600" i="1" dirty="0" err="1"/>
              <a:t>total</a:t>
            </a:r>
            <a:r>
              <a:rPr lang="nl-BE" sz="1600" i="1" dirty="0"/>
              <a:t> level of </a:t>
            </a:r>
            <a:r>
              <a:rPr lang="nl-BE" sz="1600" i="1" dirty="0" err="1"/>
              <a:t>fatty</a:t>
            </a:r>
            <a:r>
              <a:rPr lang="nl-BE" sz="1600" i="1" dirty="0"/>
              <a:t> </a:t>
            </a:r>
            <a:r>
              <a:rPr lang="nl-BE" sz="1600" i="1" dirty="0" err="1"/>
              <a:t>acids</a:t>
            </a:r>
            <a:r>
              <a:rPr lang="nl-BE" sz="1600" i="1" dirty="0"/>
              <a:t> in the fat component   </a:t>
            </a:r>
          </a:p>
          <a:p>
            <a:pPr marL="0" indent="0" defTabSz="1693863">
              <a:lnSpc>
                <a:spcPct val="90000"/>
              </a:lnSpc>
              <a:buFontTx/>
              <a:buNone/>
              <a:defRPr/>
            </a:pPr>
            <a:endParaRPr lang="nl-BE" sz="1600" i="1" dirty="0"/>
          </a:p>
          <a:p>
            <a:pPr marL="0" indent="0" defTabSz="1693863">
              <a:lnSpc>
                <a:spcPct val="90000"/>
              </a:lnSpc>
              <a:buFontTx/>
              <a:buNone/>
              <a:defRPr/>
            </a:pPr>
            <a:r>
              <a:rPr lang="nl-BE" sz="1600" i="1" dirty="0"/>
              <a:t>= </a:t>
            </a:r>
            <a:r>
              <a:rPr lang="nl-BE" sz="1600" i="1" dirty="0" err="1"/>
              <a:t>protection</a:t>
            </a:r>
            <a:r>
              <a:rPr lang="nl-BE" sz="1600" i="1" dirty="0"/>
              <a:t> </a:t>
            </a:r>
            <a:r>
              <a:rPr lang="nl-BE" sz="1600" i="1" dirty="0" err="1"/>
              <a:t>from</a:t>
            </a:r>
            <a:r>
              <a:rPr lang="nl-BE" sz="1600" i="1" dirty="0"/>
              <a:t> </a:t>
            </a:r>
            <a:r>
              <a:rPr lang="nl-BE" sz="1600" i="1" dirty="0" err="1"/>
              <a:t>possible</a:t>
            </a:r>
            <a:r>
              <a:rPr lang="nl-BE" sz="1600" i="1" dirty="0"/>
              <a:t> </a:t>
            </a:r>
            <a:r>
              <a:rPr lang="nl-BE" sz="1600" i="1" dirty="0" err="1"/>
              <a:t>toxic</a:t>
            </a:r>
            <a:r>
              <a:rPr lang="nl-BE" sz="1600" i="1" dirty="0"/>
              <a:t> </a:t>
            </a:r>
            <a:r>
              <a:rPr lang="nl-BE" sz="1600" i="1" dirty="0" err="1"/>
              <a:t>effects</a:t>
            </a:r>
            <a:r>
              <a:rPr lang="nl-BE" sz="1600" i="1" dirty="0"/>
              <a:t> of </a:t>
            </a:r>
            <a:r>
              <a:rPr lang="nl-BE" sz="1600" i="1" dirty="0" err="1"/>
              <a:t>ingesting</a:t>
            </a:r>
            <a:r>
              <a:rPr lang="nl-BE" sz="1600" i="1" dirty="0"/>
              <a:t> the acid</a:t>
            </a:r>
            <a:endParaRPr lang="nl-NL" sz="1600" i="1" dirty="0"/>
          </a:p>
          <a:p>
            <a:pPr defTabSz="1693863">
              <a:lnSpc>
                <a:spcPct val="90000"/>
              </a:lnSpc>
              <a:buFontTx/>
              <a:buNone/>
              <a:defRPr/>
            </a:pPr>
            <a:endParaRPr lang="en-US" sz="1400" dirty="0"/>
          </a:p>
          <a:p>
            <a:pPr marL="0" indent="0" defTabSz="1693863">
              <a:lnSpc>
                <a:spcPct val="90000"/>
              </a:lnSpc>
              <a:buFontTx/>
              <a:buNone/>
              <a:defRPr/>
            </a:pPr>
            <a:r>
              <a:rPr lang="en-US" sz="1400" dirty="0" err="1">
                <a:solidFill>
                  <a:srgbClr val="00B050"/>
                </a:solidFill>
              </a:rPr>
              <a:t>Erucic</a:t>
            </a:r>
            <a:r>
              <a:rPr lang="en-US" sz="1400" dirty="0">
                <a:solidFill>
                  <a:srgbClr val="00B050"/>
                </a:solidFill>
              </a:rPr>
              <a:t> acid = a fatty acid that has been associated with heart disease. It is present in rapeseed oil that is used in some countries as a vegetable oil for salad dressings, margarines, and mayonnaise. Canola oil is a rapeseed oil from which virtually all </a:t>
            </a:r>
            <a:r>
              <a:rPr lang="en-US" sz="1400" dirty="0" err="1">
                <a:solidFill>
                  <a:srgbClr val="00B050"/>
                </a:solidFill>
              </a:rPr>
              <a:t>erucic</a:t>
            </a:r>
            <a:r>
              <a:rPr lang="en-US" sz="1400" dirty="0">
                <a:solidFill>
                  <a:srgbClr val="00B050"/>
                </a:solidFill>
              </a:rPr>
              <a:t> acid has been removed through breeding.</a:t>
            </a:r>
          </a:p>
          <a:p>
            <a:pPr marL="0" indent="0" defTabSz="1693863">
              <a:lnSpc>
                <a:spcPct val="90000"/>
              </a:lnSpc>
              <a:buFontTx/>
              <a:buNone/>
              <a:defRPr/>
            </a:pPr>
            <a:endParaRPr lang="en-US" sz="1800" dirty="0">
              <a:solidFill>
                <a:srgbClr val="00B050"/>
              </a:solidFill>
            </a:endParaRPr>
          </a:p>
          <a:p>
            <a:pPr defTabSz="1693863">
              <a:lnSpc>
                <a:spcPct val="90000"/>
              </a:lnSpc>
              <a:buFontTx/>
              <a:buNone/>
              <a:defRPr/>
            </a:pPr>
            <a:endParaRPr lang="nl-NL" sz="1800" i="1" dirty="0"/>
          </a:p>
          <a:p>
            <a:pPr defTabSz="1693863">
              <a:lnSpc>
                <a:spcPct val="90000"/>
              </a:lnSpc>
              <a:buFontTx/>
              <a:buNone/>
              <a:defRPr/>
            </a:pPr>
            <a:endParaRPr lang="nl-NL" i="1" dirty="0"/>
          </a:p>
        </p:txBody>
      </p:sp>
      <p:pic>
        <p:nvPicPr>
          <p:cNvPr id="46083" name="Afbeelding 4" descr="Pure Olive Oi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764704"/>
            <a:ext cx="1533368" cy="178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hthoek 5"/>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
        <p:nvSpPr>
          <p:cNvPr id="2" name="Rechthoek 1"/>
          <p:cNvSpPr/>
          <p:nvPr/>
        </p:nvSpPr>
        <p:spPr>
          <a:xfrm>
            <a:off x="208100" y="6437845"/>
            <a:ext cx="8727800" cy="31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hlinkClick r:id="rId5"/>
              </a:rPr>
              <a:t>http://ec.europa.eu/food/safety/chemical_safety/contaminants/catalogue/plant_toxins_en</a:t>
            </a:r>
            <a:endParaRPr lang="nl-BE" sz="1600" dirty="0">
              <a:solidFill>
                <a:schemeClr val="tx1"/>
              </a:solidFill>
            </a:endParaRPr>
          </a:p>
        </p:txBody>
      </p:sp>
    </p:spTree>
    <p:extLst>
      <p:ext uri="{BB962C8B-B14F-4D97-AF65-F5344CB8AC3E}">
        <p14:creationId xmlns:p14="http://schemas.microsoft.com/office/powerpoint/2010/main" val="3559308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2636912"/>
            <a:ext cx="9144000" cy="2810267"/>
          </a:xfrm>
          <a:prstGeom prst="rect">
            <a:avLst/>
          </a:prstGeom>
        </p:spPr>
      </p:pic>
      <p:pic>
        <p:nvPicPr>
          <p:cNvPr id="3" name="Afbeelding 2"/>
          <p:cNvPicPr>
            <a:picLocks noChangeAspect="1"/>
          </p:cNvPicPr>
          <p:nvPr/>
        </p:nvPicPr>
        <p:blipFill>
          <a:blip r:embed="rId3"/>
          <a:stretch>
            <a:fillRect/>
          </a:stretch>
        </p:blipFill>
        <p:spPr>
          <a:xfrm>
            <a:off x="-2320" y="836712"/>
            <a:ext cx="9146320" cy="1238423"/>
          </a:xfrm>
          <a:prstGeom prst="rect">
            <a:avLst/>
          </a:prstGeom>
        </p:spPr>
      </p:pic>
      <p:sp>
        <p:nvSpPr>
          <p:cNvPr id="4" name="Tijdelijke aanduiding voor voettekst 3"/>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824764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611188" y="1628775"/>
            <a:ext cx="7921625" cy="4467225"/>
          </a:xfrm>
        </p:spPr>
        <p:txBody>
          <a:bodyPr/>
          <a:lstStyle/>
          <a:p>
            <a:pPr defTabSz="1693863">
              <a:lnSpc>
                <a:spcPct val="90000"/>
              </a:lnSpc>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endParaRPr lang="nl-NL" altLang="nl-BE" sz="1000" i="1" u="sng" dirty="0">
              <a:solidFill>
                <a:srgbClr val="0000FF"/>
              </a:solidFill>
            </a:endParaRPr>
          </a:p>
          <a:p>
            <a:pPr defTabSz="1693863">
              <a:lnSpc>
                <a:spcPct val="90000"/>
              </a:lnSpc>
              <a:buFontTx/>
              <a:buNone/>
            </a:pPr>
            <a:r>
              <a:rPr lang="nl-NL" altLang="nl-BE" sz="1000" i="1" u="sng" dirty="0">
                <a:solidFill>
                  <a:srgbClr val="0000FF"/>
                </a:solidFill>
              </a:rPr>
              <a:t> </a:t>
            </a:r>
          </a:p>
          <a:p>
            <a:pPr defTabSz="1693863">
              <a:lnSpc>
                <a:spcPct val="90000"/>
              </a:lnSpc>
              <a:buFontTx/>
              <a:buNone/>
            </a:pPr>
            <a:r>
              <a:rPr lang="nl-NL" altLang="nl-BE" sz="2000" i="1" dirty="0">
                <a:solidFill>
                  <a:srgbClr val="0000FF"/>
                </a:solidFill>
              </a:rPr>
              <a:t>II.4.1. Fats, </a:t>
            </a:r>
            <a:r>
              <a:rPr lang="nl-NL" altLang="nl-BE" sz="2000" i="1" dirty="0" err="1">
                <a:solidFill>
                  <a:srgbClr val="0000FF"/>
                </a:solidFill>
              </a:rPr>
              <a:t>meats</a:t>
            </a:r>
            <a:endParaRPr lang="nl-NL" altLang="nl-BE" sz="2000" i="1" dirty="0">
              <a:solidFill>
                <a:srgbClr val="0000FF"/>
              </a:solidFill>
            </a:endParaRPr>
          </a:p>
          <a:p>
            <a:pPr defTabSz="1693863">
              <a:lnSpc>
                <a:spcPct val="90000"/>
              </a:lnSpc>
              <a:buFontTx/>
              <a:buNone/>
            </a:pPr>
            <a:endParaRPr lang="nl-NL" altLang="nl-BE" sz="1000" i="1" dirty="0">
              <a:solidFill>
                <a:srgbClr val="0000FF"/>
              </a:solidFill>
            </a:endParaRPr>
          </a:p>
          <a:p>
            <a:pPr defTabSz="1693863">
              <a:lnSpc>
                <a:spcPct val="90000"/>
              </a:lnSpc>
              <a:buFontTx/>
              <a:buNone/>
            </a:pPr>
            <a:r>
              <a:rPr lang="nl-NL" altLang="nl-BE" sz="1800" i="1" dirty="0">
                <a:solidFill>
                  <a:srgbClr val="0000FF"/>
                </a:solidFill>
              </a:rPr>
              <a:t>II.4.1.2. Beef or beef </a:t>
            </a:r>
            <a:r>
              <a:rPr lang="nl-NL" altLang="nl-BE" sz="1800" i="1" dirty="0" err="1">
                <a:solidFill>
                  <a:srgbClr val="0000FF"/>
                </a:solidFill>
              </a:rPr>
              <a:t>products</a:t>
            </a:r>
            <a:r>
              <a:rPr lang="nl-NL" altLang="nl-BE" sz="1800" i="1" dirty="0">
                <a:solidFill>
                  <a:srgbClr val="0000FF"/>
                </a:solidFill>
              </a:rPr>
              <a:t> </a:t>
            </a:r>
            <a:r>
              <a:rPr lang="nl-NL" altLang="nl-BE" sz="1600" i="1" dirty="0">
                <a:solidFill>
                  <a:srgbClr val="0000FF"/>
                </a:solidFill>
              </a:rPr>
              <a:t>(Reg.(EC)1760/2000 + Reg. (EC) 1825/2000)</a:t>
            </a:r>
          </a:p>
          <a:p>
            <a:pPr defTabSz="1693863">
              <a:lnSpc>
                <a:spcPct val="90000"/>
              </a:lnSpc>
              <a:buFontTx/>
              <a:buNone/>
            </a:pPr>
            <a:endParaRPr lang="nl-BE" altLang="nl-BE" sz="2000" i="1" dirty="0"/>
          </a:p>
          <a:p>
            <a:pPr defTabSz="1693863">
              <a:buFont typeface="Monotype Sorts"/>
              <a:buNone/>
            </a:pPr>
            <a:r>
              <a:rPr lang="nl-BE" altLang="nl-BE" sz="1800" i="1" dirty="0" err="1"/>
              <a:t>Regulation</a:t>
            </a:r>
            <a:r>
              <a:rPr lang="nl-BE" altLang="nl-BE" sz="1800" i="1" dirty="0"/>
              <a:t> (EC) 1760/2000 </a:t>
            </a:r>
            <a:r>
              <a:rPr lang="nl-BE" altLang="nl-BE" sz="1800" i="1" dirty="0" err="1"/>
              <a:t>establishes</a:t>
            </a:r>
            <a:r>
              <a:rPr lang="nl-BE" altLang="nl-BE" sz="1800" i="1" dirty="0"/>
              <a:t>: </a:t>
            </a:r>
          </a:p>
          <a:p>
            <a:pPr defTabSz="1693863">
              <a:buFont typeface="Monotype Sorts"/>
              <a:buChar char="n"/>
            </a:pPr>
            <a:r>
              <a:rPr lang="nl-BE" altLang="nl-BE" sz="1800" i="1" dirty="0"/>
              <a:t>a </a:t>
            </a:r>
            <a:r>
              <a:rPr lang="nl-BE" altLang="nl-BE" sz="1800" i="1" dirty="0" err="1">
                <a:solidFill>
                  <a:srgbClr val="FF0000"/>
                </a:solidFill>
              </a:rPr>
              <a:t>cattle</a:t>
            </a:r>
            <a:r>
              <a:rPr lang="nl-BE" altLang="nl-BE" sz="1800" i="1" dirty="0">
                <a:solidFill>
                  <a:srgbClr val="FF0000"/>
                </a:solidFill>
              </a:rPr>
              <a:t> </a:t>
            </a:r>
            <a:r>
              <a:rPr lang="nl-BE" altLang="nl-BE" sz="1800" i="1" dirty="0" err="1">
                <a:solidFill>
                  <a:srgbClr val="FF0000"/>
                </a:solidFill>
              </a:rPr>
              <a:t>identification</a:t>
            </a:r>
            <a:r>
              <a:rPr lang="nl-BE" altLang="nl-BE" sz="1800" i="1" dirty="0">
                <a:solidFill>
                  <a:srgbClr val="FF0000"/>
                </a:solidFill>
              </a:rPr>
              <a:t> </a:t>
            </a:r>
            <a:r>
              <a:rPr lang="nl-BE" altLang="nl-BE" sz="1800" i="1" dirty="0" err="1">
                <a:solidFill>
                  <a:srgbClr val="FF0000"/>
                </a:solidFill>
              </a:rPr>
              <a:t>and</a:t>
            </a:r>
            <a:r>
              <a:rPr lang="nl-BE" altLang="nl-BE" sz="1800" i="1" dirty="0">
                <a:solidFill>
                  <a:srgbClr val="FF0000"/>
                </a:solidFill>
              </a:rPr>
              <a:t> </a:t>
            </a:r>
            <a:r>
              <a:rPr lang="nl-BE" altLang="nl-BE" sz="1800" i="1" dirty="0" err="1">
                <a:solidFill>
                  <a:srgbClr val="FF0000"/>
                </a:solidFill>
              </a:rPr>
              <a:t>registration</a:t>
            </a:r>
            <a:r>
              <a:rPr lang="nl-BE" altLang="nl-BE" sz="1800" i="1" dirty="0">
                <a:solidFill>
                  <a:srgbClr val="FF0000"/>
                </a:solidFill>
              </a:rPr>
              <a:t> system </a:t>
            </a:r>
            <a:r>
              <a:rPr lang="nl-BE" altLang="nl-BE" sz="1800" i="1" dirty="0"/>
              <a:t>(</a:t>
            </a:r>
            <a:r>
              <a:rPr lang="nl-BE" altLang="nl-BE" sz="1800" i="1" dirty="0" err="1"/>
              <a:t>Title</a:t>
            </a:r>
            <a:r>
              <a:rPr lang="nl-BE" altLang="nl-BE" sz="1800" i="1" dirty="0"/>
              <a:t> I);</a:t>
            </a:r>
          </a:p>
          <a:p>
            <a:pPr defTabSz="1693863">
              <a:buFont typeface="Monotype Sorts"/>
              <a:buChar char="n"/>
            </a:pPr>
            <a:r>
              <a:rPr lang="nl-BE" altLang="nl-BE" sz="1800" i="1" dirty="0"/>
              <a:t>a </a:t>
            </a:r>
            <a:r>
              <a:rPr lang="nl-BE" altLang="nl-BE" sz="1800" i="1" dirty="0" err="1">
                <a:solidFill>
                  <a:srgbClr val="FF0000"/>
                </a:solidFill>
              </a:rPr>
              <a:t>compulsory</a:t>
            </a:r>
            <a:r>
              <a:rPr lang="nl-BE" altLang="nl-BE" sz="1800" i="1" dirty="0">
                <a:solidFill>
                  <a:srgbClr val="FF0000"/>
                </a:solidFill>
              </a:rPr>
              <a:t> </a:t>
            </a:r>
            <a:r>
              <a:rPr lang="nl-BE" altLang="nl-BE" sz="1800" i="1" dirty="0" err="1">
                <a:solidFill>
                  <a:srgbClr val="FF0000"/>
                </a:solidFill>
              </a:rPr>
              <a:t>labelling</a:t>
            </a:r>
            <a:r>
              <a:rPr lang="nl-BE" altLang="nl-BE" sz="1800" i="1" dirty="0">
                <a:solidFill>
                  <a:srgbClr val="FF0000"/>
                </a:solidFill>
              </a:rPr>
              <a:t> system </a:t>
            </a:r>
            <a:r>
              <a:rPr lang="nl-BE" altLang="nl-BE" sz="1800" i="1" dirty="0"/>
              <a:t>(</a:t>
            </a:r>
            <a:r>
              <a:rPr lang="nl-BE" altLang="nl-BE" sz="1800" i="1" dirty="0" err="1"/>
              <a:t>Title</a:t>
            </a:r>
            <a:r>
              <a:rPr lang="nl-BE" altLang="nl-BE" sz="1800" i="1" dirty="0"/>
              <a:t> II, </a:t>
            </a:r>
            <a:r>
              <a:rPr lang="nl-BE" altLang="nl-BE" sz="1800" i="1" dirty="0" err="1"/>
              <a:t>Section</a:t>
            </a:r>
            <a:r>
              <a:rPr lang="nl-BE" altLang="nl-BE" sz="1800" i="1" dirty="0"/>
              <a:t> I) </a:t>
            </a:r>
            <a:r>
              <a:rPr lang="nl-BE" altLang="nl-BE" sz="1800" i="1" dirty="0" err="1"/>
              <a:t>and</a:t>
            </a:r>
            <a:r>
              <a:rPr lang="nl-BE" altLang="nl-BE" sz="1800" i="1" dirty="0"/>
              <a:t> a </a:t>
            </a:r>
            <a:r>
              <a:rPr lang="nl-BE" altLang="nl-BE" sz="1800" i="1" dirty="0" err="1">
                <a:solidFill>
                  <a:srgbClr val="FF0000"/>
                </a:solidFill>
              </a:rPr>
              <a:t>voluntary</a:t>
            </a:r>
            <a:r>
              <a:rPr lang="nl-BE" altLang="nl-BE" sz="1800" i="1" dirty="0">
                <a:solidFill>
                  <a:srgbClr val="FF0000"/>
                </a:solidFill>
              </a:rPr>
              <a:t> </a:t>
            </a:r>
            <a:r>
              <a:rPr lang="nl-BE" altLang="nl-BE" sz="1800" i="1" dirty="0" err="1">
                <a:solidFill>
                  <a:srgbClr val="FF0000"/>
                </a:solidFill>
              </a:rPr>
              <a:t>labelling</a:t>
            </a:r>
            <a:r>
              <a:rPr lang="nl-BE" altLang="nl-BE" sz="1800" i="1" dirty="0">
                <a:solidFill>
                  <a:srgbClr val="FF0000"/>
                </a:solidFill>
              </a:rPr>
              <a:t> system</a:t>
            </a:r>
            <a:r>
              <a:rPr lang="nl-BE" altLang="nl-BE" sz="1800" i="1" dirty="0"/>
              <a:t> (</a:t>
            </a:r>
            <a:r>
              <a:rPr lang="nl-BE" altLang="nl-BE" sz="1800" i="1" dirty="0" err="1"/>
              <a:t>Title</a:t>
            </a:r>
            <a:r>
              <a:rPr lang="nl-BE" altLang="nl-BE" sz="1800" i="1" dirty="0"/>
              <a:t> II, </a:t>
            </a:r>
            <a:r>
              <a:rPr lang="nl-BE" altLang="nl-BE" sz="1800" i="1" dirty="0" err="1"/>
              <a:t>Section</a:t>
            </a:r>
            <a:r>
              <a:rPr lang="nl-BE" altLang="nl-BE" sz="1800" i="1" dirty="0"/>
              <a:t> II) </a:t>
            </a:r>
            <a:r>
              <a:rPr lang="nl-BE" altLang="nl-BE" sz="1800" i="1" dirty="0" err="1"/>
              <a:t>for</a:t>
            </a:r>
            <a:r>
              <a:rPr lang="nl-BE" altLang="nl-BE" sz="1800" i="1" dirty="0"/>
              <a:t> beef </a:t>
            </a:r>
            <a:r>
              <a:rPr lang="nl-BE" altLang="nl-BE" sz="1800" i="1" dirty="0" err="1"/>
              <a:t>and</a:t>
            </a:r>
            <a:r>
              <a:rPr lang="nl-BE" altLang="nl-BE" sz="1800" i="1" dirty="0"/>
              <a:t> </a:t>
            </a:r>
            <a:r>
              <a:rPr lang="nl-BE" altLang="nl-BE" sz="1800" i="1" dirty="0" err="1"/>
              <a:t>veal</a:t>
            </a:r>
            <a:r>
              <a:rPr lang="nl-BE" altLang="nl-BE" sz="1800" i="1" dirty="0"/>
              <a:t>.</a:t>
            </a:r>
          </a:p>
          <a:p>
            <a:pPr defTabSz="1693863">
              <a:lnSpc>
                <a:spcPct val="90000"/>
              </a:lnSpc>
              <a:buFontTx/>
              <a:buNone/>
            </a:pPr>
            <a:endParaRPr lang="nl-NL" altLang="nl-BE" i="1" dirty="0"/>
          </a:p>
          <a:p>
            <a:pPr defTabSz="1693863">
              <a:lnSpc>
                <a:spcPct val="90000"/>
              </a:lnSpc>
              <a:buFontTx/>
              <a:buNone/>
            </a:pPr>
            <a:endParaRPr lang="nl-NL" altLang="nl-BE" i="1" dirty="0"/>
          </a:p>
        </p:txBody>
      </p:sp>
      <p:pic>
        <p:nvPicPr>
          <p:cNvPr id="47107" name="Afbeelding 4" descr="http://www.american-trading.com/food/images/meat/bee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76" y="4708407"/>
            <a:ext cx="4505647" cy="89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hthoek 5"/>
          <p:cNvSpPr>
            <a:spLocks noChangeArrowheads="1"/>
          </p:cNvSpPr>
          <p:nvPr/>
        </p:nvSpPr>
        <p:spPr bwMode="auto">
          <a:xfrm>
            <a:off x="3492500" y="404813"/>
            <a:ext cx="518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6" name="Picture 4"/>
          <p:cNvPicPr>
            <a:picLocks noChangeAspect="1"/>
          </p:cNvPicPr>
          <p:nvPr/>
        </p:nvPicPr>
        <p:blipFill>
          <a:blip r:embed="rId4"/>
          <a:stretch>
            <a:fillRect/>
          </a:stretch>
        </p:blipFill>
        <p:spPr>
          <a:xfrm>
            <a:off x="7621087" y="1112838"/>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5"/>
          <a:stretch>
            <a:fillRect/>
          </a:stretch>
        </p:blipFill>
        <p:spPr>
          <a:xfrm>
            <a:off x="0" y="5600525"/>
            <a:ext cx="9144000" cy="1257475"/>
          </a:xfrm>
          <a:prstGeom prst="rect">
            <a:avLst/>
          </a:prstGeom>
        </p:spPr>
      </p:pic>
    </p:spTree>
    <p:extLst>
      <p:ext uri="{BB962C8B-B14F-4D97-AF65-F5344CB8AC3E}">
        <p14:creationId xmlns:p14="http://schemas.microsoft.com/office/powerpoint/2010/main" val="308296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685800" y="1773238"/>
            <a:ext cx="7772400" cy="4322762"/>
          </a:xfrm>
        </p:spPr>
        <p:txBody>
          <a:bodyPr/>
          <a:lstStyle/>
          <a:p>
            <a:pPr defTabSz="1693863">
              <a:buFontTx/>
              <a:buNone/>
              <a:defRPr/>
            </a:pPr>
            <a:r>
              <a:rPr lang="nl-NL" sz="2800" i="1" dirty="0">
                <a:solidFill>
                  <a:srgbClr val="0000FF"/>
                </a:solidFill>
              </a:rPr>
              <a:t>I.1. </a:t>
            </a:r>
            <a:r>
              <a:rPr lang="nl-NL" sz="2800" i="1" u="sng" dirty="0" err="1">
                <a:solidFill>
                  <a:srgbClr val="0000FF"/>
                </a:solidFill>
              </a:rPr>
              <a:t>Common</a:t>
            </a:r>
            <a:r>
              <a:rPr lang="nl-NL" sz="2800" i="1" u="sng" dirty="0">
                <a:solidFill>
                  <a:srgbClr val="0000FF"/>
                </a:solidFill>
              </a:rPr>
              <a:t> </a:t>
            </a:r>
            <a:r>
              <a:rPr lang="nl-NL" sz="2800" i="1" u="sng" dirty="0" err="1">
                <a:solidFill>
                  <a:srgbClr val="0000FF"/>
                </a:solidFill>
              </a:rPr>
              <a:t>market</a:t>
            </a:r>
            <a:r>
              <a:rPr lang="nl-NL" sz="2800" i="1" u="sng" dirty="0">
                <a:solidFill>
                  <a:srgbClr val="0000FF"/>
                </a:solidFill>
              </a:rPr>
              <a:t> </a:t>
            </a:r>
            <a:r>
              <a:rPr lang="nl-NL" sz="2800" i="1" u="sng" dirty="0" err="1">
                <a:solidFill>
                  <a:srgbClr val="0000FF"/>
                </a:solidFill>
              </a:rPr>
              <a:t>organisation</a:t>
            </a:r>
            <a:r>
              <a:rPr lang="nl-NL" sz="2800" i="1" u="sng" dirty="0">
                <a:solidFill>
                  <a:srgbClr val="0000FF"/>
                </a:solidFill>
              </a:rPr>
              <a:t> </a:t>
            </a:r>
            <a:r>
              <a:rPr lang="nl-NL" sz="2800" i="1" u="sng" dirty="0" err="1">
                <a:solidFill>
                  <a:srgbClr val="0000FF"/>
                </a:solidFill>
              </a:rPr>
              <a:t>for</a:t>
            </a:r>
            <a:r>
              <a:rPr lang="nl-NL" sz="2800" i="1" u="sng" dirty="0">
                <a:solidFill>
                  <a:srgbClr val="0000FF"/>
                </a:solidFill>
              </a:rPr>
              <a:t> 21 sectors</a:t>
            </a:r>
          </a:p>
          <a:p>
            <a:pPr defTabSz="1693863">
              <a:spcBef>
                <a:spcPts val="0"/>
              </a:spcBef>
              <a:buFontTx/>
              <a:buNone/>
              <a:defRPr/>
            </a:pPr>
            <a:endParaRPr lang="nl-NL" sz="2400" i="1" dirty="0"/>
          </a:p>
          <a:p>
            <a:pPr defTabSz="1693863">
              <a:buFontTx/>
              <a:buNone/>
              <a:defRPr/>
            </a:pPr>
            <a:r>
              <a:rPr lang="nl-NL" sz="2000" i="1" dirty="0">
                <a:solidFill>
                  <a:srgbClr val="0000FF"/>
                </a:solidFill>
              </a:rPr>
              <a:t>I.1.1.  </a:t>
            </a:r>
            <a:r>
              <a:rPr lang="nl-NL" sz="2000" i="1" dirty="0" err="1">
                <a:solidFill>
                  <a:srgbClr val="0000FF"/>
                </a:solidFill>
              </a:rPr>
              <a:t>Production</a:t>
            </a:r>
            <a:r>
              <a:rPr lang="nl-NL" sz="2000" i="1" dirty="0">
                <a:solidFill>
                  <a:srgbClr val="0000FF"/>
                </a:solidFill>
              </a:rPr>
              <a:t> / </a:t>
            </a:r>
            <a:r>
              <a:rPr lang="nl-NL" sz="2000" i="1" dirty="0" err="1">
                <a:solidFill>
                  <a:srgbClr val="0000FF"/>
                </a:solidFill>
              </a:rPr>
              <a:t>distibution</a:t>
            </a:r>
            <a:r>
              <a:rPr lang="nl-NL" sz="2000" i="1" dirty="0">
                <a:solidFill>
                  <a:srgbClr val="0000FF"/>
                </a:solidFill>
              </a:rPr>
              <a:t> of </a:t>
            </a:r>
            <a:r>
              <a:rPr lang="nl-NL" sz="2000" i="1" dirty="0" err="1">
                <a:solidFill>
                  <a:srgbClr val="0000FF"/>
                </a:solidFill>
              </a:rPr>
              <a:t>agricultural</a:t>
            </a:r>
            <a:r>
              <a:rPr lang="nl-NL" sz="2000" i="1" dirty="0">
                <a:solidFill>
                  <a:srgbClr val="0000FF"/>
                </a:solidFill>
              </a:rPr>
              <a:t> </a:t>
            </a:r>
          </a:p>
          <a:p>
            <a:pPr defTabSz="1693863">
              <a:buFontTx/>
              <a:buNone/>
              <a:defRPr/>
            </a:pPr>
            <a:r>
              <a:rPr lang="nl-NL" sz="2000" i="1" dirty="0">
                <a:solidFill>
                  <a:srgbClr val="0000FF"/>
                </a:solidFill>
              </a:rPr>
              <a:t>          </a:t>
            </a:r>
            <a:r>
              <a:rPr lang="nl-NL" sz="2000" i="1" dirty="0" err="1">
                <a:solidFill>
                  <a:srgbClr val="0000FF"/>
                </a:solidFill>
              </a:rPr>
              <a:t>products</a:t>
            </a:r>
            <a:r>
              <a:rPr lang="nl-NL" sz="2000" i="1" dirty="0">
                <a:solidFill>
                  <a:srgbClr val="0000FF"/>
                </a:solidFill>
              </a:rPr>
              <a:t> </a:t>
            </a:r>
            <a:r>
              <a:rPr lang="nl-NL" sz="1600" i="1" dirty="0">
                <a:solidFill>
                  <a:srgbClr val="0000FF"/>
                </a:solidFill>
              </a:rPr>
              <a:t>(Reg. 1308/2013) </a:t>
            </a:r>
          </a:p>
          <a:p>
            <a:pPr defTabSz="1693863">
              <a:spcBef>
                <a:spcPts val="0"/>
              </a:spcBef>
              <a:buFontTx/>
              <a:buNone/>
              <a:defRPr/>
            </a:pPr>
            <a:endParaRPr lang="nl-BE" sz="2000" i="1" dirty="0"/>
          </a:p>
          <a:p>
            <a:pPr defTabSz="1693863">
              <a:buFontTx/>
              <a:buNone/>
              <a:defRPr/>
            </a:pPr>
            <a:r>
              <a:rPr lang="nl-BE" sz="1800" i="1" dirty="0" err="1"/>
              <a:t>Products</a:t>
            </a:r>
            <a:r>
              <a:rPr lang="nl-BE" sz="1800" i="1" dirty="0"/>
              <a:t> </a:t>
            </a:r>
            <a:r>
              <a:rPr lang="nl-BE" sz="1800" i="1" dirty="0" err="1"/>
              <a:t>covered</a:t>
            </a:r>
            <a:r>
              <a:rPr lang="nl-BE" sz="1800" i="1" dirty="0"/>
              <a:t>:</a:t>
            </a:r>
            <a:endParaRPr lang="nl-BE" sz="1800" i="1" dirty="0">
              <a:solidFill>
                <a:schemeClr val="tx1"/>
              </a:solidFill>
            </a:endParaRPr>
          </a:p>
          <a:p>
            <a:pPr marL="0" indent="0" defTabSz="1693863">
              <a:buFont typeface="Monotype Sorts" pitchFamily="2" charset="2"/>
              <a:buNone/>
              <a:defRPr/>
            </a:pPr>
            <a:r>
              <a:rPr lang="nl-BE" sz="1400" dirty="0" err="1">
                <a:solidFill>
                  <a:schemeClr val="tx1"/>
                </a:solidFill>
                <a:hlinkClick r:id="rId2"/>
              </a:rPr>
              <a:t>cereals</a:t>
            </a:r>
            <a:r>
              <a:rPr lang="nl-BE" sz="1400" b="1" dirty="0">
                <a:solidFill>
                  <a:schemeClr val="tx1"/>
                </a:solidFill>
              </a:rPr>
              <a:t>, </a:t>
            </a:r>
            <a:r>
              <a:rPr lang="nl-BE" sz="1400" dirty="0" err="1">
                <a:solidFill>
                  <a:schemeClr val="tx1"/>
                </a:solidFill>
                <a:hlinkClick r:id="rId3"/>
              </a:rPr>
              <a:t>rice</a:t>
            </a:r>
            <a:r>
              <a:rPr lang="nl-BE" sz="1400" b="1" dirty="0">
                <a:solidFill>
                  <a:schemeClr val="tx1"/>
                </a:solidFill>
              </a:rPr>
              <a:t>, </a:t>
            </a:r>
            <a:r>
              <a:rPr lang="nl-BE" sz="1400" dirty="0" err="1">
                <a:solidFill>
                  <a:schemeClr val="tx1"/>
                </a:solidFill>
                <a:hlinkClick r:id="rId4"/>
              </a:rPr>
              <a:t>sugar</a:t>
            </a:r>
            <a:r>
              <a:rPr lang="nl-BE" sz="1400" b="1" dirty="0">
                <a:solidFill>
                  <a:schemeClr val="tx1"/>
                </a:solidFill>
              </a:rPr>
              <a:t>, </a:t>
            </a:r>
            <a:r>
              <a:rPr lang="nl-BE" sz="1400" dirty="0" err="1">
                <a:solidFill>
                  <a:schemeClr val="tx1"/>
                </a:solidFill>
                <a:hlinkClick r:id="rId5"/>
              </a:rPr>
              <a:t>dried</a:t>
            </a:r>
            <a:r>
              <a:rPr lang="nl-BE" sz="1400" dirty="0">
                <a:solidFill>
                  <a:schemeClr val="tx1"/>
                </a:solidFill>
                <a:hlinkClick r:id="rId5"/>
              </a:rPr>
              <a:t> </a:t>
            </a:r>
            <a:r>
              <a:rPr lang="nl-BE" sz="1400" dirty="0" err="1">
                <a:solidFill>
                  <a:schemeClr val="tx1"/>
                </a:solidFill>
                <a:hlinkClick r:id="rId5"/>
              </a:rPr>
              <a:t>fodder</a:t>
            </a:r>
            <a:r>
              <a:rPr lang="nl-BE" sz="1400" b="1" dirty="0">
                <a:solidFill>
                  <a:schemeClr val="tx1"/>
                </a:solidFill>
              </a:rPr>
              <a:t>, </a:t>
            </a:r>
            <a:r>
              <a:rPr lang="nl-BE" sz="1400" dirty="0" err="1">
                <a:solidFill>
                  <a:schemeClr val="tx1"/>
                </a:solidFill>
                <a:hlinkClick r:id="rId6"/>
              </a:rPr>
              <a:t>seeds</a:t>
            </a:r>
            <a:r>
              <a:rPr lang="nl-BE" sz="1400" b="1" dirty="0">
                <a:solidFill>
                  <a:schemeClr val="tx1"/>
                </a:solidFill>
              </a:rPr>
              <a:t>, </a:t>
            </a:r>
            <a:r>
              <a:rPr lang="nl-BE" sz="1400" dirty="0">
                <a:solidFill>
                  <a:schemeClr val="tx1"/>
                </a:solidFill>
                <a:hlinkClick r:id="rId7"/>
              </a:rPr>
              <a:t>hops</a:t>
            </a:r>
            <a:r>
              <a:rPr lang="nl-BE" sz="1400" b="1" dirty="0">
                <a:solidFill>
                  <a:schemeClr val="tx1"/>
                </a:solidFill>
              </a:rPr>
              <a:t>, </a:t>
            </a:r>
            <a:r>
              <a:rPr lang="nl-BE" sz="1400" dirty="0" err="1">
                <a:solidFill>
                  <a:schemeClr val="tx1"/>
                </a:solidFill>
                <a:hlinkClick r:id="rId8"/>
              </a:rPr>
              <a:t>olive</a:t>
            </a:r>
            <a:r>
              <a:rPr lang="nl-BE" sz="1400" dirty="0">
                <a:solidFill>
                  <a:schemeClr val="tx1"/>
                </a:solidFill>
                <a:hlinkClick r:id="rId8"/>
              </a:rPr>
              <a:t> </a:t>
            </a:r>
            <a:r>
              <a:rPr lang="nl-BE" sz="1400" dirty="0" err="1">
                <a:solidFill>
                  <a:schemeClr val="tx1"/>
                </a:solidFill>
                <a:hlinkClick r:id="rId8"/>
              </a:rPr>
              <a:t>oil</a:t>
            </a:r>
            <a:r>
              <a:rPr lang="nl-BE" sz="1400" dirty="0">
                <a:solidFill>
                  <a:schemeClr val="tx1"/>
                </a:solidFill>
                <a:hlinkClick r:id="rId8"/>
              </a:rPr>
              <a:t> and </a:t>
            </a:r>
            <a:r>
              <a:rPr lang="nl-BE" sz="1400" dirty="0" err="1">
                <a:solidFill>
                  <a:schemeClr val="tx1"/>
                </a:solidFill>
                <a:hlinkClick r:id="rId8"/>
              </a:rPr>
              <a:t>table</a:t>
            </a:r>
            <a:r>
              <a:rPr lang="nl-BE" sz="1400" dirty="0">
                <a:solidFill>
                  <a:schemeClr val="tx1"/>
                </a:solidFill>
                <a:hlinkClick r:id="rId8"/>
              </a:rPr>
              <a:t> </a:t>
            </a:r>
            <a:r>
              <a:rPr lang="nl-BE" sz="1400" dirty="0" err="1">
                <a:solidFill>
                  <a:schemeClr val="tx1"/>
                </a:solidFill>
                <a:hlinkClick r:id="rId8"/>
              </a:rPr>
              <a:t>olives</a:t>
            </a:r>
            <a:r>
              <a:rPr lang="nl-BE" sz="1400" b="1" dirty="0">
                <a:solidFill>
                  <a:schemeClr val="tx1"/>
                </a:solidFill>
              </a:rPr>
              <a:t>, </a:t>
            </a:r>
            <a:r>
              <a:rPr lang="nl-BE" sz="1400" dirty="0" err="1">
                <a:solidFill>
                  <a:schemeClr val="tx1"/>
                </a:solidFill>
                <a:hlinkClick r:id="rId9"/>
              </a:rPr>
              <a:t>flax</a:t>
            </a:r>
            <a:r>
              <a:rPr lang="nl-BE" sz="1400" dirty="0">
                <a:solidFill>
                  <a:schemeClr val="tx1"/>
                </a:solidFill>
                <a:hlinkClick r:id="rId9"/>
              </a:rPr>
              <a:t> and </a:t>
            </a:r>
            <a:r>
              <a:rPr lang="nl-BE" sz="1400" dirty="0" err="1">
                <a:solidFill>
                  <a:schemeClr val="tx1"/>
                </a:solidFill>
                <a:hlinkClick r:id="rId9"/>
              </a:rPr>
              <a:t>hemp</a:t>
            </a:r>
            <a:r>
              <a:rPr lang="nl-BE" sz="1400" b="1" dirty="0">
                <a:solidFill>
                  <a:schemeClr val="tx1"/>
                </a:solidFill>
              </a:rPr>
              <a:t>, </a:t>
            </a:r>
            <a:r>
              <a:rPr lang="nl-BE" sz="1400" dirty="0">
                <a:solidFill>
                  <a:schemeClr val="tx1"/>
                </a:solidFill>
                <a:hlinkClick r:id="rId10"/>
              </a:rPr>
              <a:t>fruit and </a:t>
            </a:r>
            <a:r>
              <a:rPr lang="nl-BE" sz="1400" dirty="0" err="1">
                <a:solidFill>
                  <a:schemeClr val="tx1"/>
                </a:solidFill>
                <a:hlinkClick r:id="rId10"/>
              </a:rPr>
              <a:t>vegetables</a:t>
            </a:r>
            <a:r>
              <a:rPr lang="nl-BE" sz="1400" b="1" dirty="0">
                <a:solidFill>
                  <a:schemeClr val="tx1"/>
                </a:solidFill>
              </a:rPr>
              <a:t>, </a:t>
            </a:r>
            <a:r>
              <a:rPr lang="nl-BE" sz="1400" dirty="0" err="1">
                <a:solidFill>
                  <a:schemeClr val="tx1"/>
                </a:solidFill>
                <a:hlinkClick r:id="rId11"/>
              </a:rPr>
              <a:t>processed</a:t>
            </a:r>
            <a:r>
              <a:rPr lang="nl-BE" sz="1400" dirty="0">
                <a:solidFill>
                  <a:schemeClr val="tx1"/>
                </a:solidFill>
                <a:hlinkClick r:id="rId11"/>
              </a:rPr>
              <a:t> fruit and </a:t>
            </a:r>
            <a:r>
              <a:rPr lang="nl-BE" sz="1400" dirty="0" err="1">
                <a:solidFill>
                  <a:schemeClr val="tx1"/>
                </a:solidFill>
                <a:hlinkClick r:id="rId11"/>
              </a:rPr>
              <a:t>vegetables</a:t>
            </a:r>
            <a:r>
              <a:rPr lang="nl-BE" sz="1400" b="1" dirty="0">
                <a:solidFill>
                  <a:schemeClr val="tx1"/>
                </a:solidFill>
              </a:rPr>
              <a:t>, </a:t>
            </a:r>
            <a:r>
              <a:rPr lang="nl-BE" sz="1400" dirty="0" err="1">
                <a:solidFill>
                  <a:schemeClr val="tx1"/>
                </a:solidFill>
                <a:hlinkClick r:id="rId12"/>
              </a:rPr>
              <a:t>bananas</a:t>
            </a:r>
            <a:r>
              <a:rPr lang="nl-BE" sz="1400" b="1" dirty="0">
                <a:solidFill>
                  <a:schemeClr val="tx1"/>
                </a:solidFill>
              </a:rPr>
              <a:t>, </a:t>
            </a:r>
            <a:r>
              <a:rPr lang="nl-BE" sz="1400" dirty="0" err="1">
                <a:solidFill>
                  <a:schemeClr val="tx1"/>
                </a:solidFill>
                <a:hlinkClick r:id="rId13"/>
              </a:rPr>
              <a:t>wine</a:t>
            </a:r>
            <a:r>
              <a:rPr lang="nl-BE" sz="1400" b="1" dirty="0">
                <a:solidFill>
                  <a:schemeClr val="tx1"/>
                </a:solidFill>
              </a:rPr>
              <a:t>, </a:t>
            </a:r>
            <a:r>
              <a:rPr lang="nl-BE" sz="1400" dirty="0">
                <a:solidFill>
                  <a:schemeClr val="tx1"/>
                </a:solidFill>
                <a:hlinkClick r:id="rId14"/>
              </a:rPr>
              <a:t>live </a:t>
            </a:r>
            <a:r>
              <a:rPr lang="nl-BE" sz="1400" dirty="0" err="1">
                <a:solidFill>
                  <a:schemeClr val="tx1"/>
                </a:solidFill>
                <a:hlinkClick r:id="rId14"/>
              </a:rPr>
              <a:t>plants</a:t>
            </a:r>
            <a:r>
              <a:rPr lang="nl-BE" sz="1400" dirty="0">
                <a:solidFill>
                  <a:schemeClr val="tx1"/>
                </a:solidFill>
                <a:hlinkClick r:id="rId14"/>
              </a:rPr>
              <a:t> </a:t>
            </a:r>
            <a:r>
              <a:rPr lang="nl-BE" sz="1400" dirty="0" err="1">
                <a:solidFill>
                  <a:schemeClr val="tx1"/>
                </a:solidFill>
                <a:hlinkClick r:id="rId14"/>
              </a:rPr>
              <a:t>and</a:t>
            </a:r>
            <a:r>
              <a:rPr lang="nl-BE" sz="1400" dirty="0">
                <a:solidFill>
                  <a:schemeClr val="tx1"/>
                </a:solidFill>
                <a:hlinkClick r:id="rId14"/>
              </a:rPr>
              <a:t> </a:t>
            </a:r>
            <a:r>
              <a:rPr lang="nl-BE" sz="1400" dirty="0" err="1">
                <a:solidFill>
                  <a:schemeClr val="tx1"/>
                </a:solidFill>
                <a:hlinkClick r:id="rId14"/>
              </a:rPr>
              <a:t>products</a:t>
            </a:r>
            <a:r>
              <a:rPr lang="nl-BE" sz="1400" dirty="0">
                <a:solidFill>
                  <a:schemeClr val="tx1"/>
                </a:solidFill>
                <a:hlinkClick r:id="rId14"/>
              </a:rPr>
              <a:t> of </a:t>
            </a:r>
            <a:r>
              <a:rPr lang="nl-BE" sz="1400" dirty="0" err="1">
                <a:solidFill>
                  <a:schemeClr val="tx1"/>
                </a:solidFill>
                <a:hlinkClick r:id="rId14"/>
              </a:rPr>
              <a:t>floriculture</a:t>
            </a:r>
            <a:r>
              <a:rPr lang="nl-BE" sz="1400" dirty="0">
                <a:solidFill>
                  <a:schemeClr val="tx1"/>
                </a:solidFill>
                <a:hlinkClick r:id="rId14"/>
              </a:rPr>
              <a:t>, </a:t>
            </a:r>
            <a:r>
              <a:rPr lang="nl-BE" sz="1400" dirty="0" err="1">
                <a:solidFill>
                  <a:schemeClr val="tx1"/>
                </a:solidFill>
                <a:hlinkClick r:id="rId15"/>
              </a:rPr>
              <a:t>raw</a:t>
            </a:r>
            <a:r>
              <a:rPr lang="nl-BE" sz="1400" dirty="0">
                <a:solidFill>
                  <a:schemeClr val="tx1"/>
                </a:solidFill>
                <a:hlinkClick r:id="rId15"/>
              </a:rPr>
              <a:t> </a:t>
            </a:r>
            <a:r>
              <a:rPr lang="nl-BE" sz="1400" dirty="0" err="1">
                <a:solidFill>
                  <a:schemeClr val="tx1"/>
                </a:solidFill>
                <a:hlinkClick r:id="rId15"/>
              </a:rPr>
              <a:t>tobacco</a:t>
            </a:r>
            <a:r>
              <a:rPr lang="nl-BE" sz="1400" b="1" dirty="0">
                <a:solidFill>
                  <a:schemeClr val="tx1"/>
                </a:solidFill>
              </a:rPr>
              <a:t>, </a:t>
            </a:r>
            <a:r>
              <a:rPr lang="nl-BE" sz="1400" dirty="0">
                <a:solidFill>
                  <a:schemeClr val="tx1"/>
                </a:solidFill>
                <a:hlinkClick r:id="rId16"/>
              </a:rPr>
              <a:t>beef and </a:t>
            </a:r>
            <a:r>
              <a:rPr lang="nl-BE" sz="1400" dirty="0" err="1">
                <a:solidFill>
                  <a:schemeClr val="tx1"/>
                </a:solidFill>
                <a:hlinkClick r:id="rId16"/>
              </a:rPr>
              <a:t>veal</a:t>
            </a:r>
            <a:r>
              <a:rPr lang="nl-BE" sz="1400" b="1" dirty="0">
                <a:solidFill>
                  <a:schemeClr val="tx1"/>
                </a:solidFill>
              </a:rPr>
              <a:t>, </a:t>
            </a:r>
            <a:r>
              <a:rPr lang="nl-BE" sz="1400" dirty="0" err="1">
                <a:solidFill>
                  <a:schemeClr val="tx1"/>
                </a:solidFill>
                <a:hlinkClick r:id="rId17"/>
              </a:rPr>
              <a:t>milk</a:t>
            </a:r>
            <a:r>
              <a:rPr lang="nl-BE" sz="1400" dirty="0">
                <a:solidFill>
                  <a:schemeClr val="tx1"/>
                </a:solidFill>
                <a:hlinkClick r:id="rId17"/>
              </a:rPr>
              <a:t> and </a:t>
            </a:r>
            <a:r>
              <a:rPr lang="nl-BE" sz="1400" dirty="0" err="1">
                <a:solidFill>
                  <a:schemeClr val="tx1"/>
                </a:solidFill>
                <a:hlinkClick r:id="rId17"/>
              </a:rPr>
              <a:t>milk</a:t>
            </a:r>
            <a:r>
              <a:rPr lang="nl-BE" sz="1400" dirty="0">
                <a:solidFill>
                  <a:schemeClr val="tx1"/>
                </a:solidFill>
                <a:hlinkClick r:id="rId17"/>
              </a:rPr>
              <a:t> </a:t>
            </a:r>
            <a:r>
              <a:rPr lang="nl-BE" sz="1400" dirty="0" err="1">
                <a:solidFill>
                  <a:schemeClr val="tx1"/>
                </a:solidFill>
                <a:hlinkClick r:id="rId17"/>
              </a:rPr>
              <a:t>products</a:t>
            </a:r>
            <a:r>
              <a:rPr lang="nl-BE" sz="1400" b="1" dirty="0">
                <a:solidFill>
                  <a:schemeClr val="tx1"/>
                </a:solidFill>
              </a:rPr>
              <a:t>, </a:t>
            </a:r>
            <a:r>
              <a:rPr lang="nl-BE" sz="1400" dirty="0" err="1">
                <a:solidFill>
                  <a:schemeClr val="tx1"/>
                </a:solidFill>
                <a:hlinkClick r:id="rId18"/>
              </a:rPr>
              <a:t>pigmeat</a:t>
            </a:r>
            <a:r>
              <a:rPr lang="nl-BE" sz="1400" b="1" dirty="0">
                <a:solidFill>
                  <a:schemeClr val="tx1"/>
                </a:solidFill>
              </a:rPr>
              <a:t>, </a:t>
            </a:r>
            <a:r>
              <a:rPr lang="nl-BE" sz="1400" dirty="0" err="1">
                <a:solidFill>
                  <a:schemeClr val="tx1"/>
                </a:solidFill>
                <a:hlinkClick r:id="rId19"/>
              </a:rPr>
              <a:t>sheepmeat</a:t>
            </a:r>
            <a:r>
              <a:rPr lang="nl-BE" sz="1400" dirty="0">
                <a:solidFill>
                  <a:schemeClr val="tx1"/>
                </a:solidFill>
                <a:hlinkClick r:id="rId19"/>
              </a:rPr>
              <a:t> and </a:t>
            </a:r>
            <a:r>
              <a:rPr lang="nl-BE" sz="1400" dirty="0" err="1">
                <a:solidFill>
                  <a:schemeClr val="tx1"/>
                </a:solidFill>
                <a:hlinkClick r:id="rId19"/>
              </a:rPr>
              <a:t>goatmeat</a:t>
            </a:r>
            <a:r>
              <a:rPr lang="nl-BE" sz="1400" b="1" dirty="0">
                <a:solidFill>
                  <a:schemeClr val="tx1"/>
                </a:solidFill>
              </a:rPr>
              <a:t>, </a:t>
            </a:r>
            <a:r>
              <a:rPr lang="nl-BE" sz="1400" dirty="0" err="1">
                <a:solidFill>
                  <a:schemeClr val="tx1"/>
                </a:solidFill>
                <a:hlinkClick r:id="rId20"/>
              </a:rPr>
              <a:t>eggs</a:t>
            </a:r>
            <a:r>
              <a:rPr lang="nl-BE" sz="1400" b="1" dirty="0">
                <a:solidFill>
                  <a:schemeClr val="tx1"/>
                </a:solidFill>
              </a:rPr>
              <a:t>, </a:t>
            </a:r>
            <a:r>
              <a:rPr lang="nl-BE" sz="1400" dirty="0" err="1">
                <a:solidFill>
                  <a:schemeClr val="tx1"/>
                </a:solidFill>
                <a:hlinkClick r:id="rId21"/>
              </a:rPr>
              <a:t>poultrymeat</a:t>
            </a:r>
            <a:r>
              <a:rPr lang="nl-BE" sz="1400" dirty="0">
                <a:solidFill>
                  <a:schemeClr val="tx1"/>
                </a:solidFill>
                <a:hlinkClick r:id="rId21"/>
              </a:rPr>
              <a:t> </a:t>
            </a:r>
            <a:r>
              <a:rPr lang="nl-BE" sz="1400" dirty="0" err="1">
                <a:solidFill>
                  <a:schemeClr val="tx1"/>
                </a:solidFill>
                <a:hlinkClick r:id="rId21"/>
              </a:rPr>
              <a:t>and</a:t>
            </a:r>
            <a:r>
              <a:rPr lang="nl-BE" sz="1400" dirty="0">
                <a:solidFill>
                  <a:schemeClr val="tx1"/>
                </a:solidFill>
                <a:hlinkClick r:id="rId21"/>
              </a:rPr>
              <a:t> </a:t>
            </a:r>
            <a:r>
              <a:rPr lang="nl-BE" sz="1400" dirty="0" err="1">
                <a:solidFill>
                  <a:schemeClr val="tx1"/>
                </a:solidFill>
                <a:hlinkClick r:id="rId22"/>
              </a:rPr>
              <a:t>other</a:t>
            </a:r>
            <a:r>
              <a:rPr lang="nl-BE" sz="1400" dirty="0">
                <a:solidFill>
                  <a:schemeClr val="tx1"/>
                </a:solidFill>
                <a:hlinkClick r:id="rId22"/>
              </a:rPr>
              <a:t> </a:t>
            </a:r>
            <a:r>
              <a:rPr lang="nl-BE" sz="1400" dirty="0" err="1">
                <a:solidFill>
                  <a:schemeClr val="tx1"/>
                </a:solidFill>
                <a:hlinkClick r:id="rId22"/>
              </a:rPr>
              <a:t>products</a:t>
            </a:r>
            <a:r>
              <a:rPr lang="nl-BE" sz="1400" b="1" dirty="0">
                <a:solidFill>
                  <a:schemeClr val="tx1"/>
                </a:solidFill>
              </a:rPr>
              <a:t>.</a:t>
            </a:r>
            <a:endParaRPr lang="nl-BE" sz="1400" dirty="0">
              <a:solidFill>
                <a:schemeClr val="tx1"/>
              </a:solidFill>
            </a:endParaRPr>
          </a:p>
          <a:p>
            <a:pPr defTabSz="1693863">
              <a:buFontTx/>
              <a:buNone/>
              <a:defRPr/>
            </a:pPr>
            <a:r>
              <a:rPr lang="nl-BE" sz="1600" i="1" dirty="0" err="1"/>
              <a:t>Specific</a:t>
            </a:r>
            <a:r>
              <a:rPr lang="nl-BE" sz="1600" i="1" dirty="0"/>
              <a:t> </a:t>
            </a:r>
            <a:r>
              <a:rPr lang="nl-BE" sz="1600" i="1" dirty="0" err="1"/>
              <a:t>measures</a:t>
            </a:r>
            <a:r>
              <a:rPr lang="nl-BE" sz="1600" i="1" dirty="0"/>
              <a:t> </a:t>
            </a:r>
            <a:r>
              <a:rPr lang="nl-BE" sz="1600" i="1" dirty="0" err="1"/>
              <a:t>for</a:t>
            </a:r>
            <a:r>
              <a:rPr lang="nl-BE" sz="1600" i="1" dirty="0"/>
              <a:t>:</a:t>
            </a:r>
          </a:p>
          <a:p>
            <a:pPr marL="0" indent="0" defTabSz="1693863">
              <a:buFontTx/>
              <a:buNone/>
              <a:defRPr/>
            </a:pPr>
            <a:r>
              <a:rPr lang="nl-BE" sz="1400" i="1" dirty="0"/>
              <a:t>ethyl alcohol of </a:t>
            </a:r>
            <a:r>
              <a:rPr lang="nl-BE" sz="1400" i="1" dirty="0" err="1"/>
              <a:t>agricultural</a:t>
            </a:r>
            <a:r>
              <a:rPr lang="nl-BE" sz="1400" i="1" dirty="0"/>
              <a:t> </a:t>
            </a:r>
            <a:r>
              <a:rPr lang="nl-BE" sz="1400" i="1" dirty="0" err="1"/>
              <a:t>origin</a:t>
            </a:r>
            <a:r>
              <a:rPr lang="nl-BE" sz="1400" i="1" dirty="0"/>
              <a:t>; </a:t>
            </a:r>
            <a:r>
              <a:rPr lang="nl-BE" sz="1400" i="1" dirty="0" err="1"/>
              <a:t>apiculture</a:t>
            </a:r>
            <a:r>
              <a:rPr lang="nl-BE" sz="1400" i="1" dirty="0"/>
              <a:t> products (</a:t>
            </a:r>
            <a:r>
              <a:rPr lang="nl-BE" sz="1400" i="1" dirty="0" err="1"/>
              <a:t>natural</a:t>
            </a:r>
            <a:r>
              <a:rPr lang="nl-BE" sz="1400" i="1" dirty="0"/>
              <a:t> </a:t>
            </a:r>
            <a:r>
              <a:rPr lang="nl-BE" sz="1400" i="1" dirty="0" err="1"/>
              <a:t>honey</a:t>
            </a:r>
            <a:r>
              <a:rPr lang="nl-BE" sz="1400" i="1" dirty="0"/>
              <a:t>, royal </a:t>
            </a:r>
            <a:r>
              <a:rPr lang="nl-BE" sz="1400" i="1" dirty="0" err="1"/>
              <a:t>yelly</a:t>
            </a:r>
            <a:r>
              <a:rPr lang="nl-BE" sz="1400" i="1" dirty="0"/>
              <a:t> </a:t>
            </a:r>
            <a:r>
              <a:rPr lang="nl-BE" sz="1400" i="1" dirty="0" err="1"/>
              <a:t>and</a:t>
            </a:r>
            <a:r>
              <a:rPr lang="nl-BE" sz="1400" i="1" dirty="0"/>
              <a:t> </a:t>
            </a:r>
            <a:r>
              <a:rPr lang="nl-BE" sz="1400" i="1" dirty="0" err="1"/>
              <a:t>propolis</a:t>
            </a:r>
            <a:r>
              <a:rPr lang="nl-BE" sz="1400" i="1" dirty="0"/>
              <a:t>, pollen </a:t>
            </a:r>
            <a:r>
              <a:rPr lang="nl-BE" sz="1400" i="1" dirty="0" err="1"/>
              <a:t>beeswax</a:t>
            </a:r>
            <a:r>
              <a:rPr lang="nl-BE" sz="1400" i="1" dirty="0"/>
              <a:t>); </a:t>
            </a:r>
            <a:r>
              <a:rPr lang="nl-BE" sz="1400" i="1" dirty="0" err="1"/>
              <a:t>silkworms</a:t>
            </a:r>
            <a:r>
              <a:rPr lang="nl-BE" sz="1400" i="1" dirty="0"/>
              <a:t>.</a:t>
            </a:r>
          </a:p>
          <a:p>
            <a:pPr defTabSz="1693863">
              <a:buFontTx/>
              <a:buNone/>
              <a:defRPr/>
            </a:pPr>
            <a:r>
              <a:rPr lang="nl-BE" sz="1400" i="1" dirty="0"/>
              <a:t> </a:t>
            </a:r>
          </a:p>
          <a:p>
            <a:pPr marL="0" indent="0" defTabSz="1693863">
              <a:buFontTx/>
              <a:buNone/>
              <a:defRPr/>
            </a:pPr>
            <a:r>
              <a:rPr lang="nl-BE" sz="1800" i="1" dirty="0"/>
              <a:t>Import </a:t>
            </a:r>
            <a:r>
              <a:rPr lang="nl-BE" sz="1800" i="1" dirty="0" err="1"/>
              <a:t>licenses</a:t>
            </a:r>
            <a:r>
              <a:rPr lang="nl-BE" sz="1800" i="1" dirty="0"/>
              <a:t>, import </a:t>
            </a:r>
            <a:r>
              <a:rPr lang="nl-BE" sz="1800" i="1" dirty="0" err="1"/>
              <a:t>tariffs</a:t>
            </a:r>
            <a:r>
              <a:rPr lang="nl-BE" sz="1800" i="1" dirty="0"/>
              <a:t>, import </a:t>
            </a:r>
            <a:r>
              <a:rPr lang="nl-BE" sz="1800" i="1" dirty="0" err="1"/>
              <a:t>tariff</a:t>
            </a:r>
            <a:r>
              <a:rPr lang="nl-BE" sz="1800" i="1" dirty="0"/>
              <a:t> </a:t>
            </a:r>
            <a:r>
              <a:rPr lang="nl-BE" sz="1800" i="1" dirty="0" err="1"/>
              <a:t>quotas</a:t>
            </a:r>
            <a:r>
              <a:rPr lang="nl-BE" sz="1800" i="1" dirty="0"/>
              <a:t>, </a:t>
            </a:r>
            <a:r>
              <a:rPr lang="nl-BE" sz="1800" i="1" dirty="0" err="1"/>
              <a:t>standards</a:t>
            </a:r>
            <a:r>
              <a:rPr lang="nl-BE" sz="1800" i="1" dirty="0"/>
              <a:t> </a:t>
            </a:r>
            <a:r>
              <a:rPr lang="nl-BE" sz="1800" i="1" dirty="0" err="1"/>
              <a:t>for</a:t>
            </a:r>
            <a:r>
              <a:rPr lang="nl-BE" sz="1800" i="1" dirty="0"/>
              <a:t> marketing (</a:t>
            </a:r>
            <a:r>
              <a:rPr lang="nl-BE" sz="1800" i="1" dirty="0" err="1"/>
              <a:t>for</a:t>
            </a:r>
            <a:r>
              <a:rPr lang="nl-BE" sz="1800" i="1" dirty="0"/>
              <a:t> </a:t>
            </a:r>
            <a:r>
              <a:rPr lang="nl-BE" sz="1800" i="1" dirty="0" err="1"/>
              <a:t>certain</a:t>
            </a:r>
            <a:r>
              <a:rPr lang="nl-BE" sz="1800" i="1" dirty="0"/>
              <a:t> </a:t>
            </a:r>
            <a:r>
              <a:rPr lang="nl-BE" sz="1800" i="1" dirty="0" err="1"/>
              <a:t>products</a:t>
            </a:r>
            <a:r>
              <a:rPr lang="nl-BE" sz="1800" i="1" dirty="0"/>
              <a:t>)	</a:t>
            </a:r>
            <a:endParaRPr lang="nl-NL" sz="1800" i="1" dirty="0"/>
          </a:p>
          <a:p>
            <a:pPr defTabSz="1693863">
              <a:buFontTx/>
              <a:buNone/>
              <a:defRPr/>
            </a:pPr>
            <a:endParaRPr lang="nl-NL" sz="2000" i="1" dirty="0"/>
          </a:p>
          <a:p>
            <a:pPr defTabSz="1693863">
              <a:buFontTx/>
              <a:buNone/>
              <a:defRPr/>
            </a:pPr>
            <a:endParaRPr lang="nl-NL" sz="2400" i="1" dirty="0"/>
          </a:p>
        </p:txBody>
      </p:sp>
      <p:sp>
        <p:nvSpPr>
          <p:cNvPr id="13314" name="Rectangle 2"/>
          <p:cNvSpPr>
            <a:spLocks noGrp="1" noChangeArrowheads="1"/>
          </p:cNvSpPr>
          <p:nvPr>
            <p:ph type="title"/>
          </p:nvPr>
        </p:nvSpPr>
        <p:spPr>
          <a:xfrm>
            <a:off x="3492500" y="404813"/>
            <a:ext cx="5400675" cy="1295400"/>
          </a:xfrm>
        </p:spPr>
        <p:txBody>
          <a:bodyPr/>
          <a:lstStyle/>
          <a:p>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 Common organisation of agricultural markets in the EU </a:t>
            </a:r>
          </a:p>
        </p:txBody>
      </p:sp>
      <p:pic>
        <p:nvPicPr>
          <p:cNvPr id="13316" name="Afbeelding 4" descr="http://www.apographon.nl/afbeeldingen/gezonde-voeding-1.jpg">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11863" y="2420938"/>
            <a:ext cx="25971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23528" y="188640"/>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3896796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
        <p:nvSpPr>
          <p:cNvPr id="4" name="Rechthoek 3"/>
          <p:cNvSpPr/>
          <p:nvPr/>
        </p:nvSpPr>
        <p:spPr>
          <a:xfrm>
            <a:off x="4788024" y="136525"/>
            <a:ext cx="42484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Compulsary</a:t>
            </a:r>
            <a:r>
              <a:rPr lang="nl-BE" dirty="0"/>
              <a:t> </a:t>
            </a:r>
            <a:r>
              <a:rPr lang="nl-BE" dirty="0" err="1"/>
              <a:t>labelling</a:t>
            </a:r>
            <a:r>
              <a:rPr lang="nl-BE" dirty="0"/>
              <a:t> of </a:t>
            </a:r>
            <a:r>
              <a:rPr lang="nl-BE" dirty="0" err="1"/>
              <a:t>origin</a:t>
            </a:r>
            <a:r>
              <a:rPr lang="nl-BE" dirty="0"/>
              <a:t> !</a:t>
            </a:r>
          </a:p>
        </p:txBody>
      </p:sp>
      <p:cxnSp>
        <p:nvCxnSpPr>
          <p:cNvPr id="6" name="Rechte verbindingslijn met pijl 5"/>
          <p:cNvCxnSpPr/>
          <p:nvPr/>
        </p:nvCxnSpPr>
        <p:spPr>
          <a:xfrm>
            <a:off x="6912607" y="1050925"/>
            <a:ext cx="360040" cy="1944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44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685800" y="1412875"/>
            <a:ext cx="7772400" cy="4683125"/>
          </a:xfrm>
        </p:spPr>
        <p:txBody>
          <a:bodyPr/>
          <a:lstStyle/>
          <a:p>
            <a:pPr marL="0" indent="0" defTabSz="1693863">
              <a:buFontTx/>
              <a:buNone/>
              <a:defRPr/>
            </a:pPr>
            <a:r>
              <a:rPr lang="nl-NL" sz="2400" i="1" dirty="0">
                <a:solidFill>
                  <a:srgbClr val="0000FF"/>
                </a:solidFill>
              </a:rPr>
              <a:t>II.4. </a:t>
            </a:r>
            <a:r>
              <a:rPr lang="nl-NL" sz="2400" i="1" u="sng" dirty="0" err="1">
                <a:solidFill>
                  <a:srgbClr val="0000FF"/>
                </a:solidFill>
              </a:rPr>
              <a:t>Production</a:t>
            </a:r>
            <a:r>
              <a:rPr lang="nl-NL" sz="2400" i="1" u="sng" dirty="0">
                <a:solidFill>
                  <a:srgbClr val="0000FF"/>
                </a:solidFill>
              </a:rPr>
              <a:t> of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foodstuffs</a:t>
            </a:r>
            <a:r>
              <a:rPr lang="nl-NL" sz="3600" i="1" u="sng" dirty="0">
                <a:solidFill>
                  <a:srgbClr val="0000FF"/>
                </a:solidFill>
              </a:rPr>
              <a:t> </a:t>
            </a:r>
          </a:p>
          <a:p>
            <a:pPr marL="0" indent="0" defTabSz="1693863">
              <a:buFontTx/>
              <a:buNone/>
              <a:defRPr/>
            </a:pPr>
            <a:endParaRPr lang="nl-NL" sz="1000" i="1" u="sng" dirty="0">
              <a:solidFill>
                <a:srgbClr val="0000FF"/>
              </a:solidFill>
            </a:endParaRPr>
          </a:p>
          <a:p>
            <a:pPr marL="0" indent="0" defTabSz="1693863">
              <a:buFontTx/>
              <a:buNone/>
              <a:defRPr/>
            </a:pPr>
            <a:r>
              <a:rPr lang="nl-NL" sz="2000" i="1" dirty="0">
                <a:solidFill>
                  <a:srgbClr val="0000FF"/>
                </a:solidFill>
              </a:rPr>
              <a:t>II.4.2. </a:t>
            </a:r>
            <a:r>
              <a:rPr lang="nl-NL" sz="2000" i="1" dirty="0" err="1">
                <a:solidFill>
                  <a:srgbClr val="0000FF"/>
                </a:solidFill>
              </a:rPr>
              <a:t>Milk</a:t>
            </a:r>
            <a:r>
              <a:rPr lang="nl-NL" sz="2000" i="1" dirty="0">
                <a:solidFill>
                  <a:srgbClr val="0000FF"/>
                </a:solidFill>
              </a:rPr>
              <a:t> </a:t>
            </a:r>
            <a:r>
              <a:rPr lang="nl-NL" sz="2000" i="1" dirty="0" err="1">
                <a:solidFill>
                  <a:srgbClr val="0000FF"/>
                </a:solidFill>
              </a:rPr>
              <a:t>derivatives</a:t>
            </a:r>
            <a:endParaRPr lang="nl-NL" sz="2000" i="1" dirty="0">
              <a:solidFill>
                <a:srgbClr val="0000FF"/>
              </a:solidFill>
            </a:endParaRPr>
          </a:p>
          <a:p>
            <a:pPr marL="0" indent="0" defTabSz="1693863">
              <a:buFontTx/>
              <a:buNone/>
              <a:defRPr/>
            </a:pPr>
            <a:endParaRPr lang="nl-NL" sz="1000" i="1" dirty="0">
              <a:solidFill>
                <a:srgbClr val="0000FF"/>
              </a:solidFill>
            </a:endParaRPr>
          </a:p>
          <a:p>
            <a:pPr marL="0" indent="0" defTabSz="1693863">
              <a:buFontTx/>
              <a:buNone/>
              <a:defRPr/>
            </a:pPr>
            <a:r>
              <a:rPr lang="nl-NL" sz="1800" i="1" dirty="0">
                <a:solidFill>
                  <a:srgbClr val="0000FF"/>
                </a:solidFill>
              </a:rPr>
              <a:t>II.4.2.1. </a:t>
            </a:r>
            <a:r>
              <a:rPr lang="nl-NL" sz="1800" i="1" dirty="0" err="1">
                <a:solidFill>
                  <a:srgbClr val="0000FF"/>
                </a:solidFill>
              </a:rPr>
              <a:t>Edible</a:t>
            </a:r>
            <a:r>
              <a:rPr lang="nl-NL" sz="1800" i="1" dirty="0">
                <a:solidFill>
                  <a:srgbClr val="0000FF"/>
                </a:solidFill>
              </a:rPr>
              <a:t> </a:t>
            </a:r>
            <a:r>
              <a:rPr lang="nl-NL" sz="1800" i="1" dirty="0" err="1">
                <a:solidFill>
                  <a:srgbClr val="0000FF"/>
                </a:solidFill>
              </a:rPr>
              <a:t>caseins</a:t>
            </a:r>
            <a:r>
              <a:rPr lang="nl-NL" sz="1800" i="1" dirty="0">
                <a:solidFill>
                  <a:srgbClr val="0000FF"/>
                </a:solidFill>
              </a:rPr>
              <a:t> and </a:t>
            </a:r>
            <a:r>
              <a:rPr lang="nl-NL" sz="1800" i="1" dirty="0" err="1">
                <a:solidFill>
                  <a:srgbClr val="0000FF"/>
                </a:solidFill>
              </a:rPr>
              <a:t>caseinates</a:t>
            </a:r>
            <a:r>
              <a:rPr lang="nl-NL" sz="1800" i="1" dirty="0">
                <a:solidFill>
                  <a:srgbClr val="0000FF"/>
                </a:solidFill>
              </a:rPr>
              <a:t> (</a:t>
            </a:r>
            <a:r>
              <a:rPr lang="nl-NL" sz="1800" i="1" dirty="0" err="1">
                <a:solidFill>
                  <a:srgbClr val="0000FF"/>
                </a:solidFill>
              </a:rPr>
              <a:t>lactoproteins</a:t>
            </a:r>
            <a:r>
              <a:rPr lang="nl-NL" sz="1800" i="1" dirty="0">
                <a:solidFill>
                  <a:srgbClr val="0000FF"/>
                </a:solidFill>
              </a:rPr>
              <a:t>)</a:t>
            </a:r>
          </a:p>
          <a:p>
            <a:pPr marL="0" indent="0" defTabSz="1693863">
              <a:buFontTx/>
              <a:buNone/>
              <a:defRPr/>
            </a:pPr>
            <a:r>
              <a:rPr lang="nl-NL" sz="1600" i="1" dirty="0">
                <a:solidFill>
                  <a:srgbClr val="0000FF"/>
                </a:solidFill>
              </a:rPr>
              <a:t>             (Dir. (EU) 2015/2203, Dir. 85/503/EEC, Dir. 86/424/EEC)</a:t>
            </a:r>
          </a:p>
          <a:p>
            <a:pPr marL="0" indent="0" defTabSz="1693863">
              <a:buFontTx/>
              <a:buNone/>
              <a:defRPr/>
            </a:pPr>
            <a:endParaRPr lang="nl-BE" sz="1600" i="1" dirty="0"/>
          </a:p>
          <a:p>
            <a:pPr marL="0" indent="0" defTabSz="1693863">
              <a:buFontTx/>
              <a:buNone/>
              <a:defRPr/>
            </a:pPr>
            <a:r>
              <a:rPr lang="nl-BE" sz="1600" i="1" dirty="0" err="1"/>
              <a:t>Harmonisation</a:t>
            </a:r>
            <a:r>
              <a:rPr lang="nl-BE" sz="1600" i="1" dirty="0"/>
              <a:t> of </a:t>
            </a:r>
            <a:r>
              <a:rPr lang="nl-BE" sz="1600" i="1" dirty="0" err="1"/>
              <a:t>composition</a:t>
            </a:r>
            <a:r>
              <a:rPr lang="nl-BE" sz="1600" i="1" dirty="0"/>
              <a:t> and manufacturing </a:t>
            </a:r>
            <a:r>
              <a:rPr lang="nl-BE" sz="1600" i="1" dirty="0" err="1"/>
              <a:t>characteristics</a:t>
            </a:r>
            <a:r>
              <a:rPr lang="nl-BE" sz="1600" i="1" dirty="0"/>
              <a:t> of </a:t>
            </a:r>
            <a:r>
              <a:rPr lang="nl-BE" sz="1600" i="1" dirty="0" err="1"/>
              <a:t>certain</a:t>
            </a:r>
            <a:r>
              <a:rPr lang="nl-BE" sz="1600" i="1" dirty="0"/>
              <a:t> </a:t>
            </a:r>
            <a:r>
              <a:rPr lang="nl-BE" sz="1600" i="1" dirty="0" err="1"/>
              <a:t>edible</a:t>
            </a:r>
            <a:r>
              <a:rPr lang="nl-BE" sz="1600" i="1" dirty="0"/>
              <a:t> </a:t>
            </a:r>
            <a:r>
              <a:rPr lang="nl-BE" sz="1600" i="1" dirty="0" err="1"/>
              <a:t>lactoproteins</a:t>
            </a:r>
            <a:r>
              <a:rPr lang="nl-BE" sz="1600" i="1" dirty="0"/>
              <a:t> (</a:t>
            </a:r>
            <a:r>
              <a:rPr lang="nl-BE" sz="1600" i="1" dirty="0" err="1"/>
              <a:t>standards</a:t>
            </a:r>
            <a:r>
              <a:rPr lang="nl-BE" sz="1600" i="1" dirty="0"/>
              <a:t>: </a:t>
            </a:r>
            <a:r>
              <a:rPr lang="nl-BE" sz="1600" i="1" dirty="0" err="1"/>
              <a:t>see</a:t>
            </a:r>
            <a:r>
              <a:rPr lang="nl-BE" sz="1600" i="1" dirty="0"/>
              <a:t> </a:t>
            </a:r>
            <a:r>
              <a:rPr lang="nl-BE" sz="1600" i="1" dirty="0" err="1"/>
              <a:t>Annexes</a:t>
            </a:r>
            <a:r>
              <a:rPr lang="nl-BE" sz="1600" i="1" dirty="0"/>
              <a:t> I </a:t>
            </a:r>
            <a:r>
              <a:rPr lang="nl-BE" sz="1600" i="1" dirty="0" err="1"/>
              <a:t>and</a:t>
            </a:r>
            <a:r>
              <a:rPr lang="nl-BE" sz="1600" i="1" dirty="0"/>
              <a:t> II)</a:t>
            </a:r>
          </a:p>
          <a:p>
            <a:pPr marL="0" indent="0" defTabSz="1693863">
              <a:buFontTx/>
              <a:buNone/>
              <a:defRPr/>
            </a:pPr>
            <a:endParaRPr lang="nl-BE" sz="900" i="1" dirty="0"/>
          </a:p>
          <a:p>
            <a:pPr marL="0" indent="0" defTabSz="1693863">
              <a:buFontTx/>
              <a:buNone/>
              <a:defRPr/>
            </a:pPr>
            <a:r>
              <a:rPr lang="nl-BE" sz="1600" i="1" dirty="0" err="1"/>
              <a:t>Specific</a:t>
            </a:r>
            <a:r>
              <a:rPr lang="nl-BE" sz="1600" i="1" dirty="0"/>
              <a:t> </a:t>
            </a:r>
            <a:r>
              <a:rPr lang="nl-BE" sz="1600" i="1" dirty="0" err="1"/>
              <a:t>labelling</a:t>
            </a:r>
            <a:r>
              <a:rPr lang="nl-BE" sz="1600" i="1" dirty="0"/>
              <a:t> </a:t>
            </a:r>
            <a:r>
              <a:rPr lang="nl-BE" sz="1600" i="1" dirty="0" err="1"/>
              <a:t>rules</a:t>
            </a:r>
            <a:r>
              <a:rPr lang="nl-BE" sz="1600" i="1" dirty="0"/>
              <a:t>, incl.:</a:t>
            </a:r>
          </a:p>
          <a:p>
            <a:pPr marL="0" indent="0" defTabSz="1693863">
              <a:buFontTx/>
              <a:buNone/>
              <a:defRPr/>
            </a:pPr>
            <a:endParaRPr lang="nl-BE" sz="1400" i="1" dirty="0"/>
          </a:p>
          <a:p>
            <a:pPr defTabSz="1693863">
              <a:buFontTx/>
              <a:buChar char="-"/>
              <a:defRPr/>
            </a:pPr>
            <a:r>
              <a:rPr lang="nl-BE" sz="1400" i="1" dirty="0"/>
              <a:t>name of </a:t>
            </a:r>
            <a:r>
              <a:rPr lang="nl-BE" sz="1400" i="1" dirty="0" err="1"/>
              <a:t>the</a:t>
            </a:r>
            <a:r>
              <a:rPr lang="nl-BE" sz="1400" i="1" dirty="0"/>
              <a:t> </a:t>
            </a:r>
            <a:r>
              <a:rPr lang="nl-BE" sz="1400" i="1" dirty="0" err="1"/>
              <a:t>milk</a:t>
            </a:r>
            <a:r>
              <a:rPr lang="nl-BE" sz="1400" i="1" dirty="0"/>
              <a:t> product (or mixture);</a:t>
            </a:r>
          </a:p>
          <a:p>
            <a:pPr defTabSz="1693863">
              <a:buFontTx/>
              <a:buChar char="-"/>
              <a:defRPr/>
            </a:pPr>
            <a:r>
              <a:rPr lang="nl-BE" sz="1400" i="1" dirty="0"/>
              <a:t>Net </a:t>
            </a:r>
            <a:r>
              <a:rPr lang="nl-BE" sz="1400" i="1" dirty="0" err="1"/>
              <a:t>quantity</a:t>
            </a:r>
            <a:r>
              <a:rPr lang="nl-BE" sz="1400" i="1" dirty="0"/>
              <a:t> in kg or g;</a:t>
            </a:r>
          </a:p>
          <a:p>
            <a:pPr defTabSz="1693863">
              <a:buFontTx/>
              <a:buChar char="-"/>
              <a:defRPr/>
            </a:pPr>
            <a:r>
              <a:rPr lang="nl-BE" sz="1400" i="1" dirty="0"/>
              <a:t>Name of producer or </a:t>
            </a:r>
            <a:r>
              <a:rPr lang="nl-BE" sz="1400" i="1" dirty="0" err="1"/>
              <a:t>importer</a:t>
            </a:r>
            <a:r>
              <a:rPr lang="nl-BE" sz="1400" i="1" dirty="0"/>
              <a:t> in EU;</a:t>
            </a:r>
          </a:p>
          <a:p>
            <a:pPr defTabSz="1693863">
              <a:buFontTx/>
              <a:buChar char="-"/>
              <a:defRPr/>
            </a:pPr>
            <a:r>
              <a:rPr lang="nl-BE" sz="1400" i="1" dirty="0"/>
              <a:t>name of </a:t>
            </a:r>
            <a:r>
              <a:rPr lang="nl-BE" sz="1400" i="1" dirty="0" err="1"/>
              <a:t>the</a:t>
            </a:r>
            <a:r>
              <a:rPr lang="nl-BE" sz="1400" i="1" dirty="0"/>
              <a:t> country of </a:t>
            </a:r>
            <a:r>
              <a:rPr lang="nl-BE" sz="1400" i="1" dirty="0" err="1"/>
              <a:t>origin</a:t>
            </a:r>
            <a:r>
              <a:rPr lang="nl-BE" sz="1400" i="1" dirty="0"/>
              <a:t> (</a:t>
            </a:r>
            <a:r>
              <a:rPr lang="nl-BE" sz="1400" i="1" dirty="0" err="1"/>
              <a:t>for</a:t>
            </a:r>
            <a:r>
              <a:rPr lang="nl-BE" sz="1400" i="1" dirty="0"/>
              <a:t> </a:t>
            </a:r>
            <a:r>
              <a:rPr lang="nl-BE" sz="1400" i="1" dirty="0" err="1"/>
              <a:t>products</a:t>
            </a:r>
            <a:r>
              <a:rPr lang="nl-BE" sz="1400" i="1" dirty="0"/>
              <a:t> </a:t>
            </a:r>
            <a:r>
              <a:rPr lang="nl-BE" sz="1400" i="1" dirty="0" err="1"/>
              <a:t>imported</a:t>
            </a:r>
            <a:r>
              <a:rPr lang="nl-BE" sz="1400" i="1" dirty="0"/>
              <a:t> </a:t>
            </a:r>
            <a:r>
              <a:rPr lang="nl-BE" sz="1400" i="1" dirty="0" err="1"/>
              <a:t>from</a:t>
            </a:r>
            <a:r>
              <a:rPr lang="nl-BE" sz="1400" i="1" dirty="0"/>
              <a:t> a </a:t>
            </a:r>
            <a:r>
              <a:rPr lang="nl-BE" sz="1400" i="1" dirty="0" err="1"/>
              <a:t>third</a:t>
            </a:r>
            <a:r>
              <a:rPr lang="nl-BE" sz="1400" i="1" dirty="0"/>
              <a:t> country);</a:t>
            </a:r>
          </a:p>
          <a:p>
            <a:pPr defTabSz="1693863">
              <a:buFontTx/>
              <a:buChar char="-"/>
              <a:defRPr/>
            </a:pPr>
            <a:r>
              <a:rPr lang="nl-BE" sz="1400" i="1" dirty="0"/>
              <a:t>lot </a:t>
            </a:r>
            <a:r>
              <a:rPr lang="nl-BE" sz="1400" i="1" dirty="0" err="1"/>
              <a:t>identification</a:t>
            </a:r>
            <a:r>
              <a:rPr lang="nl-BE" sz="1400" i="1" dirty="0"/>
              <a:t> or date of </a:t>
            </a:r>
            <a:r>
              <a:rPr lang="nl-BE" sz="1400" i="1" dirty="0" err="1"/>
              <a:t>production</a:t>
            </a:r>
            <a:r>
              <a:rPr lang="nl-BE" sz="1400" i="1" dirty="0"/>
              <a:t>;</a:t>
            </a:r>
          </a:p>
          <a:p>
            <a:pPr defTabSz="1693863">
              <a:buFontTx/>
              <a:buChar char="-"/>
              <a:defRPr/>
            </a:pPr>
            <a:endParaRPr lang="nl-BE" sz="1600" i="1" dirty="0"/>
          </a:p>
          <a:p>
            <a:pPr marL="1162050" indent="-1162050" defTabSz="1693863">
              <a:buFontTx/>
              <a:buNone/>
              <a:defRPr/>
            </a:pPr>
            <a:endParaRPr lang="nl-BE" sz="900" i="1" dirty="0"/>
          </a:p>
          <a:p>
            <a:pPr marL="0" indent="0" defTabSz="1693863">
              <a:buFontTx/>
              <a:buNone/>
              <a:defRPr/>
            </a:pPr>
            <a:endParaRPr lang="nl-BE" sz="1600" i="1" dirty="0"/>
          </a:p>
          <a:p>
            <a:pPr marL="0" indent="0" defTabSz="1693863">
              <a:buFontTx/>
              <a:buNone/>
              <a:defRPr/>
            </a:pPr>
            <a:endParaRPr lang="nl-BE" sz="1200" i="1" dirty="0"/>
          </a:p>
          <a:p>
            <a:pPr marL="0" indent="0" defTabSz="1693863">
              <a:buFontTx/>
              <a:buNone/>
              <a:defRPr/>
            </a:pPr>
            <a:endParaRPr lang="nl-NL" sz="1200" i="1" dirty="0">
              <a:solidFill>
                <a:srgbClr val="FF0000"/>
              </a:solidFill>
            </a:endParaRPr>
          </a:p>
        </p:txBody>
      </p:sp>
      <p:sp>
        <p:nvSpPr>
          <p:cNvPr id="48131" name="Rechthoek 5"/>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8132"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5725" y="4035003"/>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Afbeelding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825" y="727075"/>
            <a:ext cx="184943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dirty="0"/>
              <a:t>www.east-invest2.eu</a:t>
            </a:r>
          </a:p>
        </p:txBody>
      </p:sp>
      <p:pic>
        <p:nvPicPr>
          <p:cNvPr id="9" name="Picture 4"/>
          <p:cNvPicPr>
            <a:picLocks noChangeAspect="1"/>
          </p:cNvPicPr>
          <p:nvPr/>
        </p:nvPicPr>
        <p:blipFill>
          <a:blip r:embed="rId5"/>
          <a:stretch>
            <a:fillRect/>
          </a:stretch>
        </p:blipFill>
        <p:spPr>
          <a:xfrm>
            <a:off x="7740352" y="5318222"/>
            <a:ext cx="1138655" cy="1063105"/>
          </a:xfrm>
          <a:prstGeom prst="rect">
            <a:avLst/>
          </a:prstGeom>
        </p:spPr>
      </p:pic>
    </p:spTree>
    <p:extLst>
      <p:ext uri="{BB962C8B-B14F-4D97-AF65-F5344CB8AC3E}">
        <p14:creationId xmlns:p14="http://schemas.microsoft.com/office/powerpoint/2010/main" val="3439547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685800" y="1773238"/>
            <a:ext cx="7847013" cy="4322762"/>
          </a:xfrm>
        </p:spPr>
        <p:txBody>
          <a:bodyPr/>
          <a:lstStyle/>
          <a:p>
            <a:pPr marL="0" indent="0" defTabSz="1693863">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endParaRPr lang="nl-NL" altLang="nl-BE" sz="1000" i="1" u="sng" dirty="0">
              <a:solidFill>
                <a:srgbClr val="0000FF"/>
              </a:solidFill>
            </a:endParaRPr>
          </a:p>
          <a:p>
            <a:pPr marL="0" indent="0" defTabSz="1693863">
              <a:buFontTx/>
              <a:buNone/>
            </a:pPr>
            <a:r>
              <a:rPr lang="nl-NL" altLang="nl-BE" sz="1000" i="1" u="sng" dirty="0">
                <a:solidFill>
                  <a:srgbClr val="0000FF"/>
                </a:solidFill>
              </a:rPr>
              <a:t> </a:t>
            </a:r>
          </a:p>
          <a:p>
            <a:pPr marL="0" indent="0" defTabSz="1693863">
              <a:buFont typeface="Monotype Sorts"/>
              <a:buNone/>
            </a:pPr>
            <a:r>
              <a:rPr lang="nl-NL" altLang="nl-BE" sz="2000" i="1" dirty="0">
                <a:solidFill>
                  <a:srgbClr val="0000FF"/>
                </a:solidFill>
              </a:rPr>
              <a:t>II.4.2. </a:t>
            </a:r>
            <a:r>
              <a:rPr lang="nl-NL" altLang="nl-BE" sz="2000" i="1" dirty="0" err="1">
                <a:solidFill>
                  <a:srgbClr val="0000FF"/>
                </a:solidFill>
              </a:rPr>
              <a:t>Milk</a:t>
            </a:r>
            <a:r>
              <a:rPr lang="nl-NL" altLang="nl-BE" sz="2000" i="1" dirty="0">
                <a:solidFill>
                  <a:srgbClr val="0000FF"/>
                </a:solidFill>
              </a:rPr>
              <a:t> </a:t>
            </a:r>
            <a:r>
              <a:rPr lang="nl-NL" altLang="nl-BE" sz="2000" i="1" dirty="0" err="1">
                <a:solidFill>
                  <a:srgbClr val="0000FF"/>
                </a:solidFill>
              </a:rPr>
              <a:t>derivatives</a:t>
            </a:r>
            <a:endParaRPr lang="nl-NL" altLang="nl-BE" sz="2000" i="1" dirty="0">
              <a:solidFill>
                <a:srgbClr val="0000FF"/>
              </a:solidFill>
            </a:endParaRPr>
          </a:p>
          <a:p>
            <a:pPr marL="0" indent="0" defTabSz="1693863">
              <a:buFont typeface="Monotype Sorts"/>
              <a:buNone/>
            </a:pPr>
            <a:endParaRPr lang="nl-NL" altLang="nl-BE" sz="1000" i="1" dirty="0">
              <a:solidFill>
                <a:srgbClr val="0000FF"/>
              </a:solidFill>
            </a:endParaRPr>
          </a:p>
          <a:p>
            <a:pPr marL="0" indent="0" defTabSz="1693863">
              <a:buFontTx/>
              <a:buNone/>
            </a:pPr>
            <a:r>
              <a:rPr lang="nl-NL" altLang="nl-BE" sz="1800" i="1" dirty="0">
                <a:solidFill>
                  <a:srgbClr val="0000FF"/>
                </a:solidFill>
              </a:rPr>
              <a:t>II.4.2.2. </a:t>
            </a:r>
            <a:r>
              <a:rPr lang="nl-NL" altLang="nl-BE" sz="1800" i="1" dirty="0" err="1">
                <a:solidFill>
                  <a:srgbClr val="0000FF"/>
                </a:solidFill>
              </a:rPr>
              <a:t>Partly</a:t>
            </a:r>
            <a:r>
              <a:rPr lang="nl-NL" altLang="nl-BE" sz="1800" i="1" dirty="0">
                <a:solidFill>
                  <a:srgbClr val="0000FF"/>
                </a:solidFill>
              </a:rPr>
              <a:t> or </a:t>
            </a:r>
            <a:r>
              <a:rPr lang="nl-NL" altLang="nl-BE" sz="1800" i="1" dirty="0" err="1">
                <a:solidFill>
                  <a:srgbClr val="0000FF"/>
                </a:solidFill>
              </a:rPr>
              <a:t>wholy</a:t>
            </a:r>
            <a:r>
              <a:rPr lang="nl-NL" altLang="nl-BE" sz="1800" i="1" dirty="0">
                <a:solidFill>
                  <a:srgbClr val="0000FF"/>
                </a:solidFill>
              </a:rPr>
              <a:t> </a:t>
            </a:r>
            <a:r>
              <a:rPr lang="nl-NL" altLang="nl-BE" sz="1800" i="1" dirty="0" err="1">
                <a:solidFill>
                  <a:srgbClr val="0000FF"/>
                </a:solidFill>
              </a:rPr>
              <a:t>dehydrated</a:t>
            </a:r>
            <a:r>
              <a:rPr lang="nl-NL" altLang="nl-BE" sz="1800" i="1" dirty="0">
                <a:solidFill>
                  <a:srgbClr val="0000FF"/>
                </a:solidFill>
              </a:rPr>
              <a:t> </a:t>
            </a:r>
            <a:r>
              <a:rPr lang="nl-NL" altLang="nl-BE" sz="1800" i="1" dirty="0" err="1">
                <a:solidFill>
                  <a:srgbClr val="0000FF"/>
                </a:solidFill>
              </a:rPr>
              <a:t>preserved</a:t>
            </a:r>
            <a:r>
              <a:rPr lang="nl-NL" altLang="nl-BE" sz="1800" i="1" dirty="0">
                <a:solidFill>
                  <a:srgbClr val="0000FF"/>
                </a:solidFill>
              </a:rPr>
              <a:t> </a:t>
            </a:r>
            <a:r>
              <a:rPr lang="nl-NL" altLang="nl-BE" sz="1800" i="1" dirty="0" err="1">
                <a:solidFill>
                  <a:srgbClr val="0000FF"/>
                </a:solidFill>
              </a:rPr>
              <a:t>milk</a:t>
            </a:r>
            <a:r>
              <a:rPr lang="nl-NL" altLang="nl-BE" sz="1800" i="1" dirty="0">
                <a:solidFill>
                  <a:srgbClr val="0000FF"/>
                </a:solidFill>
              </a:rPr>
              <a:t> </a:t>
            </a:r>
          </a:p>
          <a:p>
            <a:pPr marL="0" indent="0" defTabSz="1693863">
              <a:buFontTx/>
              <a:buNone/>
            </a:pPr>
            <a:r>
              <a:rPr lang="nl-NL" altLang="nl-BE" sz="1600" i="1" dirty="0">
                <a:solidFill>
                  <a:srgbClr val="0000FF"/>
                </a:solidFill>
              </a:rPr>
              <a:t>            (Dir. 2001/114/EC, Dir. 79/1067/EEC, Dir. 87/524/EEC)</a:t>
            </a:r>
          </a:p>
          <a:p>
            <a:pPr marL="0" indent="0" defTabSz="1693863">
              <a:buFontTx/>
              <a:buNone/>
            </a:pPr>
            <a:endParaRPr lang="nl-BE" altLang="nl-BE" sz="2000" i="1" dirty="0"/>
          </a:p>
          <a:p>
            <a:pPr marL="0" indent="0" defTabSz="1693863">
              <a:buFontTx/>
              <a:buNone/>
            </a:pPr>
            <a:r>
              <a:rPr lang="nl-BE" altLang="nl-BE" sz="1600" i="1" dirty="0" err="1"/>
              <a:t>Annexes</a:t>
            </a:r>
            <a:r>
              <a:rPr lang="nl-BE" altLang="nl-BE" sz="1600" i="1" dirty="0"/>
              <a:t>:   </a:t>
            </a:r>
            <a:r>
              <a:rPr lang="nl-BE" altLang="nl-BE" sz="1600" i="1" dirty="0" err="1"/>
              <a:t>products</a:t>
            </a:r>
            <a:r>
              <a:rPr lang="nl-BE" altLang="nl-BE" sz="1600" i="1" dirty="0"/>
              <a:t> </a:t>
            </a:r>
            <a:r>
              <a:rPr lang="nl-BE" altLang="nl-BE" sz="1600" i="1" dirty="0" err="1"/>
              <a:t>concerned</a:t>
            </a:r>
            <a:r>
              <a:rPr lang="nl-BE" altLang="nl-BE" sz="1600" i="1" dirty="0"/>
              <a:t>  (different types of </a:t>
            </a:r>
            <a:r>
              <a:rPr lang="nl-BE" altLang="nl-BE" sz="1600" i="1" dirty="0" err="1"/>
              <a:t>preserved</a:t>
            </a:r>
            <a:r>
              <a:rPr lang="nl-BE" altLang="nl-BE" sz="1600" i="1" dirty="0"/>
              <a:t> </a:t>
            </a:r>
            <a:r>
              <a:rPr lang="nl-BE" altLang="nl-BE" sz="1600" i="1" dirty="0" err="1"/>
              <a:t>milk</a:t>
            </a:r>
            <a:r>
              <a:rPr lang="nl-BE" altLang="nl-BE" sz="1600" i="1" dirty="0"/>
              <a:t>)</a:t>
            </a:r>
          </a:p>
          <a:p>
            <a:pPr marL="0" indent="0" defTabSz="1693863">
              <a:buFontTx/>
              <a:buNone/>
            </a:pPr>
            <a:r>
              <a:rPr lang="nl-BE" altLang="nl-BE" sz="1600" i="1" dirty="0"/>
              <a:t>                  e.g. </a:t>
            </a:r>
            <a:r>
              <a:rPr lang="nl-BE" altLang="nl-BE" sz="1600" i="1" dirty="0">
                <a:solidFill>
                  <a:srgbClr val="00B050"/>
                </a:solidFill>
              </a:rPr>
              <a:t>types of </a:t>
            </a:r>
            <a:r>
              <a:rPr lang="nl-BE" altLang="nl-BE" sz="1600" i="1" dirty="0" err="1">
                <a:solidFill>
                  <a:srgbClr val="00B050"/>
                </a:solidFill>
              </a:rPr>
              <a:t>condensed</a:t>
            </a:r>
            <a:r>
              <a:rPr lang="nl-BE" altLang="nl-BE" sz="1600" i="1" dirty="0">
                <a:solidFill>
                  <a:srgbClr val="00B050"/>
                </a:solidFill>
              </a:rPr>
              <a:t> </a:t>
            </a:r>
            <a:r>
              <a:rPr lang="nl-BE" altLang="nl-BE" sz="1600" i="1" dirty="0" err="1">
                <a:solidFill>
                  <a:srgbClr val="00B050"/>
                </a:solidFill>
              </a:rPr>
              <a:t>milk</a:t>
            </a:r>
            <a:r>
              <a:rPr lang="nl-BE" altLang="nl-BE" sz="1600" i="1" dirty="0">
                <a:solidFill>
                  <a:srgbClr val="00B050"/>
                </a:solidFill>
              </a:rPr>
              <a:t> </a:t>
            </a:r>
            <a:r>
              <a:rPr lang="nl-BE" altLang="nl-BE" sz="1600" i="1" dirty="0" err="1">
                <a:solidFill>
                  <a:srgbClr val="00B050"/>
                </a:solidFill>
              </a:rPr>
              <a:t>and</a:t>
            </a:r>
            <a:r>
              <a:rPr lang="nl-BE" altLang="nl-BE" sz="1600" i="1" dirty="0">
                <a:solidFill>
                  <a:srgbClr val="00B050"/>
                </a:solidFill>
              </a:rPr>
              <a:t> </a:t>
            </a:r>
            <a:r>
              <a:rPr lang="nl-BE" altLang="nl-BE" sz="1600" i="1" dirty="0" err="1">
                <a:solidFill>
                  <a:srgbClr val="00B050"/>
                </a:solidFill>
              </a:rPr>
              <a:t>milk</a:t>
            </a:r>
            <a:r>
              <a:rPr lang="nl-BE" altLang="nl-BE" sz="1600" i="1" dirty="0">
                <a:solidFill>
                  <a:srgbClr val="00B050"/>
                </a:solidFill>
              </a:rPr>
              <a:t> </a:t>
            </a:r>
            <a:r>
              <a:rPr lang="nl-BE" altLang="nl-BE" sz="1600" i="1" dirty="0" err="1">
                <a:solidFill>
                  <a:srgbClr val="00B050"/>
                </a:solidFill>
              </a:rPr>
              <a:t>powder</a:t>
            </a:r>
            <a:r>
              <a:rPr lang="nl-BE" altLang="nl-BE" sz="1600" i="1" dirty="0">
                <a:solidFill>
                  <a:srgbClr val="00B050"/>
                </a:solidFill>
              </a:rPr>
              <a:t> 	</a:t>
            </a:r>
          </a:p>
          <a:p>
            <a:pPr marL="0" indent="0" defTabSz="1693863">
              <a:buFontTx/>
              <a:buNone/>
            </a:pPr>
            <a:endParaRPr lang="nl-BE" altLang="nl-BE" sz="1600" i="1" dirty="0"/>
          </a:p>
          <a:p>
            <a:pPr marL="0" indent="0" defTabSz="1693863">
              <a:buFontTx/>
              <a:buNone/>
            </a:pPr>
            <a:r>
              <a:rPr lang="nl-BE" altLang="nl-BE" sz="1600" i="1" dirty="0" err="1"/>
              <a:t>Labelling</a:t>
            </a:r>
            <a:r>
              <a:rPr lang="nl-BE" altLang="nl-BE" sz="1600" i="1" dirty="0"/>
              <a:t>:  	</a:t>
            </a:r>
            <a:r>
              <a:rPr lang="nl-BE" altLang="nl-BE" sz="1600" i="1" dirty="0" err="1"/>
              <a:t>trade</a:t>
            </a:r>
            <a:r>
              <a:rPr lang="nl-BE" altLang="nl-BE" sz="1600" i="1" dirty="0"/>
              <a:t> name +</a:t>
            </a:r>
          </a:p>
          <a:p>
            <a:pPr marL="0" indent="0" defTabSz="1693863">
              <a:buFontTx/>
              <a:buNone/>
            </a:pPr>
            <a:r>
              <a:rPr lang="nl-BE" altLang="nl-BE" sz="1600" i="1" dirty="0"/>
              <a:t>	 % of fat  (</a:t>
            </a:r>
            <a:r>
              <a:rPr lang="nl-BE" altLang="nl-BE" sz="1600" i="1" dirty="0" err="1"/>
              <a:t>by</a:t>
            </a:r>
            <a:r>
              <a:rPr lang="nl-BE" altLang="nl-BE" sz="1600" i="1" dirty="0"/>
              <a:t> </a:t>
            </a:r>
            <a:r>
              <a:rPr lang="nl-BE" altLang="nl-BE" sz="1600" i="1" dirty="0" err="1"/>
              <a:t>weight</a:t>
            </a:r>
            <a:r>
              <a:rPr lang="nl-BE" altLang="nl-BE" sz="1600" i="1" dirty="0"/>
              <a:t> in </a:t>
            </a:r>
            <a:r>
              <a:rPr lang="nl-BE" altLang="nl-BE" sz="1600" i="1" dirty="0" err="1"/>
              <a:t>relation</a:t>
            </a:r>
            <a:r>
              <a:rPr lang="nl-BE" altLang="nl-BE" sz="1600" i="1" dirty="0"/>
              <a:t> to </a:t>
            </a:r>
            <a:r>
              <a:rPr lang="nl-BE" altLang="nl-BE" sz="1600" i="1" dirty="0" err="1"/>
              <a:t>the</a:t>
            </a:r>
            <a:r>
              <a:rPr lang="nl-BE" altLang="nl-BE" sz="1600" i="1" dirty="0"/>
              <a:t> </a:t>
            </a:r>
            <a:r>
              <a:rPr lang="nl-BE" altLang="nl-BE" sz="1600" i="1" dirty="0" err="1"/>
              <a:t>finished</a:t>
            </a:r>
            <a:r>
              <a:rPr lang="nl-BE" altLang="nl-BE" sz="1600" i="1" dirty="0"/>
              <a:t> </a:t>
            </a:r>
            <a:r>
              <a:rPr lang="nl-BE" altLang="nl-BE" sz="1600" i="1" dirty="0" err="1"/>
              <a:t>products</a:t>
            </a:r>
            <a:r>
              <a:rPr lang="nl-BE" altLang="nl-BE" sz="1600" i="1" dirty="0"/>
              <a:t>) +</a:t>
            </a:r>
          </a:p>
          <a:p>
            <a:pPr marL="0" indent="0" defTabSz="1693863">
              <a:buFontTx/>
              <a:buNone/>
            </a:pPr>
            <a:r>
              <a:rPr lang="nl-BE" altLang="nl-BE" sz="1600" i="1" dirty="0"/>
              <a:t>	% of fat-free </a:t>
            </a:r>
            <a:r>
              <a:rPr lang="nl-BE" altLang="nl-BE" sz="1600" i="1" dirty="0" err="1"/>
              <a:t>dried</a:t>
            </a:r>
            <a:r>
              <a:rPr lang="nl-BE" altLang="nl-BE" sz="1600" i="1" dirty="0"/>
              <a:t> </a:t>
            </a:r>
            <a:r>
              <a:rPr lang="nl-BE" altLang="nl-BE" sz="1600" i="1" dirty="0" err="1"/>
              <a:t>milk</a:t>
            </a:r>
            <a:r>
              <a:rPr lang="nl-BE" altLang="nl-BE" sz="1600" i="1" dirty="0"/>
              <a:t> extract </a:t>
            </a:r>
          </a:p>
          <a:p>
            <a:pPr marL="0" indent="0" defTabSz="1693863">
              <a:buFontTx/>
              <a:buNone/>
            </a:pPr>
            <a:r>
              <a:rPr lang="nl-BE" altLang="nl-BE" sz="1600" i="1" dirty="0"/>
              <a:t>			</a:t>
            </a:r>
          </a:p>
          <a:p>
            <a:pPr marL="0" indent="0" defTabSz="1693863">
              <a:buFontTx/>
              <a:buNone/>
            </a:pPr>
            <a:endParaRPr lang="nl-BE" altLang="nl-BE" sz="1600" i="1" dirty="0"/>
          </a:p>
          <a:p>
            <a:pPr marL="0" indent="0" defTabSz="1693863">
              <a:buFontTx/>
              <a:buNone/>
            </a:pPr>
            <a:endParaRPr lang="nl-BE" altLang="nl-BE" sz="1600" i="1" dirty="0"/>
          </a:p>
        </p:txBody>
      </p:sp>
      <p:pic>
        <p:nvPicPr>
          <p:cNvPr id="49155" name="Afbeelding 4" descr="Milk Powder, Non-Instan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1196975"/>
            <a:ext cx="21907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hthoek 5"/>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7" name="Picture 4"/>
          <p:cNvPicPr>
            <a:picLocks noChangeAspect="1"/>
          </p:cNvPicPr>
          <p:nvPr/>
        </p:nvPicPr>
        <p:blipFill>
          <a:blip r:embed="rId5"/>
          <a:stretch>
            <a:fillRect/>
          </a:stretch>
        </p:blipFill>
        <p:spPr>
          <a:xfrm>
            <a:off x="7740352" y="5318222"/>
            <a:ext cx="1138655" cy="1063105"/>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152935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a:xfrm>
            <a:off x="685800" y="1484313"/>
            <a:ext cx="7772400" cy="4824412"/>
          </a:xfrm>
        </p:spPr>
        <p:txBody>
          <a:bodyPr/>
          <a:lstStyle/>
          <a:p>
            <a:pPr marL="0" indent="0" defTabSz="1693863">
              <a:lnSpc>
                <a:spcPct val="90000"/>
              </a:lnSpc>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r>
              <a:rPr lang="nl-NL" altLang="nl-BE" sz="3600" i="1" u="sng" dirty="0">
                <a:solidFill>
                  <a:srgbClr val="0000FF"/>
                </a:solidFill>
              </a:rPr>
              <a:t> </a:t>
            </a:r>
          </a:p>
          <a:p>
            <a:pPr marL="0" indent="0" defTabSz="1693863">
              <a:lnSpc>
                <a:spcPct val="90000"/>
              </a:lnSpc>
              <a:buFontTx/>
              <a:buNone/>
            </a:pPr>
            <a:endParaRPr lang="nl-NL" altLang="nl-BE" sz="1000" i="1" u="sng" dirty="0">
              <a:solidFill>
                <a:srgbClr val="0000FF"/>
              </a:solidFill>
            </a:endParaRPr>
          </a:p>
          <a:p>
            <a:pPr marL="0" indent="0" defTabSz="1693863">
              <a:lnSpc>
                <a:spcPct val="90000"/>
              </a:lnSpc>
              <a:buFont typeface="Monotype Sorts"/>
              <a:buNone/>
            </a:pPr>
            <a:r>
              <a:rPr lang="nl-NL" altLang="nl-BE" sz="2000" i="1" dirty="0">
                <a:solidFill>
                  <a:srgbClr val="0000FF"/>
                </a:solidFill>
              </a:rPr>
              <a:t>II.4.3. </a:t>
            </a:r>
            <a:r>
              <a:rPr lang="nl-NL" altLang="nl-BE" sz="2000" i="1" dirty="0" err="1">
                <a:solidFill>
                  <a:srgbClr val="0000FF"/>
                </a:solidFill>
              </a:rPr>
              <a:t>Sugars</a:t>
            </a:r>
            <a:r>
              <a:rPr lang="nl-NL" altLang="nl-BE" sz="2000" i="1" dirty="0">
                <a:solidFill>
                  <a:srgbClr val="0000FF"/>
                </a:solidFill>
              </a:rPr>
              <a:t>, </a:t>
            </a:r>
            <a:r>
              <a:rPr lang="nl-NL" altLang="nl-BE" sz="2000" i="1" dirty="0" err="1">
                <a:solidFill>
                  <a:srgbClr val="0000FF"/>
                </a:solidFill>
              </a:rPr>
              <a:t>honey</a:t>
            </a:r>
            <a:endParaRPr lang="nl-NL" altLang="nl-BE" sz="2000" i="1" dirty="0">
              <a:solidFill>
                <a:srgbClr val="0000FF"/>
              </a:solidFill>
            </a:endParaRPr>
          </a:p>
          <a:p>
            <a:pPr marL="0" indent="0" defTabSz="1693863">
              <a:lnSpc>
                <a:spcPct val="90000"/>
              </a:lnSpc>
              <a:buFont typeface="Monotype Sorts"/>
              <a:buNone/>
            </a:pPr>
            <a:endParaRPr lang="nl-NL" altLang="nl-BE" sz="1000" i="1" dirty="0">
              <a:solidFill>
                <a:srgbClr val="0000FF"/>
              </a:solidFill>
            </a:endParaRPr>
          </a:p>
          <a:p>
            <a:pPr marL="0" indent="0" defTabSz="1693863">
              <a:lnSpc>
                <a:spcPct val="90000"/>
              </a:lnSpc>
              <a:buFontTx/>
              <a:buNone/>
            </a:pPr>
            <a:r>
              <a:rPr lang="nl-NL" altLang="nl-BE" sz="1800" i="1" dirty="0">
                <a:solidFill>
                  <a:srgbClr val="0000FF"/>
                </a:solidFill>
              </a:rPr>
              <a:t>II.4.3.1. </a:t>
            </a:r>
            <a:r>
              <a:rPr lang="nl-NL" altLang="nl-BE" sz="1800" i="1" dirty="0" err="1">
                <a:solidFill>
                  <a:srgbClr val="0000FF"/>
                </a:solidFill>
              </a:rPr>
              <a:t>Cocoa</a:t>
            </a:r>
            <a:r>
              <a:rPr lang="nl-NL" altLang="nl-BE" sz="1800" i="1" dirty="0">
                <a:solidFill>
                  <a:srgbClr val="0000FF"/>
                </a:solidFill>
              </a:rPr>
              <a:t> </a:t>
            </a:r>
            <a:r>
              <a:rPr lang="nl-NL" altLang="nl-BE" sz="1800" i="1" dirty="0" err="1">
                <a:solidFill>
                  <a:srgbClr val="0000FF"/>
                </a:solidFill>
              </a:rPr>
              <a:t>and</a:t>
            </a:r>
            <a:r>
              <a:rPr lang="nl-NL" altLang="nl-BE" sz="1800" i="1" dirty="0">
                <a:solidFill>
                  <a:srgbClr val="0000FF"/>
                </a:solidFill>
              </a:rPr>
              <a:t> chocolate (Dir. 2000/36/EC)</a:t>
            </a:r>
          </a:p>
          <a:p>
            <a:pPr marL="0" indent="0" defTabSz="1693863">
              <a:lnSpc>
                <a:spcPct val="90000"/>
              </a:lnSpc>
              <a:buFontTx/>
              <a:buNone/>
            </a:pPr>
            <a:endParaRPr lang="nl-BE" altLang="nl-BE" sz="2000" i="1" dirty="0"/>
          </a:p>
          <a:p>
            <a:pPr marL="0" indent="0" defTabSz="1693863">
              <a:lnSpc>
                <a:spcPct val="90000"/>
              </a:lnSpc>
              <a:buFontTx/>
              <a:buNone/>
            </a:pPr>
            <a:r>
              <a:rPr lang="nl-BE" altLang="nl-BE" sz="1600" i="1" dirty="0" err="1"/>
              <a:t>Composition</a:t>
            </a:r>
            <a:r>
              <a:rPr lang="nl-BE" altLang="nl-BE" sz="1600" i="1" dirty="0"/>
              <a:t> of:	- </a:t>
            </a:r>
            <a:r>
              <a:rPr lang="nl-BE" altLang="nl-BE" sz="1600" i="1" dirty="0" err="1"/>
              <a:t>cocoa</a:t>
            </a:r>
            <a:r>
              <a:rPr lang="nl-BE" altLang="nl-BE" sz="1600" i="1" dirty="0"/>
              <a:t> </a:t>
            </a:r>
            <a:r>
              <a:rPr lang="nl-BE" altLang="nl-BE" sz="1600" i="1" dirty="0" err="1"/>
              <a:t>butter</a:t>
            </a:r>
            <a:endParaRPr lang="nl-BE" altLang="nl-BE" sz="1600" i="1" dirty="0"/>
          </a:p>
          <a:p>
            <a:pPr marL="0" indent="0" defTabSz="1693863">
              <a:lnSpc>
                <a:spcPct val="90000"/>
              </a:lnSpc>
              <a:buFontTx/>
              <a:buNone/>
            </a:pPr>
            <a:r>
              <a:rPr lang="nl-BE" altLang="nl-BE" sz="1600" i="1" dirty="0"/>
              <a:t>	- </a:t>
            </a:r>
            <a:r>
              <a:rPr lang="nl-BE" altLang="nl-BE" sz="1600" i="1" dirty="0" err="1"/>
              <a:t>cocoa</a:t>
            </a:r>
            <a:r>
              <a:rPr lang="nl-BE" altLang="nl-BE" sz="1600" i="1" dirty="0"/>
              <a:t> </a:t>
            </a:r>
            <a:r>
              <a:rPr lang="nl-BE" altLang="nl-BE" sz="1600" i="1" dirty="0" err="1"/>
              <a:t>and</a:t>
            </a:r>
            <a:r>
              <a:rPr lang="nl-BE" altLang="nl-BE" sz="1600" i="1" dirty="0"/>
              <a:t> </a:t>
            </a:r>
            <a:r>
              <a:rPr lang="nl-BE" altLang="nl-BE" sz="1600" i="1" dirty="0" err="1"/>
              <a:t>powdered</a:t>
            </a:r>
            <a:r>
              <a:rPr lang="nl-BE" altLang="nl-BE" sz="1600" i="1" dirty="0"/>
              <a:t> chocolate, </a:t>
            </a:r>
            <a:r>
              <a:rPr lang="nl-BE" altLang="nl-BE" sz="1600" i="1" dirty="0" err="1"/>
              <a:t>including</a:t>
            </a:r>
            <a:r>
              <a:rPr lang="nl-BE" altLang="nl-BE" sz="1600" i="1" dirty="0"/>
              <a:t> </a:t>
            </a:r>
            <a:r>
              <a:rPr lang="nl-BE" altLang="nl-BE" sz="1600" i="1" dirty="0" err="1"/>
              <a:t>reduced</a:t>
            </a:r>
            <a:r>
              <a:rPr lang="nl-BE" altLang="nl-BE" sz="1600" i="1" dirty="0"/>
              <a:t>-fat or non-fat</a:t>
            </a:r>
          </a:p>
          <a:p>
            <a:pPr marL="0" indent="0" defTabSz="1693863">
              <a:lnSpc>
                <a:spcPct val="90000"/>
              </a:lnSpc>
              <a:buFontTx/>
              <a:buNone/>
            </a:pPr>
            <a:r>
              <a:rPr lang="nl-BE" altLang="nl-BE" sz="1600" i="1" dirty="0"/>
              <a:t>	- chocolate, </a:t>
            </a:r>
            <a:r>
              <a:rPr lang="nl-BE" altLang="nl-BE" sz="1600" i="1" dirty="0" err="1"/>
              <a:t>milk</a:t>
            </a:r>
            <a:r>
              <a:rPr lang="nl-BE" altLang="nl-BE" sz="1600" i="1" dirty="0"/>
              <a:t> chocolate – </a:t>
            </a:r>
            <a:r>
              <a:rPr lang="nl-BE" altLang="nl-BE" sz="1600" i="1" dirty="0" err="1"/>
              <a:t>including</a:t>
            </a:r>
            <a:r>
              <a:rPr lang="nl-BE" altLang="nl-BE" sz="1600" i="1" dirty="0"/>
              <a:t> family chocolate, </a:t>
            </a:r>
            <a:r>
              <a:rPr lang="nl-BE" altLang="nl-BE" sz="1600" i="1" dirty="0" err="1"/>
              <a:t>white</a:t>
            </a:r>
            <a:r>
              <a:rPr lang="nl-BE" altLang="nl-BE" sz="1600" i="1" dirty="0"/>
              <a:t> 	  chocolate, </a:t>
            </a:r>
            <a:r>
              <a:rPr lang="nl-BE" altLang="nl-BE" sz="1600" i="1" dirty="0" err="1"/>
              <a:t>filled</a:t>
            </a:r>
            <a:r>
              <a:rPr lang="nl-BE" altLang="nl-BE" sz="1600" i="1" dirty="0"/>
              <a:t> chocolate, ‘chocolate a la </a:t>
            </a:r>
            <a:r>
              <a:rPr lang="nl-BE" altLang="nl-BE" sz="1600" i="1" dirty="0" err="1"/>
              <a:t>taza</a:t>
            </a:r>
            <a:r>
              <a:rPr lang="nl-BE" altLang="nl-BE" sz="1600" i="1" dirty="0"/>
              <a:t>’ </a:t>
            </a:r>
            <a:r>
              <a:rPr lang="nl-BE" altLang="nl-BE" sz="1600" i="1" dirty="0" err="1"/>
              <a:t>and</a:t>
            </a:r>
            <a:r>
              <a:rPr lang="nl-BE" altLang="nl-BE" sz="1600" i="1" dirty="0"/>
              <a:t> </a:t>
            </a:r>
            <a:r>
              <a:rPr lang="nl-BE" altLang="nl-BE" sz="1600" i="1" dirty="0" err="1"/>
              <a:t>chocolates</a:t>
            </a:r>
            <a:r>
              <a:rPr lang="nl-BE" altLang="nl-BE" sz="1600" i="1" dirty="0"/>
              <a:t> 	  or pralines, etc.</a:t>
            </a:r>
          </a:p>
          <a:p>
            <a:pPr marL="0" indent="0" defTabSz="1693863">
              <a:lnSpc>
                <a:spcPct val="90000"/>
              </a:lnSpc>
              <a:buFontTx/>
              <a:buNone/>
            </a:pPr>
            <a:r>
              <a:rPr lang="nl-BE" altLang="nl-BE" sz="1600" i="1" dirty="0"/>
              <a:t>	  (min. % of </a:t>
            </a:r>
            <a:r>
              <a:rPr lang="nl-BE" altLang="nl-BE" sz="1600" i="1" dirty="0" err="1"/>
              <a:t>cocoa</a:t>
            </a:r>
            <a:r>
              <a:rPr lang="nl-BE" altLang="nl-BE" sz="1600" i="1" dirty="0"/>
              <a:t> </a:t>
            </a:r>
            <a:r>
              <a:rPr lang="nl-BE" altLang="nl-BE" sz="1600" i="1" dirty="0" err="1"/>
              <a:t>butter</a:t>
            </a:r>
            <a:r>
              <a:rPr lang="nl-BE" altLang="nl-BE" sz="1600" i="1" dirty="0"/>
              <a:t>, </a:t>
            </a:r>
            <a:r>
              <a:rPr lang="nl-BE" altLang="nl-BE" sz="1600" i="1" dirty="0" err="1"/>
              <a:t>cocoa</a:t>
            </a:r>
            <a:r>
              <a:rPr lang="nl-BE" altLang="nl-BE" sz="1600" i="1" dirty="0"/>
              <a:t> </a:t>
            </a:r>
            <a:r>
              <a:rPr lang="nl-BE" altLang="nl-BE" sz="1600" i="1" dirty="0" err="1"/>
              <a:t>powder</a:t>
            </a:r>
            <a:r>
              <a:rPr lang="nl-BE" altLang="nl-BE" sz="1600" i="1" dirty="0"/>
              <a:t>, etc.)</a:t>
            </a:r>
          </a:p>
          <a:p>
            <a:pPr marL="0" indent="0" defTabSz="1693863">
              <a:lnSpc>
                <a:spcPct val="90000"/>
              </a:lnSpc>
              <a:buFontTx/>
              <a:buNone/>
            </a:pPr>
            <a:r>
              <a:rPr lang="nl-BE" altLang="nl-BE" sz="1600" i="1" dirty="0"/>
              <a:t>	</a:t>
            </a:r>
            <a:r>
              <a:rPr lang="nl-BE" altLang="nl-BE" sz="1600" i="1" dirty="0" err="1">
                <a:solidFill>
                  <a:srgbClr val="FF0000"/>
                </a:solidFill>
              </a:rPr>
              <a:t>Authorization</a:t>
            </a:r>
            <a:r>
              <a:rPr lang="nl-BE" altLang="nl-BE" sz="1600" i="1" dirty="0">
                <a:solidFill>
                  <a:srgbClr val="FF0000"/>
                </a:solidFill>
              </a:rPr>
              <a:t> of  &lt;= 5 % of </a:t>
            </a:r>
            <a:r>
              <a:rPr lang="nl-BE" altLang="nl-BE" sz="1600" i="1" dirty="0" err="1">
                <a:solidFill>
                  <a:srgbClr val="FF0000"/>
                </a:solidFill>
              </a:rPr>
              <a:t>vegetable</a:t>
            </a:r>
            <a:r>
              <a:rPr lang="nl-BE" altLang="nl-BE" sz="1600" i="1" dirty="0">
                <a:solidFill>
                  <a:srgbClr val="FF0000"/>
                </a:solidFill>
              </a:rPr>
              <a:t> fat </a:t>
            </a:r>
            <a:r>
              <a:rPr lang="nl-BE" altLang="nl-BE" sz="1600" i="1" dirty="0" err="1">
                <a:solidFill>
                  <a:srgbClr val="FF0000"/>
                </a:solidFill>
              </a:rPr>
              <a:t>other</a:t>
            </a:r>
            <a:r>
              <a:rPr lang="nl-BE" altLang="nl-BE" sz="1600" i="1" dirty="0">
                <a:solidFill>
                  <a:srgbClr val="FF0000"/>
                </a:solidFill>
              </a:rPr>
              <a:t> </a:t>
            </a:r>
            <a:r>
              <a:rPr lang="nl-BE" altLang="nl-BE" sz="1600" i="1" dirty="0" err="1">
                <a:solidFill>
                  <a:srgbClr val="FF0000"/>
                </a:solidFill>
              </a:rPr>
              <a:t>than</a:t>
            </a:r>
            <a:r>
              <a:rPr lang="nl-BE" altLang="nl-BE" sz="1600" i="1" dirty="0">
                <a:solidFill>
                  <a:srgbClr val="FF0000"/>
                </a:solidFill>
              </a:rPr>
              <a:t> </a:t>
            </a:r>
            <a:r>
              <a:rPr lang="nl-BE" altLang="nl-BE" sz="1600" i="1" dirty="0" err="1">
                <a:solidFill>
                  <a:srgbClr val="FF0000"/>
                </a:solidFill>
              </a:rPr>
              <a:t>cocoa</a:t>
            </a:r>
            <a:r>
              <a:rPr lang="nl-BE" altLang="nl-BE" sz="1600" i="1" dirty="0">
                <a:solidFill>
                  <a:srgbClr val="FF0000"/>
                </a:solidFill>
              </a:rPr>
              <a:t> </a:t>
            </a:r>
            <a:r>
              <a:rPr lang="nl-BE" altLang="nl-BE" sz="1600" i="1" dirty="0" err="1">
                <a:solidFill>
                  <a:srgbClr val="FF0000"/>
                </a:solidFill>
              </a:rPr>
              <a:t>butter</a:t>
            </a:r>
            <a:endParaRPr lang="nl-BE" altLang="nl-BE" sz="1600" i="1" dirty="0">
              <a:solidFill>
                <a:srgbClr val="FF0000"/>
              </a:solidFill>
            </a:endParaRPr>
          </a:p>
          <a:p>
            <a:pPr marL="0" indent="0" defTabSz="1693863">
              <a:lnSpc>
                <a:spcPct val="90000"/>
              </a:lnSpc>
              <a:buFontTx/>
              <a:buNone/>
            </a:pPr>
            <a:r>
              <a:rPr lang="nl-BE" altLang="nl-BE" sz="1600" i="1" dirty="0">
                <a:solidFill>
                  <a:srgbClr val="FF0000"/>
                </a:solidFill>
              </a:rPr>
              <a:t>	(e.g. palm </a:t>
            </a:r>
            <a:r>
              <a:rPr lang="nl-BE" altLang="nl-BE" sz="1600" i="1" dirty="0" err="1">
                <a:solidFill>
                  <a:srgbClr val="FF0000"/>
                </a:solidFill>
              </a:rPr>
              <a:t>oil</a:t>
            </a:r>
            <a:r>
              <a:rPr lang="nl-BE" altLang="nl-BE" sz="1600" i="1" dirty="0">
                <a:solidFill>
                  <a:srgbClr val="FF0000"/>
                </a:solidFill>
              </a:rPr>
              <a:t>, </a:t>
            </a:r>
            <a:r>
              <a:rPr lang="nl-BE" altLang="nl-BE" sz="1600" i="1" dirty="0" err="1">
                <a:solidFill>
                  <a:srgbClr val="FF0000"/>
                </a:solidFill>
              </a:rPr>
              <a:t>ilepe</a:t>
            </a:r>
            <a:r>
              <a:rPr lang="nl-BE" altLang="nl-BE" sz="1600" i="1" dirty="0">
                <a:solidFill>
                  <a:srgbClr val="FF0000"/>
                </a:solidFill>
              </a:rPr>
              <a:t>, </a:t>
            </a:r>
            <a:r>
              <a:rPr lang="nl-BE" altLang="nl-BE" sz="1600" i="1" dirty="0" err="1">
                <a:solidFill>
                  <a:srgbClr val="FF0000"/>
                </a:solidFill>
              </a:rPr>
              <a:t>copra</a:t>
            </a:r>
            <a:r>
              <a:rPr lang="nl-BE" altLang="nl-BE" sz="1600" i="1" dirty="0">
                <a:solidFill>
                  <a:srgbClr val="FF0000"/>
                </a:solidFill>
              </a:rPr>
              <a:t> </a:t>
            </a:r>
            <a:r>
              <a:rPr lang="nl-BE" altLang="nl-BE" sz="1600" i="1" dirty="0" err="1">
                <a:solidFill>
                  <a:srgbClr val="FF0000"/>
                </a:solidFill>
              </a:rPr>
              <a:t>oil</a:t>
            </a:r>
            <a:r>
              <a:rPr lang="nl-BE" altLang="nl-BE" sz="1600" i="1" dirty="0">
                <a:solidFill>
                  <a:srgbClr val="FF0000"/>
                </a:solidFill>
              </a:rPr>
              <a:t>, </a:t>
            </a:r>
            <a:r>
              <a:rPr lang="nl-BE" altLang="nl-BE" sz="1600" i="1" dirty="0" err="1">
                <a:solidFill>
                  <a:srgbClr val="FF0000"/>
                </a:solidFill>
              </a:rPr>
              <a:t>shea</a:t>
            </a:r>
            <a:r>
              <a:rPr lang="nl-BE" altLang="nl-BE" sz="1600" i="1" dirty="0">
                <a:solidFill>
                  <a:srgbClr val="FF0000"/>
                </a:solidFill>
              </a:rPr>
              <a:t>, mango </a:t>
            </a:r>
            <a:r>
              <a:rPr lang="nl-BE" altLang="nl-BE" sz="1600" i="1" dirty="0" err="1">
                <a:solidFill>
                  <a:srgbClr val="FF0000"/>
                </a:solidFill>
              </a:rPr>
              <a:t>kernels</a:t>
            </a:r>
            <a:r>
              <a:rPr lang="nl-BE" altLang="nl-BE" sz="1600" i="1" dirty="0">
                <a:solidFill>
                  <a:srgbClr val="FF0000"/>
                </a:solidFill>
              </a:rPr>
              <a:t>, </a:t>
            </a:r>
            <a:r>
              <a:rPr lang="nl-BE" altLang="nl-BE" sz="1600" i="1" dirty="0" err="1">
                <a:solidFill>
                  <a:srgbClr val="FF0000"/>
                </a:solidFill>
              </a:rPr>
              <a:t>etc</a:t>
            </a:r>
            <a:r>
              <a:rPr lang="nl-BE" altLang="nl-BE" sz="1600" i="1" dirty="0">
                <a:solidFill>
                  <a:srgbClr val="FF0000"/>
                </a:solidFill>
              </a:rPr>
              <a:t>;)</a:t>
            </a:r>
          </a:p>
          <a:p>
            <a:pPr marL="0" indent="0" defTabSz="1693863">
              <a:lnSpc>
                <a:spcPct val="90000"/>
              </a:lnSpc>
              <a:buFontTx/>
              <a:buNone/>
            </a:pPr>
            <a:endParaRPr lang="nl-BE" altLang="nl-BE" sz="1600" i="1" dirty="0"/>
          </a:p>
          <a:p>
            <a:pPr marL="0" indent="0" defTabSz="1693863">
              <a:lnSpc>
                <a:spcPct val="90000"/>
              </a:lnSpc>
              <a:buFontTx/>
              <a:buNone/>
            </a:pPr>
            <a:r>
              <a:rPr lang="nl-BE" altLang="nl-BE" sz="1600" i="1" dirty="0" err="1"/>
              <a:t>Labelling</a:t>
            </a:r>
            <a:r>
              <a:rPr lang="nl-BE" altLang="nl-BE" sz="1600" i="1" dirty="0"/>
              <a:t>:	sales </a:t>
            </a:r>
            <a:r>
              <a:rPr lang="nl-BE" altLang="nl-BE" sz="1600" i="1" dirty="0" err="1"/>
              <a:t>names</a:t>
            </a:r>
            <a:r>
              <a:rPr lang="nl-BE" altLang="nl-BE" sz="1600" i="1" dirty="0"/>
              <a:t> (e.g. ‘</a:t>
            </a:r>
            <a:r>
              <a:rPr lang="nl-BE" altLang="nl-BE" sz="1600" i="1" dirty="0" err="1"/>
              <a:t>cocoa</a:t>
            </a:r>
            <a:r>
              <a:rPr lang="nl-BE" altLang="nl-BE" sz="1600" i="1" dirty="0"/>
              <a:t> </a:t>
            </a:r>
            <a:r>
              <a:rPr lang="nl-BE" altLang="nl-BE" sz="1600" i="1" dirty="0" err="1"/>
              <a:t>powder</a:t>
            </a:r>
            <a:r>
              <a:rPr lang="nl-BE" altLang="nl-BE" sz="1600" i="1" dirty="0"/>
              <a:t>’, ‘chocolate’, etc.) </a:t>
            </a:r>
            <a:r>
              <a:rPr lang="nl-BE" altLang="nl-BE" sz="1600" i="1" dirty="0" err="1"/>
              <a:t>can</a:t>
            </a:r>
            <a:r>
              <a:rPr lang="nl-BE" altLang="nl-BE" sz="1600" i="1" dirty="0"/>
              <a:t> </a:t>
            </a:r>
            <a:r>
              <a:rPr lang="nl-BE" altLang="nl-BE" sz="1600" i="1" dirty="0" err="1"/>
              <a:t>only</a:t>
            </a:r>
            <a:r>
              <a:rPr lang="nl-BE" altLang="nl-BE" sz="1600" i="1" dirty="0"/>
              <a:t> </a:t>
            </a:r>
            <a:r>
              <a:rPr lang="nl-BE" altLang="nl-BE" sz="1600" i="1" dirty="0" err="1"/>
              <a:t>be</a:t>
            </a:r>
            <a:r>
              <a:rPr lang="nl-BE" altLang="nl-BE" sz="1600" i="1" dirty="0"/>
              <a:t> 	</a:t>
            </a:r>
            <a:r>
              <a:rPr lang="nl-BE" altLang="nl-BE" sz="1600" i="1" dirty="0" err="1"/>
              <a:t>used</a:t>
            </a:r>
            <a:r>
              <a:rPr lang="nl-BE" altLang="nl-BE" sz="1600" i="1" dirty="0"/>
              <a:t> </a:t>
            </a:r>
            <a:r>
              <a:rPr lang="nl-BE" altLang="nl-BE" sz="1600" i="1" dirty="0" err="1"/>
              <a:t>if</a:t>
            </a:r>
            <a:r>
              <a:rPr lang="nl-BE" altLang="nl-BE" sz="1600" i="1" dirty="0"/>
              <a:t> </a:t>
            </a:r>
            <a:r>
              <a:rPr lang="nl-BE" altLang="nl-BE" sz="1600" i="1" dirty="0" err="1"/>
              <a:t>products</a:t>
            </a:r>
            <a:r>
              <a:rPr lang="nl-BE" altLang="nl-BE" sz="1600" i="1" dirty="0"/>
              <a:t> meet </a:t>
            </a:r>
            <a:r>
              <a:rPr lang="nl-BE" altLang="nl-BE" sz="1600" i="1" dirty="0" err="1"/>
              <a:t>compositional</a:t>
            </a:r>
            <a:r>
              <a:rPr lang="nl-BE" altLang="nl-BE" sz="1600" i="1" dirty="0"/>
              <a:t> </a:t>
            </a:r>
            <a:r>
              <a:rPr lang="nl-BE" altLang="nl-BE" sz="1600" i="1" dirty="0" err="1"/>
              <a:t>rules</a:t>
            </a:r>
            <a:endParaRPr lang="nl-BE" altLang="nl-BE" sz="1600" i="1" dirty="0"/>
          </a:p>
        </p:txBody>
      </p:sp>
      <p:pic>
        <p:nvPicPr>
          <p:cNvPr id="50179" name="Afbeelding 4" descr="Chocolade blokj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0" y="836613"/>
            <a:ext cx="30607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hthoek 5"/>
          <p:cNvSpPr>
            <a:spLocks noChangeArrowheads="1"/>
          </p:cNvSpPr>
          <p:nvPr/>
        </p:nvSpPr>
        <p:spPr bwMode="auto">
          <a:xfrm>
            <a:off x="3492500" y="404813"/>
            <a:ext cx="5256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1094025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684213" y="1700213"/>
            <a:ext cx="7772400" cy="4537075"/>
          </a:xfrm>
        </p:spPr>
        <p:txBody>
          <a:bodyPr/>
          <a:lstStyle/>
          <a:p>
            <a:pPr marL="0" indent="0" defTabSz="1693863">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endParaRPr lang="nl-NL" altLang="nl-BE" sz="1000" i="1" u="sng" dirty="0">
              <a:solidFill>
                <a:srgbClr val="0000FF"/>
              </a:solidFill>
            </a:endParaRPr>
          </a:p>
          <a:p>
            <a:pPr marL="0" indent="0" defTabSz="1693863">
              <a:buFontTx/>
              <a:buNone/>
            </a:pPr>
            <a:r>
              <a:rPr lang="nl-NL" altLang="nl-BE" sz="1000" i="1" u="sng" dirty="0">
                <a:solidFill>
                  <a:srgbClr val="0000FF"/>
                </a:solidFill>
              </a:rPr>
              <a:t> </a:t>
            </a:r>
          </a:p>
          <a:p>
            <a:pPr marL="0" indent="0" defTabSz="1693863">
              <a:buFontTx/>
              <a:buNone/>
            </a:pPr>
            <a:r>
              <a:rPr lang="nl-NL" altLang="nl-BE" sz="2000" i="1" dirty="0">
                <a:solidFill>
                  <a:srgbClr val="0000FF"/>
                </a:solidFill>
              </a:rPr>
              <a:t>II.4.3. </a:t>
            </a:r>
            <a:r>
              <a:rPr lang="nl-NL" altLang="nl-BE" sz="2000" i="1" dirty="0" err="1">
                <a:solidFill>
                  <a:srgbClr val="0000FF"/>
                </a:solidFill>
              </a:rPr>
              <a:t>Sugars</a:t>
            </a:r>
            <a:r>
              <a:rPr lang="nl-NL" altLang="nl-BE" sz="2000" i="1" dirty="0">
                <a:solidFill>
                  <a:srgbClr val="0000FF"/>
                </a:solidFill>
              </a:rPr>
              <a:t>, </a:t>
            </a:r>
            <a:r>
              <a:rPr lang="nl-NL" altLang="nl-BE" sz="2000" i="1" dirty="0" err="1">
                <a:solidFill>
                  <a:srgbClr val="0000FF"/>
                </a:solidFill>
              </a:rPr>
              <a:t>honey</a:t>
            </a:r>
            <a:endParaRPr lang="nl-NL" altLang="nl-BE" sz="2000" i="1" dirty="0">
              <a:solidFill>
                <a:srgbClr val="0000FF"/>
              </a:solidFill>
            </a:endParaRPr>
          </a:p>
          <a:p>
            <a:pPr marL="0" indent="0" defTabSz="1693863">
              <a:buFontTx/>
              <a:buNone/>
            </a:pPr>
            <a:endParaRPr lang="nl-NL" altLang="nl-BE" sz="1000" i="1" dirty="0">
              <a:solidFill>
                <a:srgbClr val="0000FF"/>
              </a:solidFill>
            </a:endParaRPr>
          </a:p>
          <a:p>
            <a:pPr marL="0" indent="0" defTabSz="1693863">
              <a:buFontTx/>
              <a:buNone/>
            </a:pPr>
            <a:r>
              <a:rPr lang="nl-NL" altLang="nl-BE" sz="1800" i="1" dirty="0">
                <a:solidFill>
                  <a:srgbClr val="0000FF"/>
                </a:solidFill>
              </a:rPr>
              <a:t>II.4.3.2. </a:t>
            </a:r>
            <a:r>
              <a:rPr lang="nl-NL" altLang="nl-BE" sz="1800" i="1" dirty="0" err="1">
                <a:solidFill>
                  <a:srgbClr val="0000FF"/>
                </a:solidFill>
              </a:rPr>
              <a:t>Honey</a:t>
            </a:r>
            <a:r>
              <a:rPr lang="nl-NL" altLang="nl-BE" sz="1800" i="1" dirty="0">
                <a:solidFill>
                  <a:srgbClr val="0000FF"/>
                </a:solidFill>
              </a:rPr>
              <a:t> (Dir. 2001/110/EC)</a:t>
            </a:r>
          </a:p>
          <a:p>
            <a:pPr marL="0" indent="0" defTabSz="1693863">
              <a:buFontTx/>
              <a:buNone/>
            </a:pPr>
            <a:endParaRPr lang="nl-BE" altLang="nl-BE" sz="2000" i="1" dirty="0"/>
          </a:p>
          <a:p>
            <a:pPr marL="0" indent="0" defTabSz="1693863">
              <a:buFontTx/>
              <a:buNone/>
            </a:pPr>
            <a:r>
              <a:rPr lang="nl-BE" altLang="nl-BE" sz="1600" i="1" dirty="0">
                <a:solidFill>
                  <a:srgbClr val="FF0000"/>
                </a:solidFill>
              </a:rPr>
              <a:t>General </a:t>
            </a:r>
            <a:r>
              <a:rPr lang="nl-BE" altLang="nl-BE" sz="1600" i="1" dirty="0" err="1">
                <a:solidFill>
                  <a:srgbClr val="FF0000"/>
                </a:solidFill>
              </a:rPr>
              <a:t>definition</a:t>
            </a:r>
            <a:r>
              <a:rPr lang="nl-BE" altLang="nl-BE" sz="1600" i="1" dirty="0">
                <a:solidFill>
                  <a:srgbClr val="FF0000"/>
                </a:solidFill>
              </a:rPr>
              <a:t> of </a:t>
            </a:r>
            <a:r>
              <a:rPr lang="nl-BE" altLang="nl-BE" sz="1600" i="1" dirty="0" err="1">
                <a:solidFill>
                  <a:srgbClr val="FF0000"/>
                </a:solidFill>
              </a:rPr>
              <a:t>honey</a:t>
            </a:r>
            <a:r>
              <a:rPr lang="nl-BE" altLang="nl-BE" sz="1600" i="1" dirty="0"/>
              <a:t> (Annex I) </a:t>
            </a:r>
            <a:r>
              <a:rPr lang="nl-BE" altLang="nl-BE" sz="1600" i="1" dirty="0" err="1"/>
              <a:t>and</a:t>
            </a:r>
            <a:endParaRPr lang="nl-BE" altLang="nl-BE" sz="1600" i="1" dirty="0"/>
          </a:p>
          <a:p>
            <a:pPr marL="0" indent="0" defTabSz="1693863">
              <a:buFontTx/>
              <a:buNone/>
            </a:pPr>
            <a:r>
              <a:rPr lang="nl-BE" altLang="nl-BE" sz="1600" i="1" dirty="0" err="1">
                <a:solidFill>
                  <a:srgbClr val="FF0000"/>
                </a:solidFill>
              </a:rPr>
              <a:t>Composition</a:t>
            </a:r>
            <a:r>
              <a:rPr lang="nl-BE" altLang="nl-BE" sz="1600" i="1" dirty="0">
                <a:solidFill>
                  <a:srgbClr val="FF0000"/>
                </a:solidFill>
              </a:rPr>
              <a:t> criteria </a:t>
            </a:r>
            <a:r>
              <a:rPr lang="nl-BE" altLang="nl-BE" sz="1600" i="1" dirty="0"/>
              <a:t>(Annex II)</a:t>
            </a:r>
          </a:p>
          <a:p>
            <a:pPr marL="0" indent="0" defTabSz="1693863">
              <a:buFontTx/>
              <a:buNone/>
            </a:pPr>
            <a:endParaRPr lang="nl-BE" altLang="nl-BE" sz="1600" i="1" dirty="0"/>
          </a:p>
          <a:p>
            <a:pPr marL="0" indent="0" defTabSz="1693863">
              <a:buFontTx/>
              <a:buNone/>
            </a:pPr>
            <a:r>
              <a:rPr lang="nl-BE" altLang="nl-BE" sz="1600" i="1" dirty="0" err="1"/>
              <a:t>Labelling</a:t>
            </a:r>
            <a:r>
              <a:rPr lang="nl-BE" altLang="nl-BE" sz="1600" i="1" dirty="0"/>
              <a:t>:	- country of </a:t>
            </a:r>
            <a:r>
              <a:rPr lang="nl-BE" altLang="nl-BE" sz="1600" i="1" dirty="0" err="1"/>
              <a:t>origin</a:t>
            </a:r>
            <a:r>
              <a:rPr lang="nl-BE" altLang="nl-BE" sz="1600" i="1" dirty="0"/>
              <a:t> of </a:t>
            </a:r>
            <a:r>
              <a:rPr lang="nl-BE" altLang="nl-BE" sz="1600" i="1" dirty="0" err="1"/>
              <a:t>the</a:t>
            </a:r>
            <a:r>
              <a:rPr lang="nl-BE" altLang="nl-BE" sz="1600" i="1" dirty="0"/>
              <a:t> </a:t>
            </a:r>
            <a:r>
              <a:rPr lang="nl-BE" altLang="nl-BE" sz="1600" i="1" dirty="0" err="1"/>
              <a:t>honey</a:t>
            </a:r>
            <a:r>
              <a:rPr lang="nl-BE" altLang="nl-BE" sz="1600" i="1" dirty="0"/>
              <a:t> as well as </a:t>
            </a:r>
            <a:r>
              <a:rPr lang="nl-BE" altLang="nl-BE" sz="1600" i="1" dirty="0" err="1"/>
              <a:t>the</a:t>
            </a:r>
            <a:r>
              <a:rPr lang="nl-BE" altLang="nl-BE" sz="1600" i="1" dirty="0"/>
              <a:t> blend</a:t>
            </a:r>
          </a:p>
          <a:p>
            <a:pPr marL="0" indent="0" defTabSz="1693863">
              <a:buFontTx/>
              <a:buNone/>
            </a:pPr>
            <a:r>
              <a:rPr lang="nl-BE" altLang="nl-BE" sz="1600" i="1" dirty="0"/>
              <a:t>	- </a:t>
            </a:r>
            <a:r>
              <a:rPr lang="nl-BE" altLang="nl-BE" sz="1600" i="1" dirty="0" err="1"/>
              <a:t>names</a:t>
            </a:r>
            <a:r>
              <a:rPr lang="nl-BE" altLang="nl-BE" sz="1600" i="1" dirty="0"/>
              <a:t> </a:t>
            </a:r>
            <a:r>
              <a:rPr lang="nl-BE" altLang="nl-BE" sz="1600" i="1" dirty="0" err="1"/>
              <a:t>and</a:t>
            </a:r>
            <a:r>
              <a:rPr lang="nl-BE" altLang="nl-BE" sz="1600" i="1" dirty="0"/>
              <a:t> </a:t>
            </a:r>
            <a:r>
              <a:rPr lang="nl-BE" altLang="nl-BE" sz="1600" i="1" dirty="0" err="1"/>
              <a:t>definitions</a:t>
            </a:r>
            <a:r>
              <a:rPr lang="nl-BE" altLang="nl-BE" sz="1600" i="1" dirty="0"/>
              <a:t> of </a:t>
            </a:r>
            <a:r>
              <a:rPr lang="nl-BE" altLang="nl-BE" sz="1600" i="1" dirty="0" err="1"/>
              <a:t>filtered</a:t>
            </a:r>
            <a:r>
              <a:rPr lang="nl-BE" altLang="nl-BE" sz="1600" i="1" dirty="0"/>
              <a:t> </a:t>
            </a:r>
            <a:r>
              <a:rPr lang="nl-BE" altLang="nl-BE" sz="1600" i="1" dirty="0" err="1"/>
              <a:t>honey</a:t>
            </a:r>
            <a:r>
              <a:rPr lang="nl-BE" altLang="nl-BE" sz="1600" i="1" dirty="0"/>
              <a:t> </a:t>
            </a:r>
            <a:r>
              <a:rPr lang="nl-BE" altLang="nl-BE" sz="1600" i="1" dirty="0" err="1"/>
              <a:t>and</a:t>
            </a:r>
            <a:r>
              <a:rPr lang="nl-BE" altLang="nl-BE" sz="1600" i="1" dirty="0"/>
              <a:t> bakers’ </a:t>
            </a:r>
            <a:r>
              <a:rPr lang="nl-BE" altLang="nl-BE" sz="1600" i="1" dirty="0" err="1"/>
              <a:t>honey</a:t>
            </a:r>
            <a:endParaRPr lang="nl-BE" altLang="nl-BE" sz="1600" i="1" dirty="0"/>
          </a:p>
          <a:p>
            <a:pPr marL="0" indent="0" defTabSz="1693863">
              <a:buFontTx/>
              <a:buNone/>
            </a:pPr>
            <a:endParaRPr lang="nl-BE" altLang="nl-BE" sz="1600" i="1" dirty="0"/>
          </a:p>
          <a:p>
            <a:pPr marL="0" indent="0" defTabSz="1693863">
              <a:buFontTx/>
              <a:buNone/>
            </a:pPr>
            <a:r>
              <a:rPr lang="nl-BE" altLang="nl-BE" sz="1600" i="1" dirty="0" err="1"/>
              <a:t>Composition</a:t>
            </a:r>
            <a:r>
              <a:rPr lang="nl-BE" altLang="nl-BE" sz="1600" i="1" dirty="0"/>
              <a:t>:	“</a:t>
            </a:r>
            <a:r>
              <a:rPr lang="nl-BE" altLang="nl-BE" sz="1600" i="1" dirty="0" err="1"/>
              <a:t>Honey</a:t>
            </a:r>
            <a:r>
              <a:rPr lang="nl-BE" altLang="nl-BE" sz="1600" i="1" dirty="0"/>
              <a:t>” </a:t>
            </a:r>
            <a:r>
              <a:rPr lang="nl-BE" altLang="nl-BE" sz="1600" i="1" dirty="0" err="1"/>
              <a:t>should</a:t>
            </a:r>
            <a:r>
              <a:rPr lang="nl-BE" altLang="nl-BE" sz="1600" i="1" dirty="0"/>
              <a:t> </a:t>
            </a:r>
            <a:r>
              <a:rPr lang="nl-BE" altLang="nl-BE" sz="1600" i="1" dirty="0" err="1"/>
              <a:t>not</a:t>
            </a:r>
            <a:r>
              <a:rPr lang="nl-BE" altLang="nl-BE" sz="1600" i="1" dirty="0"/>
              <a:t> </a:t>
            </a:r>
            <a:r>
              <a:rPr lang="nl-BE" altLang="nl-BE" sz="1600" i="1" dirty="0" err="1"/>
              <a:t>contain</a:t>
            </a:r>
            <a:r>
              <a:rPr lang="nl-BE" altLang="nl-BE" sz="1600" i="1" dirty="0"/>
              <a:t> </a:t>
            </a:r>
            <a:r>
              <a:rPr lang="nl-BE" altLang="nl-BE" sz="1600" i="1" dirty="0" err="1"/>
              <a:t>any</a:t>
            </a:r>
            <a:r>
              <a:rPr lang="nl-BE" altLang="nl-BE" sz="1600" i="1" dirty="0"/>
              <a:t> </a:t>
            </a:r>
            <a:r>
              <a:rPr lang="nl-BE" altLang="nl-BE" sz="1600" i="1" dirty="0" err="1"/>
              <a:t>added</a:t>
            </a:r>
            <a:r>
              <a:rPr lang="nl-BE" altLang="nl-BE" sz="1600" i="1" dirty="0"/>
              <a:t> food </a:t>
            </a:r>
            <a:r>
              <a:rPr lang="nl-BE" altLang="nl-BE" sz="1600" i="1" dirty="0" err="1"/>
              <a:t>ingrediënts</a:t>
            </a:r>
            <a:endParaRPr lang="nl-BE" altLang="nl-BE" sz="1600" i="1" dirty="0"/>
          </a:p>
          <a:p>
            <a:pPr marL="0" indent="0" defTabSz="1693863">
              <a:buFontTx/>
              <a:buNone/>
            </a:pPr>
            <a:r>
              <a:rPr lang="nl-BE" altLang="nl-BE" sz="1600" i="1" dirty="0"/>
              <a:t>	 or </a:t>
            </a:r>
            <a:r>
              <a:rPr lang="nl-BE" altLang="nl-BE" sz="1600" i="1" dirty="0" err="1"/>
              <a:t>additives</a:t>
            </a:r>
            <a:r>
              <a:rPr lang="nl-BE" altLang="nl-BE" sz="1600" i="1" dirty="0"/>
              <a:t>.</a:t>
            </a:r>
          </a:p>
          <a:p>
            <a:pPr marL="0" indent="0" defTabSz="1693863">
              <a:buFontTx/>
              <a:buNone/>
            </a:pPr>
            <a:endParaRPr lang="nl-BE" altLang="nl-BE" sz="1600" i="1" dirty="0"/>
          </a:p>
          <a:p>
            <a:pPr marL="0" indent="0" defTabSz="1693863">
              <a:buFontTx/>
              <a:buNone/>
            </a:pPr>
            <a:r>
              <a:rPr lang="nl-BE" altLang="nl-BE" sz="1600" i="1" dirty="0"/>
              <a:t>! Health </a:t>
            </a:r>
            <a:r>
              <a:rPr lang="nl-BE" altLang="nl-BE" sz="1600" i="1" dirty="0" err="1"/>
              <a:t>certificate</a:t>
            </a:r>
            <a:endParaRPr lang="nl-BE" altLang="nl-BE" sz="1600" i="1" dirty="0"/>
          </a:p>
        </p:txBody>
      </p:sp>
      <p:pic>
        <p:nvPicPr>
          <p:cNvPr id="51203" name="Afbeelding 4" descr="http://www.meli.be/Portals/0/Images/Products/vmfam2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327275"/>
            <a:ext cx="307657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hthoek 5"/>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7" name="Picture 4"/>
          <p:cNvPicPr>
            <a:picLocks noChangeAspect="1"/>
          </p:cNvPicPr>
          <p:nvPr/>
        </p:nvPicPr>
        <p:blipFill>
          <a:blip r:embed="rId4"/>
          <a:stretch>
            <a:fillRect/>
          </a:stretch>
        </p:blipFill>
        <p:spPr>
          <a:xfrm>
            <a:off x="7740352" y="5314772"/>
            <a:ext cx="1142351" cy="106655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790482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685800" y="1773238"/>
            <a:ext cx="7772400" cy="4535487"/>
          </a:xfrm>
        </p:spPr>
        <p:txBody>
          <a:bodyPr/>
          <a:lstStyle/>
          <a:p>
            <a:pPr marL="0" indent="0" defTabSz="1693863">
              <a:buFontTx/>
              <a:buNone/>
            </a:pPr>
            <a:r>
              <a:rPr lang="nl-NL" altLang="nl-BE" sz="2400" i="1">
                <a:solidFill>
                  <a:srgbClr val="0000FF"/>
                </a:solidFill>
              </a:rPr>
              <a:t>II.4. </a:t>
            </a:r>
            <a:r>
              <a:rPr lang="nl-NL" altLang="nl-BE" sz="2400" i="1" u="sng">
                <a:solidFill>
                  <a:srgbClr val="0000FF"/>
                </a:solidFill>
              </a:rPr>
              <a:t>Production of specific foodstuffs</a:t>
            </a:r>
            <a:endParaRPr lang="nl-NL" altLang="nl-BE" sz="1000" i="1" u="sng">
              <a:solidFill>
                <a:srgbClr val="0000FF"/>
              </a:solidFill>
            </a:endParaRPr>
          </a:p>
          <a:p>
            <a:pPr marL="0" indent="0" defTabSz="1693863">
              <a:buFont typeface="Monotype Sorts"/>
              <a:buNone/>
            </a:pPr>
            <a:endParaRPr lang="nl-NL" altLang="nl-BE" sz="1000" i="1">
              <a:solidFill>
                <a:srgbClr val="0000FF"/>
              </a:solidFill>
            </a:endParaRPr>
          </a:p>
          <a:p>
            <a:pPr marL="0" indent="0" defTabSz="1693863">
              <a:buFont typeface="Monotype Sorts"/>
              <a:buNone/>
            </a:pPr>
            <a:r>
              <a:rPr lang="nl-NL" altLang="nl-BE" sz="2000" i="1">
                <a:solidFill>
                  <a:srgbClr val="0000FF"/>
                </a:solidFill>
              </a:rPr>
              <a:t>II.4.3. Sugars, honey</a:t>
            </a:r>
          </a:p>
          <a:p>
            <a:pPr marL="0" indent="0" defTabSz="1693863">
              <a:buFontTx/>
              <a:buNone/>
            </a:pPr>
            <a:endParaRPr lang="nl-NL" altLang="nl-BE" sz="1000" i="1">
              <a:solidFill>
                <a:srgbClr val="0000FF"/>
              </a:solidFill>
            </a:endParaRPr>
          </a:p>
          <a:p>
            <a:pPr marL="0" indent="0" defTabSz="1693863">
              <a:buFontTx/>
              <a:buNone/>
            </a:pPr>
            <a:r>
              <a:rPr lang="nl-NL" altLang="nl-BE" sz="1800" i="1">
                <a:solidFill>
                  <a:srgbClr val="0000FF"/>
                </a:solidFill>
              </a:rPr>
              <a:t>II.4.3.3. Fruit jams, jellies, marmalades and sweetened chestnut</a:t>
            </a:r>
          </a:p>
          <a:p>
            <a:pPr marL="0" indent="0" defTabSz="1693863">
              <a:buFontTx/>
              <a:buNone/>
            </a:pPr>
            <a:r>
              <a:rPr lang="nl-NL" altLang="nl-BE" sz="1800" i="1">
                <a:solidFill>
                  <a:srgbClr val="0000FF"/>
                </a:solidFill>
              </a:rPr>
              <a:t>             purée  (Dir. 2001/113/EC)</a:t>
            </a:r>
          </a:p>
          <a:p>
            <a:pPr marL="0" indent="0" defTabSz="1693863">
              <a:buFontTx/>
              <a:buNone/>
            </a:pPr>
            <a:endParaRPr lang="nl-BE" altLang="nl-BE" sz="900" i="1"/>
          </a:p>
          <a:p>
            <a:pPr marL="0" indent="0" defTabSz="1693863">
              <a:buFontTx/>
              <a:buNone/>
            </a:pPr>
            <a:r>
              <a:rPr lang="nl-BE" altLang="nl-BE" sz="1600" i="1"/>
              <a:t>Composition:	- lists and definitions of raw materials which may be used</a:t>
            </a:r>
          </a:p>
          <a:p>
            <a:pPr marL="0" indent="0" defTabSz="1693863">
              <a:buFontTx/>
              <a:buNone/>
            </a:pPr>
            <a:r>
              <a:rPr lang="nl-BE" altLang="nl-BE" sz="1600" i="1"/>
              <a:t>	- fruit and sugar content</a:t>
            </a:r>
          </a:p>
          <a:p>
            <a:pPr marL="0" indent="0" defTabSz="1693863">
              <a:buFontTx/>
              <a:buNone/>
            </a:pPr>
            <a:r>
              <a:rPr lang="nl-BE" altLang="nl-BE" sz="1600" i="1"/>
              <a:t>	- authorised additives</a:t>
            </a:r>
          </a:p>
          <a:p>
            <a:pPr marL="0" indent="0" defTabSz="1693863">
              <a:buFontTx/>
              <a:buNone/>
            </a:pPr>
            <a:r>
              <a:rPr lang="nl-BE" altLang="nl-BE" sz="1600" i="1"/>
              <a:t>	- maximum sulphur dioxide content</a:t>
            </a:r>
          </a:p>
          <a:p>
            <a:pPr marL="0" indent="0" defTabSz="1693863">
              <a:buFontTx/>
              <a:buNone/>
            </a:pPr>
            <a:r>
              <a:rPr lang="nl-BE" altLang="nl-BE" sz="1600" i="1"/>
              <a:t>+ labelling rules </a:t>
            </a:r>
          </a:p>
        </p:txBody>
      </p:sp>
      <p:pic>
        <p:nvPicPr>
          <p:cNvPr id="52227" name="Afbeelding 4" descr="Jam j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437062"/>
            <a:ext cx="2593216" cy="180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hthoek 5"/>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2455630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685800" y="1628775"/>
            <a:ext cx="7772400" cy="4679950"/>
          </a:xfrm>
        </p:spPr>
        <p:txBody>
          <a:bodyPr/>
          <a:lstStyle/>
          <a:p>
            <a:pPr marL="0" indent="0" defTabSz="1693863">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r>
              <a:rPr lang="nl-NL" altLang="nl-BE" sz="3600" i="1" u="sng" dirty="0">
                <a:solidFill>
                  <a:srgbClr val="0000FF"/>
                </a:solidFill>
              </a:rPr>
              <a:t> </a:t>
            </a:r>
          </a:p>
          <a:p>
            <a:pPr marL="0" indent="0" defTabSz="1693863">
              <a:buFont typeface="Monotype Sorts"/>
              <a:buNone/>
            </a:pPr>
            <a:endParaRPr lang="nl-NL" altLang="nl-BE" sz="1000" i="1" dirty="0">
              <a:solidFill>
                <a:srgbClr val="0000FF"/>
              </a:solidFill>
            </a:endParaRPr>
          </a:p>
          <a:p>
            <a:pPr marL="0" indent="0" defTabSz="1693863">
              <a:buFont typeface="Monotype Sorts"/>
              <a:buNone/>
            </a:pPr>
            <a:r>
              <a:rPr lang="nl-NL" altLang="nl-BE" sz="2000" i="1" dirty="0">
                <a:solidFill>
                  <a:srgbClr val="0000FF"/>
                </a:solidFill>
              </a:rPr>
              <a:t>II.4.3. </a:t>
            </a:r>
            <a:r>
              <a:rPr lang="nl-NL" altLang="nl-BE" sz="2000" i="1" dirty="0" err="1">
                <a:solidFill>
                  <a:srgbClr val="0000FF"/>
                </a:solidFill>
              </a:rPr>
              <a:t>Sugars</a:t>
            </a:r>
            <a:r>
              <a:rPr lang="nl-NL" altLang="nl-BE" sz="2000" i="1" dirty="0">
                <a:solidFill>
                  <a:srgbClr val="0000FF"/>
                </a:solidFill>
              </a:rPr>
              <a:t>, </a:t>
            </a:r>
            <a:r>
              <a:rPr lang="nl-NL" altLang="nl-BE" sz="2000" i="1" dirty="0" err="1">
                <a:solidFill>
                  <a:srgbClr val="0000FF"/>
                </a:solidFill>
              </a:rPr>
              <a:t>honey</a:t>
            </a:r>
            <a:endParaRPr lang="nl-NL" altLang="nl-BE" sz="2000" i="1" dirty="0">
              <a:solidFill>
                <a:srgbClr val="0000FF"/>
              </a:solidFill>
            </a:endParaRPr>
          </a:p>
          <a:p>
            <a:pPr marL="0" indent="0" defTabSz="1693863">
              <a:buFontTx/>
              <a:buNone/>
            </a:pPr>
            <a:endParaRPr lang="nl-NL" altLang="nl-BE" sz="1000" i="1" dirty="0">
              <a:solidFill>
                <a:srgbClr val="0000FF"/>
              </a:solidFill>
            </a:endParaRPr>
          </a:p>
          <a:p>
            <a:pPr marL="0" indent="0" defTabSz="1693863">
              <a:buFontTx/>
              <a:buNone/>
            </a:pPr>
            <a:r>
              <a:rPr lang="nl-NL" altLang="nl-BE" sz="1800" i="1" dirty="0">
                <a:solidFill>
                  <a:srgbClr val="0000FF"/>
                </a:solidFill>
              </a:rPr>
              <a:t>II.4.3.4. </a:t>
            </a:r>
            <a:r>
              <a:rPr lang="nl-NL" altLang="nl-BE" sz="1800" i="1" dirty="0" err="1">
                <a:solidFill>
                  <a:srgbClr val="0000FF"/>
                </a:solidFill>
              </a:rPr>
              <a:t>Sugars</a:t>
            </a:r>
            <a:r>
              <a:rPr lang="nl-NL" altLang="nl-BE" sz="1800" i="1" dirty="0">
                <a:solidFill>
                  <a:srgbClr val="0000FF"/>
                </a:solidFill>
              </a:rPr>
              <a:t>  (Dir. 2001/111/EC)</a:t>
            </a:r>
          </a:p>
          <a:p>
            <a:pPr marL="0" indent="0" defTabSz="1693863">
              <a:buFontTx/>
              <a:buNone/>
            </a:pPr>
            <a:endParaRPr lang="nl-BE" altLang="nl-BE" sz="1000" i="1" dirty="0"/>
          </a:p>
          <a:p>
            <a:pPr marL="0" indent="0" defTabSz="1693863">
              <a:buFont typeface="Monotype Sorts"/>
              <a:buNone/>
            </a:pPr>
            <a:r>
              <a:rPr lang="nl-BE" altLang="nl-BE" sz="1600" i="1" dirty="0">
                <a:solidFill>
                  <a:srgbClr val="FF0000"/>
                </a:solidFill>
              </a:rPr>
              <a:t>Definition of 11 </a:t>
            </a:r>
            <a:r>
              <a:rPr lang="nl-BE" altLang="nl-BE" sz="1600" i="1" dirty="0" err="1">
                <a:solidFill>
                  <a:srgbClr val="FF0000"/>
                </a:solidFill>
              </a:rPr>
              <a:t>varieties</a:t>
            </a:r>
            <a:r>
              <a:rPr lang="nl-BE" altLang="nl-BE" sz="1600" i="1" dirty="0">
                <a:solidFill>
                  <a:srgbClr val="FF0000"/>
                </a:solidFill>
              </a:rPr>
              <a:t> of </a:t>
            </a:r>
            <a:r>
              <a:rPr lang="nl-BE" altLang="nl-BE" sz="1600" i="1" dirty="0" err="1">
                <a:solidFill>
                  <a:srgbClr val="FF0000"/>
                </a:solidFill>
              </a:rPr>
              <a:t>sugar</a:t>
            </a:r>
            <a:r>
              <a:rPr lang="nl-BE" altLang="nl-BE" sz="1600" i="1" dirty="0">
                <a:solidFill>
                  <a:srgbClr val="FF0000"/>
                </a:solidFill>
              </a:rPr>
              <a:t> </a:t>
            </a:r>
            <a:r>
              <a:rPr lang="nl-BE" altLang="nl-BE" sz="1600" i="1" dirty="0"/>
              <a:t>: </a:t>
            </a:r>
            <a:r>
              <a:rPr lang="nl-BE" altLang="nl-BE" sz="1600" dirty="0"/>
              <a:t>semi-</a:t>
            </a:r>
            <a:r>
              <a:rPr lang="nl-BE" altLang="nl-BE" sz="1600" dirty="0" err="1"/>
              <a:t>white</a:t>
            </a:r>
            <a:r>
              <a:rPr lang="nl-BE" altLang="nl-BE" sz="1600" dirty="0"/>
              <a:t> </a:t>
            </a:r>
            <a:r>
              <a:rPr lang="nl-BE" altLang="nl-BE" sz="1600" dirty="0" err="1"/>
              <a:t>sugar</a:t>
            </a:r>
            <a:r>
              <a:rPr lang="nl-BE" altLang="nl-BE" sz="1600" dirty="0"/>
              <a:t>, </a:t>
            </a:r>
            <a:r>
              <a:rPr lang="nl-BE" altLang="nl-BE" sz="1600" dirty="0" err="1"/>
              <a:t>sugar</a:t>
            </a:r>
            <a:r>
              <a:rPr lang="nl-BE" altLang="nl-BE" sz="1600" dirty="0"/>
              <a:t> (</a:t>
            </a:r>
            <a:r>
              <a:rPr lang="nl-BE" altLang="nl-BE" sz="1600" dirty="0" err="1"/>
              <a:t>white</a:t>
            </a:r>
            <a:r>
              <a:rPr lang="nl-BE" altLang="nl-BE" sz="1600" dirty="0"/>
              <a:t> </a:t>
            </a:r>
            <a:r>
              <a:rPr lang="nl-BE" altLang="nl-BE" sz="1600" dirty="0" err="1"/>
              <a:t>sugar</a:t>
            </a:r>
            <a:r>
              <a:rPr lang="nl-BE" altLang="nl-BE" sz="1600" dirty="0"/>
              <a:t>), extra </a:t>
            </a:r>
            <a:r>
              <a:rPr lang="nl-BE" altLang="nl-BE" sz="1600" dirty="0" err="1"/>
              <a:t>white</a:t>
            </a:r>
            <a:r>
              <a:rPr lang="nl-BE" altLang="nl-BE" sz="1600" dirty="0"/>
              <a:t> </a:t>
            </a:r>
            <a:r>
              <a:rPr lang="nl-BE" altLang="nl-BE" sz="1600" dirty="0" err="1"/>
              <a:t>sugar</a:t>
            </a:r>
            <a:r>
              <a:rPr lang="nl-BE" altLang="nl-BE" sz="1600" dirty="0"/>
              <a:t>, </a:t>
            </a:r>
            <a:r>
              <a:rPr lang="nl-BE" altLang="nl-BE" sz="1600" dirty="0" err="1"/>
              <a:t>sugar</a:t>
            </a:r>
            <a:r>
              <a:rPr lang="nl-BE" altLang="nl-BE" sz="1600" dirty="0"/>
              <a:t> solution, invert </a:t>
            </a:r>
            <a:r>
              <a:rPr lang="nl-BE" altLang="nl-BE" sz="1600" dirty="0" err="1"/>
              <a:t>sugar</a:t>
            </a:r>
            <a:r>
              <a:rPr lang="nl-BE" altLang="nl-BE" sz="1600" dirty="0"/>
              <a:t> solution, invert </a:t>
            </a:r>
            <a:r>
              <a:rPr lang="nl-BE" altLang="nl-BE" sz="1600" dirty="0" err="1"/>
              <a:t>sugar</a:t>
            </a:r>
            <a:r>
              <a:rPr lang="nl-BE" altLang="nl-BE" sz="1600" dirty="0"/>
              <a:t> </a:t>
            </a:r>
            <a:r>
              <a:rPr lang="nl-BE" altLang="nl-BE" sz="1600" dirty="0" err="1"/>
              <a:t>syrup</a:t>
            </a:r>
            <a:r>
              <a:rPr lang="nl-BE" altLang="nl-BE" sz="1600" dirty="0"/>
              <a:t>, glucose </a:t>
            </a:r>
            <a:r>
              <a:rPr lang="nl-BE" altLang="nl-BE" sz="1600" dirty="0" err="1"/>
              <a:t>syrup</a:t>
            </a:r>
            <a:r>
              <a:rPr lang="nl-BE" altLang="nl-BE" sz="1600" dirty="0"/>
              <a:t>, </a:t>
            </a:r>
            <a:r>
              <a:rPr lang="nl-BE" altLang="nl-BE" sz="1600" dirty="0" err="1"/>
              <a:t>dried</a:t>
            </a:r>
            <a:r>
              <a:rPr lang="nl-BE" altLang="nl-BE" sz="1600" dirty="0"/>
              <a:t> glucose </a:t>
            </a:r>
            <a:r>
              <a:rPr lang="nl-BE" altLang="nl-BE" sz="1600" dirty="0" err="1"/>
              <a:t>syrup</a:t>
            </a:r>
            <a:r>
              <a:rPr lang="nl-BE" altLang="nl-BE" sz="1600" dirty="0"/>
              <a:t>, dextrose </a:t>
            </a:r>
            <a:r>
              <a:rPr lang="nl-BE" altLang="nl-BE" sz="1600" dirty="0" err="1"/>
              <a:t>monohydrate</a:t>
            </a:r>
            <a:r>
              <a:rPr lang="nl-BE" altLang="nl-BE" sz="1600" dirty="0"/>
              <a:t>, dextrose or dextrose </a:t>
            </a:r>
            <a:r>
              <a:rPr lang="nl-BE" altLang="nl-BE" sz="1600" dirty="0" err="1"/>
              <a:t>anhydrous</a:t>
            </a:r>
            <a:r>
              <a:rPr lang="nl-BE" altLang="nl-BE" sz="1600" dirty="0"/>
              <a:t> </a:t>
            </a:r>
            <a:r>
              <a:rPr lang="nl-BE" altLang="nl-BE" sz="1600" dirty="0" err="1"/>
              <a:t>and</a:t>
            </a:r>
            <a:r>
              <a:rPr lang="nl-BE" altLang="nl-BE" sz="1600" dirty="0"/>
              <a:t> fructose.</a:t>
            </a:r>
          </a:p>
          <a:p>
            <a:pPr marL="0" indent="0" defTabSz="1693863">
              <a:buFontTx/>
              <a:buNone/>
            </a:pPr>
            <a:endParaRPr lang="nl-BE" altLang="nl-BE" sz="1600" i="1" dirty="0"/>
          </a:p>
          <a:p>
            <a:pPr marL="0" indent="0" defTabSz="1693863">
              <a:buFontTx/>
              <a:buNone/>
            </a:pPr>
            <a:r>
              <a:rPr lang="nl-BE" altLang="nl-BE" sz="1600" i="1" dirty="0"/>
              <a:t>+ </a:t>
            </a:r>
            <a:r>
              <a:rPr lang="nl-BE" altLang="nl-BE" sz="1600" i="1" dirty="0" err="1">
                <a:solidFill>
                  <a:srgbClr val="FF0000"/>
                </a:solidFill>
              </a:rPr>
              <a:t>rules</a:t>
            </a:r>
            <a:r>
              <a:rPr lang="nl-BE" altLang="nl-BE" sz="1600" i="1" dirty="0">
                <a:solidFill>
                  <a:srgbClr val="FF0000"/>
                </a:solidFill>
              </a:rPr>
              <a:t> on manufacturing </a:t>
            </a:r>
            <a:r>
              <a:rPr lang="nl-BE" altLang="nl-BE" sz="1600" i="1" dirty="0" err="1">
                <a:solidFill>
                  <a:srgbClr val="FF0000"/>
                </a:solidFill>
              </a:rPr>
              <a:t>characteristics</a:t>
            </a:r>
            <a:endParaRPr lang="nl-BE" altLang="nl-BE" sz="1600" i="1" dirty="0">
              <a:solidFill>
                <a:srgbClr val="FF0000"/>
              </a:solidFill>
            </a:endParaRPr>
          </a:p>
          <a:p>
            <a:pPr marL="0" indent="0" defTabSz="1693863">
              <a:buFontTx/>
              <a:buNone/>
            </a:pPr>
            <a:endParaRPr lang="nl-BE" altLang="nl-BE" sz="1600" i="1" dirty="0"/>
          </a:p>
          <a:p>
            <a:pPr marL="0" indent="0" defTabSz="1693863">
              <a:buFontTx/>
              <a:buNone/>
            </a:pPr>
            <a:r>
              <a:rPr lang="nl-BE" altLang="nl-BE" sz="1600" i="1" dirty="0"/>
              <a:t>+ </a:t>
            </a:r>
            <a:r>
              <a:rPr lang="nl-BE" altLang="nl-BE" sz="1600" i="1" dirty="0" err="1">
                <a:solidFill>
                  <a:srgbClr val="FF0000"/>
                </a:solidFill>
              </a:rPr>
              <a:t>packaging</a:t>
            </a:r>
            <a:r>
              <a:rPr lang="nl-BE" altLang="nl-BE" sz="1600" i="1" dirty="0">
                <a:solidFill>
                  <a:srgbClr val="FF0000"/>
                </a:solidFill>
              </a:rPr>
              <a:t> </a:t>
            </a:r>
            <a:r>
              <a:rPr lang="nl-BE" altLang="nl-BE" sz="1600" i="1" dirty="0" err="1">
                <a:solidFill>
                  <a:srgbClr val="FF0000"/>
                </a:solidFill>
              </a:rPr>
              <a:t>and</a:t>
            </a:r>
            <a:r>
              <a:rPr lang="nl-BE" altLang="nl-BE" sz="1600" i="1" dirty="0">
                <a:solidFill>
                  <a:srgbClr val="FF0000"/>
                </a:solidFill>
              </a:rPr>
              <a:t> </a:t>
            </a:r>
            <a:r>
              <a:rPr lang="nl-BE" altLang="nl-BE" sz="1600" i="1" dirty="0" err="1">
                <a:solidFill>
                  <a:srgbClr val="FF0000"/>
                </a:solidFill>
              </a:rPr>
              <a:t>labelling</a:t>
            </a:r>
            <a:r>
              <a:rPr lang="nl-BE" altLang="nl-BE" sz="1600" i="1" dirty="0">
                <a:solidFill>
                  <a:srgbClr val="FF0000"/>
                </a:solidFill>
              </a:rPr>
              <a:t> </a:t>
            </a:r>
            <a:r>
              <a:rPr lang="nl-BE" altLang="nl-BE" sz="1600" i="1" dirty="0" err="1">
                <a:solidFill>
                  <a:srgbClr val="FF0000"/>
                </a:solidFill>
              </a:rPr>
              <a:t>rules</a:t>
            </a:r>
            <a:endParaRPr lang="nl-BE" altLang="nl-BE" sz="1600" i="1" dirty="0">
              <a:solidFill>
                <a:srgbClr val="FF0000"/>
              </a:solidFill>
            </a:endParaRPr>
          </a:p>
          <a:p>
            <a:pPr marL="0" indent="0" defTabSz="1693863">
              <a:buFontTx/>
              <a:buNone/>
            </a:pPr>
            <a:endParaRPr lang="nl-BE" altLang="nl-BE" sz="1600" i="1" dirty="0"/>
          </a:p>
          <a:p>
            <a:pPr marL="0" indent="0" defTabSz="1693863">
              <a:buFontTx/>
              <a:buNone/>
            </a:pPr>
            <a:endParaRPr lang="nl-BE" altLang="nl-BE" sz="1600" i="1" dirty="0"/>
          </a:p>
          <a:p>
            <a:pPr marL="0" indent="0" defTabSz="1693863">
              <a:buFontTx/>
              <a:buNone/>
            </a:pPr>
            <a:endParaRPr lang="nl-BE" altLang="nl-BE" sz="1600" i="1" dirty="0"/>
          </a:p>
          <a:p>
            <a:pPr marL="0" indent="0" defTabSz="1693863">
              <a:buFontTx/>
              <a:buNone/>
            </a:pPr>
            <a:r>
              <a:rPr lang="nl-BE" altLang="nl-BE" sz="1600" i="1" dirty="0"/>
              <a:t> </a:t>
            </a:r>
          </a:p>
        </p:txBody>
      </p:sp>
      <p:pic>
        <p:nvPicPr>
          <p:cNvPr id="53251" name="Afbeelding 4" descr="http://www.tiensesuiker.com/img/general/products/pages/img-warmdrinks-h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196975"/>
            <a:ext cx="2616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hthoek 5"/>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7" name="Picture 4"/>
          <p:cNvPicPr>
            <a:picLocks noChangeAspect="1"/>
          </p:cNvPicPr>
          <p:nvPr/>
        </p:nvPicPr>
        <p:blipFill>
          <a:blip r:embed="rId4"/>
          <a:stretch>
            <a:fillRect/>
          </a:stretch>
        </p:blipFill>
        <p:spPr>
          <a:xfrm>
            <a:off x="7603752" y="5180312"/>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909866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685800" y="1557338"/>
            <a:ext cx="7772400" cy="4895850"/>
          </a:xfrm>
        </p:spPr>
        <p:txBody>
          <a:bodyPr/>
          <a:lstStyle/>
          <a:p>
            <a:pPr marL="0" indent="0" defTabSz="1693863">
              <a:lnSpc>
                <a:spcPct val="90000"/>
              </a:lnSpc>
              <a:buFontTx/>
              <a:buNone/>
              <a:defRPr/>
            </a:pPr>
            <a:r>
              <a:rPr lang="nl-NL" sz="2400" i="1" dirty="0">
                <a:solidFill>
                  <a:srgbClr val="0000FF"/>
                </a:solidFill>
              </a:rPr>
              <a:t>II.4. </a:t>
            </a:r>
            <a:r>
              <a:rPr lang="nl-NL" sz="2400" i="1" u="sng" dirty="0" err="1">
                <a:solidFill>
                  <a:srgbClr val="0000FF"/>
                </a:solidFill>
              </a:rPr>
              <a:t>Production</a:t>
            </a:r>
            <a:r>
              <a:rPr lang="nl-NL" sz="2400" i="1" u="sng" dirty="0">
                <a:solidFill>
                  <a:srgbClr val="0000FF"/>
                </a:solidFill>
              </a:rPr>
              <a:t> of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foodstuffs</a:t>
            </a:r>
            <a:r>
              <a:rPr lang="nl-NL" sz="3600" i="1" u="sng" dirty="0">
                <a:solidFill>
                  <a:srgbClr val="0000FF"/>
                </a:solidFill>
              </a:rPr>
              <a:t> </a:t>
            </a:r>
          </a:p>
          <a:p>
            <a:pPr marL="0" indent="0" defTabSz="1693863">
              <a:lnSpc>
                <a:spcPct val="90000"/>
              </a:lnSpc>
              <a:buFontTx/>
              <a:buNone/>
              <a:defRPr/>
            </a:pPr>
            <a:r>
              <a:rPr lang="nl-NL" sz="2000" i="1" dirty="0">
                <a:solidFill>
                  <a:srgbClr val="0000FF"/>
                </a:solidFill>
              </a:rPr>
              <a:t>II.4.4. </a:t>
            </a:r>
            <a:r>
              <a:rPr lang="nl-NL" sz="2000" i="1" dirty="0" err="1">
                <a:solidFill>
                  <a:srgbClr val="0000FF"/>
                </a:solidFill>
              </a:rPr>
              <a:t>Beverages</a:t>
            </a:r>
            <a:endParaRPr lang="nl-NL" sz="2000" i="1" dirty="0">
              <a:solidFill>
                <a:srgbClr val="0000FF"/>
              </a:solidFill>
            </a:endParaRPr>
          </a:p>
          <a:p>
            <a:pPr marL="0" indent="0" defTabSz="1693863">
              <a:lnSpc>
                <a:spcPct val="90000"/>
              </a:lnSpc>
              <a:buFontTx/>
              <a:buNone/>
              <a:defRPr/>
            </a:pPr>
            <a:r>
              <a:rPr lang="nl-NL" sz="1800" i="1" dirty="0">
                <a:solidFill>
                  <a:srgbClr val="0000FF"/>
                </a:solidFill>
              </a:rPr>
              <a:t>II.4.4.1. </a:t>
            </a:r>
            <a:r>
              <a:rPr lang="nl-NL" sz="1800" i="1" dirty="0" err="1">
                <a:solidFill>
                  <a:srgbClr val="0000FF"/>
                </a:solidFill>
              </a:rPr>
              <a:t>Natural</a:t>
            </a:r>
            <a:r>
              <a:rPr lang="nl-NL" sz="1800" i="1" dirty="0">
                <a:solidFill>
                  <a:srgbClr val="0000FF"/>
                </a:solidFill>
              </a:rPr>
              <a:t> </a:t>
            </a:r>
            <a:r>
              <a:rPr lang="nl-NL" sz="1800" i="1" dirty="0" err="1">
                <a:solidFill>
                  <a:srgbClr val="0000FF"/>
                </a:solidFill>
              </a:rPr>
              <a:t>mineral</a:t>
            </a:r>
            <a:r>
              <a:rPr lang="nl-NL" sz="1800" i="1" dirty="0">
                <a:solidFill>
                  <a:srgbClr val="0000FF"/>
                </a:solidFill>
              </a:rPr>
              <a:t> waters  (Dir. 2009/54/EC, 2003/40/EC)</a:t>
            </a:r>
          </a:p>
          <a:p>
            <a:pPr marL="0" indent="0" defTabSz="1693863">
              <a:lnSpc>
                <a:spcPct val="90000"/>
              </a:lnSpc>
              <a:buFontTx/>
              <a:buNone/>
              <a:defRPr/>
            </a:pPr>
            <a:endParaRPr lang="nl-NL" sz="1200" i="1" dirty="0">
              <a:solidFill>
                <a:srgbClr val="0000FF"/>
              </a:solidFill>
            </a:endParaRPr>
          </a:p>
          <a:p>
            <a:pPr>
              <a:buFontTx/>
              <a:buNone/>
              <a:defRPr/>
            </a:pPr>
            <a:r>
              <a:rPr lang="en-US" sz="1800" i="1" u="sng" dirty="0"/>
              <a:t>Scope</a:t>
            </a:r>
            <a:r>
              <a:rPr lang="en-US" sz="1800" i="1" dirty="0"/>
              <a:t>:</a:t>
            </a:r>
          </a:p>
          <a:p>
            <a:pPr>
              <a:buFontTx/>
              <a:buNone/>
              <a:defRPr/>
            </a:pPr>
            <a:endParaRPr lang="en-US" sz="1400" dirty="0"/>
          </a:p>
          <a:p>
            <a:pPr marL="0" indent="0">
              <a:buFontTx/>
              <a:buNone/>
              <a:defRPr/>
            </a:pPr>
            <a:r>
              <a:rPr lang="en-US" sz="1600" i="1" dirty="0"/>
              <a:t>This Directive concerns </a:t>
            </a:r>
            <a:r>
              <a:rPr lang="en-US" sz="1600" i="1" dirty="0">
                <a:solidFill>
                  <a:srgbClr val="FF0000"/>
                </a:solidFill>
              </a:rPr>
              <a:t>waters extracted from the ground of a Member State </a:t>
            </a:r>
            <a:r>
              <a:rPr lang="en-US" sz="1600" i="1" dirty="0"/>
              <a:t>and </a:t>
            </a:r>
            <a:r>
              <a:rPr lang="en-US" sz="1600" i="1" dirty="0" err="1"/>
              <a:t>recognised</a:t>
            </a:r>
            <a:r>
              <a:rPr lang="en-US" sz="1600" i="1" dirty="0"/>
              <a:t> by the responsible authority of that Member State as natural mineral waters satisfying the provisions of Annex I, Section I.</a:t>
            </a:r>
          </a:p>
          <a:p>
            <a:pPr>
              <a:buFontTx/>
              <a:buNone/>
              <a:defRPr/>
            </a:pPr>
            <a:endParaRPr lang="en-US" sz="1600" i="1" dirty="0"/>
          </a:p>
          <a:p>
            <a:pPr marL="0" indent="0">
              <a:buFontTx/>
              <a:buNone/>
              <a:defRPr/>
            </a:pPr>
            <a:r>
              <a:rPr lang="en-US" sz="1600" i="1" dirty="0"/>
              <a:t>This Directive also concerns </a:t>
            </a:r>
            <a:r>
              <a:rPr lang="en-US" sz="1600" i="1" dirty="0">
                <a:solidFill>
                  <a:srgbClr val="FF0000"/>
                </a:solidFill>
              </a:rPr>
              <a:t>waters extracted from the ground of a third country</a:t>
            </a:r>
            <a:r>
              <a:rPr lang="en-US" sz="1600" i="1" dirty="0"/>
              <a:t>, imported into the Community and </a:t>
            </a:r>
            <a:r>
              <a:rPr lang="en-US" sz="1600" i="1" dirty="0" err="1"/>
              <a:t>recognised</a:t>
            </a:r>
            <a:r>
              <a:rPr lang="en-US" sz="1600" i="1" dirty="0"/>
              <a:t> as natural mineral waters by the responsible authority of a Member State.</a:t>
            </a:r>
          </a:p>
          <a:p>
            <a:pPr marL="0" indent="0" defTabSz="1693863">
              <a:lnSpc>
                <a:spcPct val="90000"/>
              </a:lnSpc>
              <a:buFontTx/>
              <a:buNone/>
              <a:defRPr/>
            </a:pPr>
            <a:endParaRPr lang="nl-BE" sz="1600" i="1" dirty="0"/>
          </a:p>
          <a:p>
            <a:pPr marL="0" indent="0" defTabSz="1693863">
              <a:lnSpc>
                <a:spcPct val="90000"/>
              </a:lnSpc>
              <a:buFontTx/>
              <a:buNone/>
              <a:defRPr/>
            </a:pPr>
            <a:r>
              <a:rPr lang="nl-BE" sz="1600" i="1" dirty="0" err="1"/>
              <a:t>Member</a:t>
            </a:r>
            <a:r>
              <a:rPr lang="nl-BE" sz="1600" i="1" dirty="0"/>
              <a:t> </a:t>
            </a:r>
            <a:r>
              <a:rPr lang="nl-BE" sz="1600" i="1" dirty="0" err="1"/>
              <a:t>States</a:t>
            </a:r>
            <a:r>
              <a:rPr lang="nl-BE" sz="1600" i="1" dirty="0"/>
              <a:t> </a:t>
            </a:r>
            <a:r>
              <a:rPr lang="nl-BE" sz="1600" i="1" dirty="0" err="1"/>
              <a:t>communicate</a:t>
            </a:r>
            <a:r>
              <a:rPr lang="nl-BE" sz="1600" i="1" dirty="0"/>
              <a:t> a </a:t>
            </a:r>
            <a:r>
              <a:rPr lang="nl-BE" sz="1600" b="1" i="1" dirty="0">
                <a:solidFill>
                  <a:srgbClr val="008000"/>
                </a:solidFill>
              </a:rPr>
              <a:t>list of </a:t>
            </a:r>
            <a:r>
              <a:rPr lang="nl-BE" sz="1400" b="1" i="1" dirty="0" err="1">
                <a:solidFill>
                  <a:srgbClr val="008000"/>
                </a:solidFill>
              </a:rPr>
              <a:t>recognized</a:t>
            </a:r>
            <a:r>
              <a:rPr lang="nl-BE" sz="1400" b="1" i="1" dirty="0">
                <a:solidFill>
                  <a:srgbClr val="008000"/>
                </a:solidFill>
              </a:rPr>
              <a:t> </a:t>
            </a:r>
            <a:r>
              <a:rPr lang="nl-BE" sz="1400" b="1" i="1" dirty="0" err="1">
                <a:solidFill>
                  <a:srgbClr val="008000"/>
                </a:solidFill>
              </a:rPr>
              <a:t>mineral</a:t>
            </a:r>
            <a:r>
              <a:rPr lang="nl-BE" sz="1400" b="1" i="1" dirty="0">
                <a:solidFill>
                  <a:srgbClr val="008000"/>
                </a:solidFill>
              </a:rPr>
              <a:t> waters </a:t>
            </a:r>
            <a:r>
              <a:rPr lang="nl-BE" sz="1400" i="1" dirty="0"/>
              <a:t>to the </a:t>
            </a:r>
            <a:r>
              <a:rPr lang="nl-BE" sz="1400" i="1" dirty="0" err="1"/>
              <a:t>European</a:t>
            </a:r>
            <a:r>
              <a:rPr lang="nl-BE" sz="1400" i="1" dirty="0"/>
              <a:t> </a:t>
            </a:r>
            <a:r>
              <a:rPr lang="nl-BE" sz="1400" i="1" dirty="0" err="1"/>
              <a:t>Commission</a:t>
            </a:r>
            <a:r>
              <a:rPr lang="nl-BE" sz="1400" i="1" dirty="0"/>
              <a:t>. (= </a:t>
            </a:r>
            <a:r>
              <a:rPr lang="nl-BE" sz="1400" i="1" dirty="0" err="1"/>
              <a:t>published</a:t>
            </a:r>
            <a:r>
              <a:rPr lang="nl-BE" sz="1400" i="1" dirty="0"/>
              <a:t> at the Official Journal).</a:t>
            </a:r>
          </a:p>
          <a:p>
            <a:pPr marL="0" indent="0" defTabSz="1693863">
              <a:lnSpc>
                <a:spcPct val="90000"/>
              </a:lnSpc>
              <a:buFontTx/>
              <a:buNone/>
              <a:defRPr/>
            </a:pPr>
            <a:endParaRPr lang="nl-BE" sz="1400" i="1" dirty="0"/>
          </a:p>
        </p:txBody>
      </p:sp>
      <p:pic>
        <p:nvPicPr>
          <p:cNvPr id="54275" name="Afbeelding 4" descr="Mineral Water Images ">
            <a:hlinkClick r:id="rId2" tooltip="&quot;Mineral Water Images &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613" y="1557338"/>
            <a:ext cx="16383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hthoek 5"/>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1539000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685800" y="1557338"/>
            <a:ext cx="7772400" cy="4895850"/>
          </a:xfrm>
        </p:spPr>
        <p:txBody>
          <a:bodyPr/>
          <a:lstStyle/>
          <a:p>
            <a:pPr marL="0" indent="0" defTabSz="1693863">
              <a:lnSpc>
                <a:spcPct val="90000"/>
              </a:lnSpc>
              <a:buFontTx/>
              <a:buNone/>
              <a:defRPr/>
            </a:pPr>
            <a:r>
              <a:rPr lang="nl-NL" sz="2400" i="1" dirty="0">
                <a:solidFill>
                  <a:srgbClr val="0000FF"/>
                </a:solidFill>
              </a:rPr>
              <a:t>II.4. </a:t>
            </a:r>
            <a:r>
              <a:rPr lang="nl-NL" sz="2400" i="1" u="sng" dirty="0" err="1">
                <a:solidFill>
                  <a:srgbClr val="0000FF"/>
                </a:solidFill>
              </a:rPr>
              <a:t>Production</a:t>
            </a:r>
            <a:r>
              <a:rPr lang="nl-NL" sz="2400" i="1" u="sng" dirty="0">
                <a:solidFill>
                  <a:srgbClr val="0000FF"/>
                </a:solidFill>
              </a:rPr>
              <a:t> of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foodstuffs</a:t>
            </a:r>
            <a:r>
              <a:rPr lang="nl-NL" sz="3600" i="1" u="sng" dirty="0">
                <a:solidFill>
                  <a:srgbClr val="0000FF"/>
                </a:solidFill>
              </a:rPr>
              <a:t> </a:t>
            </a:r>
          </a:p>
          <a:p>
            <a:pPr marL="0" indent="0" defTabSz="1693863">
              <a:lnSpc>
                <a:spcPct val="90000"/>
              </a:lnSpc>
              <a:buFontTx/>
              <a:buNone/>
              <a:defRPr/>
            </a:pPr>
            <a:r>
              <a:rPr lang="nl-NL" sz="2000" i="1" dirty="0">
                <a:solidFill>
                  <a:srgbClr val="0000FF"/>
                </a:solidFill>
              </a:rPr>
              <a:t>II.4.4. </a:t>
            </a:r>
            <a:r>
              <a:rPr lang="nl-NL" sz="2000" i="1" dirty="0" err="1">
                <a:solidFill>
                  <a:srgbClr val="0000FF"/>
                </a:solidFill>
              </a:rPr>
              <a:t>Beverages</a:t>
            </a:r>
            <a:endParaRPr lang="nl-NL" sz="2000" i="1" dirty="0">
              <a:solidFill>
                <a:srgbClr val="0000FF"/>
              </a:solidFill>
            </a:endParaRPr>
          </a:p>
          <a:p>
            <a:pPr marL="0" indent="0" defTabSz="1693863">
              <a:lnSpc>
                <a:spcPct val="90000"/>
              </a:lnSpc>
              <a:buFontTx/>
              <a:buNone/>
              <a:defRPr/>
            </a:pPr>
            <a:r>
              <a:rPr lang="nl-NL" sz="1800" i="1" dirty="0">
                <a:solidFill>
                  <a:srgbClr val="0000FF"/>
                </a:solidFill>
              </a:rPr>
              <a:t>II.4.4.1. </a:t>
            </a:r>
            <a:r>
              <a:rPr lang="nl-NL" sz="1800" i="1" dirty="0" err="1">
                <a:solidFill>
                  <a:srgbClr val="0000FF"/>
                </a:solidFill>
              </a:rPr>
              <a:t>Natural</a:t>
            </a:r>
            <a:r>
              <a:rPr lang="nl-NL" sz="1800" i="1" dirty="0">
                <a:solidFill>
                  <a:srgbClr val="0000FF"/>
                </a:solidFill>
              </a:rPr>
              <a:t> </a:t>
            </a:r>
            <a:r>
              <a:rPr lang="nl-NL" sz="1800" i="1" dirty="0" err="1">
                <a:solidFill>
                  <a:srgbClr val="0000FF"/>
                </a:solidFill>
              </a:rPr>
              <a:t>mineral</a:t>
            </a:r>
            <a:r>
              <a:rPr lang="nl-NL" sz="1800" i="1" dirty="0">
                <a:solidFill>
                  <a:srgbClr val="0000FF"/>
                </a:solidFill>
              </a:rPr>
              <a:t> waters  (Dir. 2009/54/EC, Dir. 2003/40/EC)</a:t>
            </a:r>
          </a:p>
          <a:p>
            <a:pPr marL="0" indent="0" defTabSz="1693863">
              <a:lnSpc>
                <a:spcPct val="90000"/>
              </a:lnSpc>
              <a:buFontTx/>
              <a:buNone/>
              <a:defRPr/>
            </a:pPr>
            <a:endParaRPr lang="nl-NL" sz="1200" i="1" dirty="0">
              <a:solidFill>
                <a:srgbClr val="0000FF"/>
              </a:solidFill>
            </a:endParaRPr>
          </a:p>
          <a:p>
            <a:pPr marL="0" indent="0" defTabSz="1693863">
              <a:lnSpc>
                <a:spcPct val="90000"/>
              </a:lnSpc>
              <a:buFontTx/>
              <a:buNone/>
              <a:defRPr/>
            </a:pPr>
            <a:r>
              <a:rPr lang="nl-BE" sz="1600" i="1" dirty="0"/>
              <a:t>- </a:t>
            </a:r>
            <a:r>
              <a:rPr lang="nl-BE" sz="1600" i="1" dirty="0" err="1">
                <a:solidFill>
                  <a:srgbClr val="FF0000"/>
                </a:solidFill>
              </a:rPr>
              <a:t>Treatments</a:t>
            </a:r>
            <a:r>
              <a:rPr lang="nl-BE" sz="1600" i="1" dirty="0">
                <a:solidFill>
                  <a:srgbClr val="FF0000"/>
                </a:solidFill>
              </a:rPr>
              <a:t>:</a:t>
            </a:r>
            <a:r>
              <a:rPr lang="nl-BE" sz="1600" i="1" dirty="0"/>
              <a:t>  </a:t>
            </a:r>
            <a:r>
              <a:rPr lang="nl-BE" sz="1600" i="1" dirty="0" err="1"/>
              <a:t>only</a:t>
            </a:r>
            <a:r>
              <a:rPr lang="nl-BE" sz="1600" i="1" dirty="0"/>
              <a:t> </a:t>
            </a:r>
            <a:r>
              <a:rPr lang="nl-BE" sz="1600" i="1" dirty="0" err="1"/>
              <a:t>treatments</a:t>
            </a:r>
            <a:r>
              <a:rPr lang="nl-BE" sz="1600" i="1" dirty="0"/>
              <a:t> </a:t>
            </a:r>
            <a:r>
              <a:rPr lang="nl-BE" sz="1600" i="1" dirty="0" err="1"/>
              <a:t>mentioned</a:t>
            </a:r>
            <a:r>
              <a:rPr lang="nl-BE" sz="1600" i="1" dirty="0"/>
              <a:t> in the </a:t>
            </a:r>
            <a:r>
              <a:rPr lang="nl-BE" sz="1600" i="1" dirty="0" err="1"/>
              <a:t>Directive</a:t>
            </a:r>
            <a:r>
              <a:rPr lang="nl-BE" sz="1600" i="1" dirty="0"/>
              <a:t> are </a:t>
            </a:r>
            <a:r>
              <a:rPr lang="nl-BE" sz="1600" i="1" dirty="0" err="1"/>
              <a:t>permitted</a:t>
            </a:r>
            <a:endParaRPr lang="nl-BE" sz="1600" i="1" dirty="0"/>
          </a:p>
          <a:p>
            <a:pPr marL="0" indent="0" defTabSz="1693863">
              <a:lnSpc>
                <a:spcPct val="90000"/>
              </a:lnSpc>
              <a:buFontTx/>
              <a:buNone/>
              <a:defRPr/>
            </a:pPr>
            <a:endParaRPr lang="nl-BE" sz="1000" i="1" dirty="0"/>
          </a:p>
          <a:p>
            <a:pPr marL="0" indent="0" defTabSz="1693863">
              <a:lnSpc>
                <a:spcPct val="90000"/>
              </a:lnSpc>
              <a:buFontTx/>
              <a:buNone/>
              <a:defRPr/>
            </a:pPr>
            <a:r>
              <a:rPr lang="nl-BE" sz="1600" i="1" dirty="0"/>
              <a:t>- </a:t>
            </a:r>
            <a:r>
              <a:rPr lang="nl-BE" sz="1600" i="1" dirty="0">
                <a:solidFill>
                  <a:srgbClr val="FF0000"/>
                </a:solidFill>
              </a:rPr>
              <a:t>Criteria </a:t>
            </a:r>
            <a:r>
              <a:rPr lang="nl-BE" sz="1600" i="1" dirty="0" err="1">
                <a:solidFill>
                  <a:srgbClr val="FF0000"/>
                </a:solidFill>
              </a:rPr>
              <a:t>for</a:t>
            </a:r>
            <a:r>
              <a:rPr lang="nl-BE" sz="1600" i="1" dirty="0">
                <a:solidFill>
                  <a:srgbClr val="FF0000"/>
                </a:solidFill>
              </a:rPr>
              <a:t> </a:t>
            </a:r>
            <a:r>
              <a:rPr lang="nl-BE" sz="1600" i="1" dirty="0" err="1">
                <a:solidFill>
                  <a:srgbClr val="FF0000"/>
                </a:solidFill>
              </a:rPr>
              <a:t>microbiological</a:t>
            </a:r>
            <a:r>
              <a:rPr lang="nl-BE" sz="1600" i="1" dirty="0">
                <a:solidFill>
                  <a:srgbClr val="FF0000"/>
                </a:solidFill>
              </a:rPr>
              <a:t> analyses at </a:t>
            </a:r>
            <a:r>
              <a:rPr lang="nl-BE" sz="1600" i="1" dirty="0" err="1">
                <a:solidFill>
                  <a:srgbClr val="FF0000"/>
                </a:solidFill>
              </a:rPr>
              <a:t>source</a:t>
            </a:r>
            <a:r>
              <a:rPr lang="nl-BE" sz="1600" i="1" dirty="0">
                <a:solidFill>
                  <a:srgbClr val="FF0000"/>
                </a:solidFill>
              </a:rPr>
              <a:t>: </a:t>
            </a:r>
            <a:r>
              <a:rPr lang="nl-BE" sz="1600" i="1" dirty="0" err="1"/>
              <a:t>see</a:t>
            </a:r>
            <a:r>
              <a:rPr lang="nl-BE" sz="1600" i="1" dirty="0"/>
              <a:t> Annex I</a:t>
            </a:r>
          </a:p>
          <a:p>
            <a:pPr marL="0" indent="0" defTabSz="1693863">
              <a:lnSpc>
                <a:spcPct val="90000"/>
              </a:lnSpc>
              <a:buFontTx/>
              <a:buNone/>
              <a:defRPr/>
            </a:pPr>
            <a:endParaRPr lang="nl-BE" sz="800" i="1" dirty="0"/>
          </a:p>
          <a:p>
            <a:pPr marL="0" indent="0" defTabSz="1693863">
              <a:lnSpc>
                <a:spcPct val="90000"/>
              </a:lnSpc>
              <a:buFontTx/>
              <a:buNone/>
              <a:defRPr/>
            </a:pPr>
            <a:r>
              <a:rPr lang="nl-BE" sz="1600" i="1" dirty="0"/>
              <a:t>- </a:t>
            </a:r>
            <a:r>
              <a:rPr lang="nl-BE" sz="1600" i="1" dirty="0" err="1">
                <a:solidFill>
                  <a:srgbClr val="FF0000"/>
                </a:solidFill>
              </a:rPr>
              <a:t>Conditions</a:t>
            </a:r>
            <a:r>
              <a:rPr lang="nl-BE" sz="1600" i="1" dirty="0">
                <a:solidFill>
                  <a:srgbClr val="FF0000"/>
                </a:solidFill>
              </a:rPr>
              <a:t> </a:t>
            </a:r>
            <a:r>
              <a:rPr lang="nl-BE" sz="1600" i="1" dirty="0" err="1">
                <a:solidFill>
                  <a:srgbClr val="FF0000"/>
                </a:solidFill>
              </a:rPr>
              <a:t>for</a:t>
            </a:r>
            <a:r>
              <a:rPr lang="nl-BE" sz="1600" i="1" dirty="0">
                <a:solidFill>
                  <a:srgbClr val="FF0000"/>
                </a:solidFill>
              </a:rPr>
              <a:t> </a:t>
            </a:r>
            <a:r>
              <a:rPr lang="nl-BE" sz="1600" i="1" dirty="0" err="1">
                <a:solidFill>
                  <a:srgbClr val="FF0000"/>
                </a:solidFill>
              </a:rPr>
              <a:t>exploitation</a:t>
            </a:r>
            <a:r>
              <a:rPr lang="nl-BE" sz="1600" i="1" dirty="0">
                <a:solidFill>
                  <a:srgbClr val="FF0000"/>
                </a:solidFill>
              </a:rPr>
              <a:t> and marketing of </a:t>
            </a:r>
            <a:r>
              <a:rPr lang="nl-BE" sz="1600" i="1" dirty="0" err="1">
                <a:solidFill>
                  <a:srgbClr val="FF0000"/>
                </a:solidFill>
              </a:rPr>
              <a:t>natural</a:t>
            </a:r>
            <a:r>
              <a:rPr lang="nl-BE" sz="1600" i="1" dirty="0">
                <a:solidFill>
                  <a:srgbClr val="FF0000"/>
                </a:solidFill>
              </a:rPr>
              <a:t> </a:t>
            </a:r>
            <a:r>
              <a:rPr lang="nl-BE" sz="1600" i="1" dirty="0" err="1">
                <a:solidFill>
                  <a:srgbClr val="FF0000"/>
                </a:solidFill>
              </a:rPr>
              <a:t>mineral</a:t>
            </a:r>
            <a:r>
              <a:rPr lang="nl-BE" sz="1600" i="1" dirty="0">
                <a:solidFill>
                  <a:srgbClr val="FF0000"/>
                </a:solidFill>
              </a:rPr>
              <a:t> water:</a:t>
            </a:r>
            <a:r>
              <a:rPr lang="nl-BE" sz="1600" i="1" dirty="0"/>
              <a:t>  Annex II</a:t>
            </a:r>
          </a:p>
          <a:p>
            <a:pPr marL="0" indent="0" defTabSz="1693863">
              <a:lnSpc>
                <a:spcPct val="90000"/>
              </a:lnSpc>
              <a:buFontTx/>
              <a:buNone/>
              <a:defRPr/>
            </a:pPr>
            <a:endParaRPr lang="nl-BE" sz="800" i="1" dirty="0"/>
          </a:p>
          <a:p>
            <a:pPr marL="0" indent="0" defTabSz="1693863">
              <a:lnSpc>
                <a:spcPct val="90000"/>
              </a:lnSpc>
              <a:buFontTx/>
              <a:buNone/>
              <a:defRPr/>
            </a:pPr>
            <a:r>
              <a:rPr lang="nl-BE" sz="1600" i="1" dirty="0"/>
              <a:t>- </a:t>
            </a:r>
            <a:r>
              <a:rPr lang="nl-BE" sz="1600" i="1" dirty="0">
                <a:solidFill>
                  <a:srgbClr val="FF0000"/>
                </a:solidFill>
              </a:rPr>
              <a:t>Criteria </a:t>
            </a:r>
            <a:r>
              <a:rPr lang="nl-BE" sz="1600" i="1" dirty="0" err="1">
                <a:solidFill>
                  <a:srgbClr val="FF0000"/>
                </a:solidFill>
              </a:rPr>
              <a:t>for</a:t>
            </a:r>
            <a:r>
              <a:rPr lang="nl-BE" sz="1600" i="1" dirty="0">
                <a:solidFill>
                  <a:srgbClr val="FF0000"/>
                </a:solidFill>
              </a:rPr>
              <a:t> </a:t>
            </a:r>
            <a:r>
              <a:rPr lang="nl-BE" sz="1600" i="1" dirty="0" err="1">
                <a:solidFill>
                  <a:srgbClr val="FF0000"/>
                </a:solidFill>
              </a:rPr>
              <a:t>indications</a:t>
            </a:r>
            <a:r>
              <a:rPr lang="nl-BE" sz="1600" i="1" dirty="0">
                <a:solidFill>
                  <a:srgbClr val="FF0000"/>
                </a:solidFill>
              </a:rPr>
              <a:t> </a:t>
            </a:r>
            <a:r>
              <a:rPr lang="nl-BE" sz="1600" i="1" dirty="0"/>
              <a:t>(e.g. ‘low </a:t>
            </a:r>
            <a:r>
              <a:rPr lang="nl-BE" sz="1600" i="1" dirty="0" err="1"/>
              <a:t>mineral</a:t>
            </a:r>
            <a:r>
              <a:rPr lang="nl-BE" sz="1600" i="1" dirty="0"/>
              <a:t> content’, ‘</a:t>
            </a:r>
            <a:r>
              <a:rPr lang="nl-BE" sz="1600" i="1" dirty="0" err="1"/>
              <a:t>rich</a:t>
            </a:r>
            <a:r>
              <a:rPr lang="nl-BE" sz="1600" i="1" dirty="0"/>
              <a:t> in </a:t>
            </a:r>
            <a:r>
              <a:rPr lang="nl-BE" sz="1600" i="1" dirty="0" err="1"/>
              <a:t>mineral</a:t>
            </a:r>
            <a:r>
              <a:rPr lang="nl-BE" sz="1600" i="1" dirty="0"/>
              <a:t> </a:t>
            </a:r>
            <a:r>
              <a:rPr lang="nl-BE" sz="1600" i="1" dirty="0" err="1"/>
              <a:t>salts</a:t>
            </a:r>
            <a:r>
              <a:rPr lang="nl-BE" sz="1600" i="1" dirty="0"/>
              <a:t>’): Annex III</a:t>
            </a:r>
          </a:p>
          <a:p>
            <a:pPr marL="0" indent="0" defTabSz="1693863">
              <a:lnSpc>
                <a:spcPct val="90000"/>
              </a:lnSpc>
              <a:buFontTx/>
              <a:buNone/>
              <a:defRPr/>
            </a:pPr>
            <a:endParaRPr lang="nl-BE" sz="1000" i="1" dirty="0"/>
          </a:p>
          <a:p>
            <a:pPr marL="0" indent="0" defTabSz="1693863">
              <a:lnSpc>
                <a:spcPct val="90000"/>
              </a:lnSpc>
              <a:buFontTx/>
              <a:buNone/>
              <a:defRPr/>
            </a:pPr>
            <a:r>
              <a:rPr lang="nl-BE" sz="1600" i="1" dirty="0"/>
              <a:t>- </a:t>
            </a:r>
            <a:r>
              <a:rPr lang="nl-BE" sz="1600" i="1" dirty="0" err="1">
                <a:solidFill>
                  <a:srgbClr val="FF0000"/>
                </a:solidFill>
              </a:rPr>
              <a:t>Labelling</a:t>
            </a:r>
            <a:r>
              <a:rPr lang="nl-BE" sz="1600" i="1" dirty="0">
                <a:solidFill>
                  <a:srgbClr val="FF0000"/>
                </a:solidFill>
              </a:rPr>
              <a:t> and </a:t>
            </a:r>
            <a:r>
              <a:rPr lang="nl-BE" sz="1600" i="1" dirty="0" err="1">
                <a:solidFill>
                  <a:srgbClr val="FF0000"/>
                </a:solidFill>
              </a:rPr>
              <a:t>packaging</a:t>
            </a:r>
            <a:r>
              <a:rPr lang="nl-BE" sz="1600" i="1" dirty="0">
                <a:solidFill>
                  <a:srgbClr val="FF0000"/>
                </a:solidFill>
              </a:rPr>
              <a:t>:        </a:t>
            </a:r>
            <a:r>
              <a:rPr lang="nl-BE" sz="1600" i="1" dirty="0" err="1"/>
              <a:t>requirements</a:t>
            </a:r>
            <a:r>
              <a:rPr lang="nl-BE" sz="1600" i="1" dirty="0"/>
              <a:t> of</a:t>
            </a:r>
            <a:r>
              <a:rPr lang="nl-BE" sz="1600" i="1" dirty="0">
                <a:solidFill>
                  <a:srgbClr val="FF0000"/>
                </a:solidFill>
              </a:rPr>
              <a:t> </a:t>
            </a:r>
            <a:r>
              <a:rPr lang="nl-BE" sz="1600" i="1" dirty="0"/>
              <a:t>Dir. 2000/13 +</a:t>
            </a:r>
          </a:p>
          <a:p>
            <a:pPr marL="0" indent="0" defTabSz="1693863">
              <a:lnSpc>
                <a:spcPct val="90000"/>
              </a:lnSpc>
              <a:buFontTx/>
              <a:buNone/>
              <a:defRPr/>
            </a:pPr>
            <a:r>
              <a:rPr lang="nl-BE" sz="1400" i="1" dirty="0"/>
              <a:t>	</a:t>
            </a:r>
          </a:p>
          <a:p>
            <a:pPr marL="628650" indent="361950">
              <a:buFont typeface="Monotype Sorts" pitchFamily="2" charset="2"/>
              <a:buChar char="n"/>
              <a:defRPr/>
            </a:pPr>
            <a:r>
              <a:rPr lang="nl-BE" sz="1400" dirty="0"/>
              <a:t>the statement of </a:t>
            </a:r>
            <a:r>
              <a:rPr lang="nl-BE" sz="1400" dirty="0" err="1"/>
              <a:t>analytical</a:t>
            </a:r>
            <a:r>
              <a:rPr lang="nl-BE" sz="1400" dirty="0"/>
              <a:t> </a:t>
            </a:r>
            <a:r>
              <a:rPr lang="nl-BE" sz="1400" dirty="0" err="1"/>
              <a:t>composition</a:t>
            </a:r>
            <a:r>
              <a:rPr lang="nl-BE" sz="1400" dirty="0"/>
              <a:t>;</a:t>
            </a:r>
          </a:p>
          <a:p>
            <a:pPr marL="990600" indent="-361950">
              <a:buFont typeface="Monotype Sorts" pitchFamily="2" charset="2"/>
              <a:buChar char="n"/>
              <a:defRPr/>
            </a:pPr>
            <a:r>
              <a:rPr lang="nl-BE" sz="1400" dirty="0"/>
              <a:t>the name of the spring and the place of </a:t>
            </a:r>
            <a:r>
              <a:rPr lang="nl-BE" sz="1400" dirty="0" err="1"/>
              <a:t>exploitation</a:t>
            </a:r>
            <a:r>
              <a:rPr lang="nl-BE" sz="1400" dirty="0"/>
              <a:t>;</a:t>
            </a:r>
          </a:p>
          <a:p>
            <a:pPr marL="990600">
              <a:buFont typeface="Monotype Sorts" pitchFamily="2" charset="2"/>
              <a:buChar char="n"/>
              <a:defRPr/>
            </a:pPr>
            <a:r>
              <a:rPr lang="nl-BE" sz="1400" dirty="0" err="1"/>
              <a:t>information</a:t>
            </a:r>
            <a:r>
              <a:rPr lang="nl-BE" sz="1400" dirty="0"/>
              <a:t> </a:t>
            </a:r>
            <a:r>
              <a:rPr lang="nl-BE" sz="1400" dirty="0" err="1"/>
              <a:t>on</a:t>
            </a:r>
            <a:r>
              <a:rPr lang="nl-BE" sz="1400" dirty="0"/>
              <a:t> </a:t>
            </a:r>
            <a:r>
              <a:rPr lang="nl-BE" sz="1400" dirty="0" err="1"/>
              <a:t>any</a:t>
            </a:r>
            <a:r>
              <a:rPr lang="nl-BE" sz="1400" dirty="0"/>
              <a:t> </a:t>
            </a:r>
            <a:r>
              <a:rPr lang="nl-BE" sz="1400" dirty="0" err="1"/>
              <a:t>treatments</a:t>
            </a:r>
            <a:endParaRPr lang="nl-BE" sz="1400" i="1" dirty="0"/>
          </a:p>
        </p:txBody>
      </p:sp>
      <p:pic>
        <p:nvPicPr>
          <p:cNvPr id="55299" name="Afbeelding 4" descr="Mineral Water Images ">
            <a:hlinkClick r:id="rId2" tooltip="&quot;Mineral Water Images &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836613"/>
            <a:ext cx="1643063"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hthoek 5"/>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7" name="Picture 4"/>
          <p:cNvPicPr>
            <a:picLocks noChangeAspect="1"/>
          </p:cNvPicPr>
          <p:nvPr/>
        </p:nvPicPr>
        <p:blipFill>
          <a:blip r:embed="rId5"/>
          <a:stretch>
            <a:fillRect/>
          </a:stretch>
        </p:blipFill>
        <p:spPr>
          <a:xfrm>
            <a:off x="7603752" y="5180312"/>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342107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611560" y="-1"/>
            <a:ext cx="7920880" cy="6858001"/>
          </a:xfrm>
          <a:prstGeom prst="rect">
            <a:avLst/>
          </a:prstGeom>
        </p:spPr>
      </p:pic>
      <p:sp>
        <p:nvSpPr>
          <p:cNvPr id="4" name="Rechthoek 3"/>
          <p:cNvSpPr/>
          <p:nvPr/>
        </p:nvSpPr>
        <p:spPr>
          <a:xfrm>
            <a:off x="3347864" y="260648"/>
            <a:ext cx="5472608" cy="410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hlinkClick r:id="rId3"/>
              </a:rPr>
              <a:t>http://ec.europa.eu/food/safety/labelling_nutrition/mineral_waters_en</a:t>
            </a:r>
            <a:endParaRPr lang="nl-BE" sz="1400" dirty="0">
              <a:solidFill>
                <a:schemeClr val="tx1"/>
              </a:solidFill>
            </a:endParaRPr>
          </a:p>
        </p:txBody>
      </p:sp>
    </p:spTree>
    <p:extLst>
      <p:ext uri="{BB962C8B-B14F-4D97-AF65-F5344CB8AC3E}">
        <p14:creationId xmlns:p14="http://schemas.microsoft.com/office/powerpoint/2010/main" val="1519726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1835696" y="1412776"/>
            <a:ext cx="69847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accent1">
                    <a:lumMod val="10000"/>
                  </a:schemeClr>
                </a:solidFill>
              </a:rPr>
              <a:t>Consult info on marketing </a:t>
            </a:r>
            <a:r>
              <a:rPr lang="nl-BE" sz="1400" dirty="0" err="1">
                <a:solidFill>
                  <a:schemeClr val="accent1">
                    <a:lumMod val="10000"/>
                  </a:schemeClr>
                </a:solidFill>
              </a:rPr>
              <a:t>standards</a:t>
            </a:r>
            <a:r>
              <a:rPr lang="nl-BE" sz="1400" dirty="0">
                <a:solidFill>
                  <a:schemeClr val="accent1">
                    <a:lumMod val="10000"/>
                  </a:schemeClr>
                </a:solidFill>
              </a:rPr>
              <a:t> </a:t>
            </a:r>
            <a:r>
              <a:rPr lang="nl-BE" sz="1400" dirty="0" err="1">
                <a:solidFill>
                  <a:schemeClr val="accent1">
                    <a:lumMod val="10000"/>
                  </a:schemeClr>
                </a:solidFill>
              </a:rPr>
              <a:t>for</a:t>
            </a:r>
            <a:r>
              <a:rPr lang="nl-BE" sz="1400" dirty="0">
                <a:solidFill>
                  <a:schemeClr val="accent1">
                    <a:lumMod val="10000"/>
                  </a:schemeClr>
                </a:solidFill>
              </a:rPr>
              <a:t> </a:t>
            </a:r>
            <a:r>
              <a:rPr lang="nl-BE" sz="1400" dirty="0" err="1">
                <a:solidFill>
                  <a:schemeClr val="accent1">
                    <a:lumMod val="10000"/>
                  </a:schemeClr>
                </a:solidFill>
              </a:rPr>
              <a:t>agricultural</a:t>
            </a:r>
            <a:r>
              <a:rPr lang="nl-BE" sz="1400" dirty="0">
                <a:solidFill>
                  <a:schemeClr val="accent1">
                    <a:lumMod val="10000"/>
                  </a:schemeClr>
                </a:solidFill>
              </a:rPr>
              <a:t> products at:</a:t>
            </a:r>
            <a:endParaRPr lang="nl-BE" sz="1400" dirty="0">
              <a:solidFill>
                <a:schemeClr val="accent1">
                  <a:lumMod val="10000"/>
                </a:schemeClr>
              </a:solidFill>
              <a:hlinkClick r:id="rId3"/>
            </a:endParaRPr>
          </a:p>
          <a:p>
            <a:pPr algn="ctr"/>
            <a:r>
              <a:rPr lang="nl-BE" sz="1400" dirty="0">
                <a:solidFill>
                  <a:schemeClr val="accent1">
                    <a:lumMod val="10000"/>
                  </a:schemeClr>
                </a:solidFill>
                <a:hlinkClick r:id="rId3"/>
              </a:rPr>
              <a:t>http://ec.europa.eu/agriculture/fruit-and-vegetables/marketing-standards/index_en.htm</a:t>
            </a:r>
            <a:endParaRPr lang="nl-BE" sz="1400" dirty="0">
              <a:solidFill>
                <a:schemeClr val="accent1">
                  <a:lumMod val="10000"/>
                </a:schemeClr>
              </a:solidFill>
            </a:endParaRPr>
          </a:p>
        </p:txBody>
      </p:sp>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839906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685800" y="1557338"/>
            <a:ext cx="7772400" cy="4895850"/>
          </a:xfrm>
        </p:spPr>
        <p:txBody>
          <a:bodyPr/>
          <a:lstStyle/>
          <a:p>
            <a:pPr marL="0" indent="0" defTabSz="1693863">
              <a:lnSpc>
                <a:spcPct val="90000"/>
              </a:lnSpc>
              <a:buFontTx/>
              <a:buNone/>
              <a:defRPr/>
            </a:pPr>
            <a:r>
              <a:rPr lang="nl-NL" sz="2400" i="1" dirty="0">
                <a:solidFill>
                  <a:srgbClr val="0000FF"/>
                </a:solidFill>
              </a:rPr>
              <a:t>II.4. </a:t>
            </a:r>
            <a:r>
              <a:rPr lang="nl-NL" sz="2400" i="1" u="sng" dirty="0" err="1">
                <a:solidFill>
                  <a:srgbClr val="0000FF"/>
                </a:solidFill>
              </a:rPr>
              <a:t>Production</a:t>
            </a:r>
            <a:r>
              <a:rPr lang="nl-NL" sz="2400" i="1" u="sng" dirty="0">
                <a:solidFill>
                  <a:srgbClr val="0000FF"/>
                </a:solidFill>
              </a:rPr>
              <a:t> of </a:t>
            </a:r>
            <a:r>
              <a:rPr lang="nl-NL" sz="2400" i="1" u="sng" dirty="0" err="1">
                <a:solidFill>
                  <a:srgbClr val="0000FF"/>
                </a:solidFill>
              </a:rPr>
              <a:t>specific</a:t>
            </a:r>
            <a:r>
              <a:rPr lang="nl-NL" sz="2400" i="1" u="sng" dirty="0">
                <a:solidFill>
                  <a:srgbClr val="0000FF"/>
                </a:solidFill>
              </a:rPr>
              <a:t> </a:t>
            </a:r>
            <a:r>
              <a:rPr lang="nl-NL" sz="2400" i="1" u="sng" dirty="0" err="1">
                <a:solidFill>
                  <a:srgbClr val="0000FF"/>
                </a:solidFill>
              </a:rPr>
              <a:t>foodstuffs</a:t>
            </a:r>
            <a:r>
              <a:rPr lang="nl-NL" sz="3600" i="1" u="sng" dirty="0">
                <a:solidFill>
                  <a:srgbClr val="0000FF"/>
                </a:solidFill>
              </a:rPr>
              <a:t> </a:t>
            </a:r>
          </a:p>
          <a:p>
            <a:pPr marL="0" indent="0" defTabSz="1693863">
              <a:lnSpc>
                <a:spcPct val="90000"/>
              </a:lnSpc>
              <a:buFontTx/>
              <a:buNone/>
              <a:defRPr/>
            </a:pPr>
            <a:r>
              <a:rPr lang="nl-NL" sz="2000" i="1" dirty="0">
                <a:solidFill>
                  <a:srgbClr val="0000FF"/>
                </a:solidFill>
              </a:rPr>
              <a:t>II.4.4. </a:t>
            </a:r>
            <a:r>
              <a:rPr lang="nl-NL" sz="2000" i="1" dirty="0" err="1">
                <a:solidFill>
                  <a:srgbClr val="0000FF"/>
                </a:solidFill>
              </a:rPr>
              <a:t>Beverages</a:t>
            </a:r>
            <a:endParaRPr lang="nl-NL" sz="2000" i="1" dirty="0">
              <a:solidFill>
                <a:srgbClr val="0000FF"/>
              </a:solidFill>
            </a:endParaRPr>
          </a:p>
          <a:p>
            <a:pPr marL="0" indent="0" defTabSz="1693863">
              <a:lnSpc>
                <a:spcPct val="90000"/>
              </a:lnSpc>
              <a:buFontTx/>
              <a:buNone/>
              <a:defRPr/>
            </a:pPr>
            <a:r>
              <a:rPr lang="nl-NL" sz="1800" i="1" dirty="0">
                <a:solidFill>
                  <a:srgbClr val="0000FF"/>
                </a:solidFill>
              </a:rPr>
              <a:t>II.4.4.2. </a:t>
            </a:r>
            <a:r>
              <a:rPr lang="nl-NL" sz="1800" i="1" dirty="0" err="1">
                <a:solidFill>
                  <a:srgbClr val="0000FF"/>
                </a:solidFill>
              </a:rPr>
              <a:t>Drinking</a:t>
            </a:r>
            <a:r>
              <a:rPr lang="nl-NL" sz="1800" i="1" dirty="0">
                <a:solidFill>
                  <a:srgbClr val="0000FF"/>
                </a:solidFill>
              </a:rPr>
              <a:t> water  (Dir. 1998/83/EC)</a:t>
            </a:r>
          </a:p>
          <a:p>
            <a:pPr marL="0" indent="0" defTabSz="1693863">
              <a:lnSpc>
                <a:spcPct val="90000"/>
              </a:lnSpc>
              <a:buFontTx/>
              <a:buNone/>
              <a:defRPr/>
            </a:pPr>
            <a:endParaRPr lang="nl-NL" sz="1200" i="1" dirty="0">
              <a:solidFill>
                <a:srgbClr val="0000FF"/>
              </a:solidFill>
            </a:endParaRPr>
          </a:p>
          <a:p>
            <a:pPr marL="0" indent="0" defTabSz="1693863">
              <a:lnSpc>
                <a:spcPct val="90000"/>
              </a:lnSpc>
              <a:buFontTx/>
              <a:buNone/>
              <a:defRPr/>
            </a:pPr>
            <a:r>
              <a:rPr lang="nl-BE" sz="1600" i="1" dirty="0" err="1">
                <a:solidFill>
                  <a:srgbClr val="FF0000"/>
                </a:solidFill>
              </a:rPr>
              <a:t>Healthiness</a:t>
            </a:r>
            <a:r>
              <a:rPr lang="nl-BE" sz="1600" i="1" dirty="0">
                <a:solidFill>
                  <a:srgbClr val="FF0000"/>
                </a:solidFill>
              </a:rPr>
              <a:t> </a:t>
            </a:r>
            <a:r>
              <a:rPr lang="nl-BE" sz="1600" i="1" dirty="0" err="1">
                <a:solidFill>
                  <a:srgbClr val="FF0000"/>
                </a:solidFill>
              </a:rPr>
              <a:t>and</a:t>
            </a:r>
            <a:r>
              <a:rPr lang="nl-BE" sz="1600" i="1" dirty="0">
                <a:solidFill>
                  <a:srgbClr val="FF0000"/>
                </a:solidFill>
              </a:rPr>
              <a:t> </a:t>
            </a:r>
            <a:r>
              <a:rPr lang="nl-BE" sz="1600" i="1" dirty="0" err="1">
                <a:solidFill>
                  <a:srgbClr val="FF0000"/>
                </a:solidFill>
              </a:rPr>
              <a:t>purity</a:t>
            </a:r>
            <a:r>
              <a:rPr lang="nl-BE" sz="1600" i="1" dirty="0">
                <a:solidFill>
                  <a:srgbClr val="FF0000"/>
                </a:solidFill>
              </a:rPr>
              <a:t> </a:t>
            </a:r>
            <a:r>
              <a:rPr lang="nl-BE" sz="1600" i="1" dirty="0" err="1">
                <a:solidFill>
                  <a:srgbClr val="FF0000"/>
                </a:solidFill>
              </a:rPr>
              <a:t>requirements</a:t>
            </a:r>
            <a:r>
              <a:rPr lang="nl-BE" sz="1600" i="1" dirty="0">
                <a:solidFill>
                  <a:srgbClr val="FF0000"/>
                </a:solidFill>
              </a:rPr>
              <a:t> </a:t>
            </a:r>
            <a:r>
              <a:rPr lang="nl-BE" sz="1600" i="1" dirty="0" err="1"/>
              <a:t>for</a:t>
            </a:r>
            <a:r>
              <a:rPr lang="nl-BE" sz="1600" i="1" dirty="0"/>
              <a:t> water </a:t>
            </a:r>
            <a:r>
              <a:rPr lang="nl-BE" sz="1600" i="1" dirty="0" err="1"/>
              <a:t>intended</a:t>
            </a:r>
            <a:r>
              <a:rPr lang="nl-BE" sz="1600" i="1" dirty="0"/>
              <a:t> </a:t>
            </a:r>
            <a:r>
              <a:rPr lang="nl-BE" sz="1600" i="1" dirty="0" err="1"/>
              <a:t>for</a:t>
            </a:r>
            <a:r>
              <a:rPr lang="nl-BE" sz="1600" i="1" dirty="0"/>
              <a:t> human </a:t>
            </a:r>
            <a:r>
              <a:rPr lang="nl-BE" sz="1600" i="1" dirty="0" err="1"/>
              <a:t>consumption</a:t>
            </a:r>
            <a:r>
              <a:rPr lang="nl-BE" sz="1600" i="1" dirty="0"/>
              <a:t> apart </a:t>
            </a:r>
            <a:r>
              <a:rPr lang="nl-BE" sz="1600" i="1" dirty="0" err="1"/>
              <a:t>from</a:t>
            </a:r>
            <a:r>
              <a:rPr lang="nl-BE" sz="1600" i="1" dirty="0"/>
              <a:t> </a:t>
            </a:r>
            <a:r>
              <a:rPr lang="nl-BE" sz="1600" i="1" dirty="0" err="1"/>
              <a:t>natural</a:t>
            </a:r>
            <a:r>
              <a:rPr lang="nl-BE" sz="1600" i="1" dirty="0"/>
              <a:t> </a:t>
            </a:r>
            <a:r>
              <a:rPr lang="nl-BE" sz="1600" i="1" dirty="0" err="1"/>
              <a:t>mineral</a:t>
            </a:r>
            <a:r>
              <a:rPr lang="nl-BE" sz="1600" i="1" dirty="0"/>
              <a:t> waters </a:t>
            </a:r>
            <a:r>
              <a:rPr lang="nl-BE" sz="1600" i="1" dirty="0" err="1"/>
              <a:t>and</a:t>
            </a:r>
            <a:r>
              <a:rPr lang="nl-BE" sz="1600" i="1" dirty="0"/>
              <a:t> waters </a:t>
            </a:r>
            <a:r>
              <a:rPr lang="nl-BE" sz="1600" i="1" dirty="0" err="1"/>
              <a:t>which</a:t>
            </a:r>
            <a:r>
              <a:rPr lang="nl-BE" sz="1600" i="1" dirty="0"/>
              <a:t> are </a:t>
            </a:r>
            <a:r>
              <a:rPr lang="nl-BE" sz="1600" i="1" dirty="0" err="1"/>
              <a:t>medicinal</a:t>
            </a:r>
            <a:r>
              <a:rPr lang="nl-BE" sz="1600" i="1" dirty="0"/>
              <a:t> </a:t>
            </a:r>
            <a:r>
              <a:rPr lang="nl-BE" sz="1600" i="1" dirty="0" err="1"/>
              <a:t>products</a:t>
            </a:r>
            <a:r>
              <a:rPr lang="nl-BE" sz="1600" i="1" dirty="0"/>
              <a:t>: </a:t>
            </a:r>
          </a:p>
          <a:p>
            <a:pPr marL="0" indent="0" defTabSz="1693863">
              <a:lnSpc>
                <a:spcPct val="90000"/>
              </a:lnSpc>
              <a:buFontTx/>
              <a:buNone/>
              <a:defRPr/>
            </a:pPr>
            <a:endParaRPr lang="nl-BE" sz="1600" i="1" dirty="0"/>
          </a:p>
          <a:p>
            <a:pPr defTabSz="1693863">
              <a:lnSpc>
                <a:spcPct val="90000"/>
              </a:lnSpc>
              <a:buFontTx/>
              <a:buChar char="-"/>
              <a:defRPr/>
            </a:pPr>
            <a:r>
              <a:rPr lang="nl-BE" sz="1400" dirty="0" err="1"/>
              <a:t>not</a:t>
            </a:r>
            <a:r>
              <a:rPr lang="nl-BE" sz="1400" dirty="0"/>
              <a:t> </a:t>
            </a:r>
            <a:r>
              <a:rPr lang="nl-BE" sz="1400" dirty="0" err="1"/>
              <a:t>contain</a:t>
            </a:r>
            <a:r>
              <a:rPr lang="nl-BE" sz="1400" dirty="0"/>
              <a:t> </a:t>
            </a:r>
            <a:r>
              <a:rPr lang="nl-BE" sz="1400" dirty="0" err="1"/>
              <a:t>any</a:t>
            </a:r>
            <a:r>
              <a:rPr lang="nl-BE" sz="1400" dirty="0"/>
              <a:t> </a:t>
            </a:r>
            <a:r>
              <a:rPr lang="nl-BE" sz="1400" dirty="0" err="1"/>
              <a:t>concentration</a:t>
            </a:r>
            <a:r>
              <a:rPr lang="nl-BE" sz="1400" dirty="0"/>
              <a:t> of </a:t>
            </a:r>
            <a:r>
              <a:rPr lang="nl-BE" sz="1400" dirty="0" err="1"/>
              <a:t>micro-organisms</a:t>
            </a:r>
            <a:r>
              <a:rPr lang="nl-BE" sz="1400" dirty="0"/>
              <a:t>, parasites or </a:t>
            </a:r>
            <a:r>
              <a:rPr lang="nl-BE" sz="1400" dirty="0" err="1"/>
              <a:t>any</a:t>
            </a:r>
            <a:r>
              <a:rPr lang="nl-BE" sz="1400" dirty="0"/>
              <a:t> </a:t>
            </a:r>
            <a:r>
              <a:rPr lang="nl-BE" sz="1400" dirty="0" err="1"/>
              <a:t>other</a:t>
            </a:r>
            <a:r>
              <a:rPr lang="nl-BE" sz="1400" dirty="0"/>
              <a:t> </a:t>
            </a:r>
            <a:r>
              <a:rPr lang="nl-BE" sz="1400" dirty="0" err="1"/>
              <a:t>substance</a:t>
            </a:r>
            <a:r>
              <a:rPr lang="nl-BE" sz="1400" dirty="0"/>
              <a:t> </a:t>
            </a:r>
            <a:r>
              <a:rPr lang="nl-BE" sz="1400" dirty="0" err="1"/>
              <a:t>which</a:t>
            </a:r>
            <a:r>
              <a:rPr lang="nl-BE" sz="1400" dirty="0"/>
              <a:t>   </a:t>
            </a:r>
            <a:r>
              <a:rPr lang="nl-BE" sz="1400" dirty="0" err="1"/>
              <a:t>constitutes</a:t>
            </a:r>
            <a:r>
              <a:rPr lang="nl-BE" sz="1400" dirty="0"/>
              <a:t> a </a:t>
            </a:r>
            <a:r>
              <a:rPr lang="nl-BE" sz="1400" dirty="0" err="1"/>
              <a:t>potential</a:t>
            </a:r>
            <a:r>
              <a:rPr lang="nl-BE" sz="1400" dirty="0"/>
              <a:t> human health risk;</a:t>
            </a:r>
          </a:p>
          <a:p>
            <a:pPr defTabSz="1693863">
              <a:lnSpc>
                <a:spcPct val="90000"/>
              </a:lnSpc>
              <a:buFontTx/>
              <a:buChar char="-"/>
              <a:defRPr/>
            </a:pPr>
            <a:endParaRPr lang="nl-BE" sz="1400" i="1" dirty="0"/>
          </a:p>
          <a:p>
            <a:pPr defTabSz="1693863">
              <a:lnSpc>
                <a:spcPct val="90000"/>
              </a:lnSpc>
              <a:buFontTx/>
              <a:buChar char="-"/>
              <a:defRPr/>
            </a:pPr>
            <a:r>
              <a:rPr lang="nl-BE" sz="1400" dirty="0" err="1"/>
              <a:t>meets</a:t>
            </a:r>
            <a:r>
              <a:rPr lang="nl-BE" sz="1400" dirty="0"/>
              <a:t> the minimum </a:t>
            </a:r>
            <a:r>
              <a:rPr lang="nl-BE" sz="1400" dirty="0" err="1"/>
              <a:t>requirements</a:t>
            </a:r>
            <a:r>
              <a:rPr lang="nl-BE" sz="1400" dirty="0"/>
              <a:t> (</a:t>
            </a:r>
            <a:r>
              <a:rPr lang="nl-BE" sz="1400" dirty="0" err="1"/>
              <a:t>microbiological</a:t>
            </a:r>
            <a:r>
              <a:rPr lang="nl-BE" sz="1400" dirty="0"/>
              <a:t> </a:t>
            </a:r>
            <a:r>
              <a:rPr lang="nl-BE" sz="1400" dirty="0" err="1"/>
              <a:t>and</a:t>
            </a:r>
            <a:r>
              <a:rPr lang="nl-BE" sz="1400" dirty="0"/>
              <a:t> </a:t>
            </a:r>
            <a:r>
              <a:rPr lang="nl-BE" sz="1400" dirty="0" err="1"/>
              <a:t>chemical</a:t>
            </a:r>
            <a:r>
              <a:rPr lang="nl-BE" sz="1400" dirty="0"/>
              <a:t> parameters </a:t>
            </a:r>
            <a:r>
              <a:rPr lang="nl-BE" sz="1400" dirty="0" err="1"/>
              <a:t>and</a:t>
            </a:r>
            <a:r>
              <a:rPr lang="nl-BE" sz="1400" dirty="0"/>
              <a:t> </a:t>
            </a:r>
            <a:r>
              <a:rPr lang="nl-BE" sz="1400" dirty="0" err="1"/>
              <a:t>those</a:t>
            </a:r>
            <a:r>
              <a:rPr lang="nl-BE" sz="1400" dirty="0"/>
              <a:t> </a:t>
            </a:r>
            <a:r>
              <a:rPr lang="nl-BE" sz="1400" dirty="0" err="1"/>
              <a:t>relating</a:t>
            </a:r>
            <a:r>
              <a:rPr lang="nl-BE" sz="1400" dirty="0"/>
              <a:t> </a:t>
            </a:r>
            <a:r>
              <a:rPr lang="nl-BE" sz="1400" dirty="0" err="1"/>
              <a:t>to</a:t>
            </a:r>
            <a:r>
              <a:rPr lang="nl-BE" sz="1400" dirty="0"/>
              <a:t> </a:t>
            </a:r>
            <a:r>
              <a:rPr lang="nl-BE" sz="1400" dirty="0" err="1"/>
              <a:t>radioactivity</a:t>
            </a:r>
            <a:r>
              <a:rPr lang="nl-BE" sz="1400" dirty="0"/>
              <a:t>) </a:t>
            </a:r>
            <a:r>
              <a:rPr lang="nl-BE" sz="1400" dirty="0" err="1"/>
              <a:t>laid</a:t>
            </a:r>
            <a:r>
              <a:rPr lang="nl-BE" sz="1400" dirty="0"/>
              <a:t> down </a:t>
            </a:r>
            <a:r>
              <a:rPr lang="nl-BE" sz="1400" dirty="0" err="1"/>
              <a:t>by</a:t>
            </a:r>
            <a:r>
              <a:rPr lang="nl-BE" sz="1400" dirty="0"/>
              <a:t> the Directive.</a:t>
            </a:r>
          </a:p>
          <a:p>
            <a:pPr defTabSz="1693863">
              <a:lnSpc>
                <a:spcPct val="90000"/>
              </a:lnSpc>
              <a:buFontTx/>
              <a:buChar char="-"/>
              <a:defRPr/>
            </a:pPr>
            <a:endParaRPr lang="nl-BE" sz="1400" i="1" dirty="0"/>
          </a:p>
          <a:p>
            <a:pPr marL="0" indent="0" defTabSz="1693863">
              <a:lnSpc>
                <a:spcPct val="90000"/>
              </a:lnSpc>
              <a:buFontTx/>
              <a:buNone/>
              <a:defRPr/>
            </a:pPr>
            <a:r>
              <a:rPr lang="nl-BE" sz="1400" i="1" dirty="0" err="1"/>
              <a:t>Methods</a:t>
            </a:r>
            <a:r>
              <a:rPr lang="nl-BE" sz="1400" i="1" dirty="0"/>
              <a:t> of analysis </a:t>
            </a:r>
            <a:r>
              <a:rPr lang="nl-BE" sz="1400" i="1" dirty="0" err="1"/>
              <a:t>to</a:t>
            </a:r>
            <a:r>
              <a:rPr lang="nl-BE" sz="1400" i="1" dirty="0"/>
              <a:t> </a:t>
            </a:r>
            <a:r>
              <a:rPr lang="nl-BE" sz="1400" i="1" dirty="0" err="1"/>
              <a:t>be</a:t>
            </a:r>
            <a:r>
              <a:rPr lang="nl-BE" sz="1400" i="1" dirty="0"/>
              <a:t> </a:t>
            </a:r>
            <a:r>
              <a:rPr lang="nl-BE" sz="1400" i="1" dirty="0" err="1"/>
              <a:t>applied</a:t>
            </a:r>
            <a:r>
              <a:rPr lang="nl-BE" sz="1400" i="1" dirty="0"/>
              <a:t> </a:t>
            </a:r>
            <a:r>
              <a:rPr lang="nl-BE" sz="1400" i="1" dirty="0" err="1"/>
              <a:t>by</a:t>
            </a:r>
            <a:r>
              <a:rPr lang="nl-BE" sz="1400" i="1" dirty="0"/>
              <a:t> Member </a:t>
            </a:r>
            <a:r>
              <a:rPr lang="nl-BE" sz="1400" i="1" dirty="0" err="1"/>
              <a:t>States</a:t>
            </a:r>
            <a:r>
              <a:rPr lang="nl-BE" sz="1400" i="1" dirty="0"/>
              <a:t> at </a:t>
            </a:r>
            <a:r>
              <a:rPr lang="nl-BE" sz="1400" i="1" dirty="0" err="1"/>
              <a:t>regular</a:t>
            </a:r>
            <a:r>
              <a:rPr lang="nl-BE" sz="1400" i="1" dirty="0"/>
              <a:t>  monitoring of the </a:t>
            </a:r>
            <a:r>
              <a:rPr lang="nl-BE" sz="1400" i="1" dirty="0" err="1"/>
              <a:t>quality</a:t>
            </a:r>
            <a:r>
              <a:rPr lang="nl-BE" sz="1400" i="1" dirty="0"/>
              <a:t> of </a:t>
            </a:r>
            <a:r>
              <a:rPr lang="nl-BE" sz="1400" i="1" dirty="0" err="1"/>
              <a:t>drinking</a:t>
            </a:r>
            <a:r>
              <a:rPr lang="nl-BE" sz="1400" i="1" dirty="0"/>
              <a:t> water.</a:t>
            </a:r>
          </a:p>
        </p:txBody>
      </p:sp>
      <p:sp>
        <p:nvSpPr>
          <p:cNvPr id="56323" name="Rechthoek 5"/>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632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1081088"/>
            <a:ext cx="1782763"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pic>
        <p:nvPicPr>
          <p:cNvPr id="3" name="Afbeelding 2"/>
          <p:cNvPicPr>
            <a:picLocks noChangeAspect="1"/>
          </p:cNvPicPr>
          <p:nvPr/>
        </p:nvPicPr>
        <p:blipFill>
          <a:blip r:embed="rId4"/>
          <a:stretch>
            <a:fillRect/>
          </a:stretch>
        </p:blipFill>
        <p:spPr>
          <a:xfrm>
            <a:off x="177293" y="5560076"/>
            <a:ext cx="8789414" cy="1200318"/>
          </a:xfrm>
          <a:prstGeom prst="rect">
            <a:avLst/>
          </a:prstGeom>
        </p:spPr>
      </p:pic>
    </p:spTree>
    <p:extLst>
      <p:ext uri="{BB962C8B-B14F-4D97-AF65-F5344CB8AC3E}">
        <p14:creationId xmlns:p14="http://schemas.microsoft.com/office/powerpoint/2010/main" val="2469100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1043608" y="24036"/>
            <a:ext cx="7078063" cy="6806767"/>
          </a:xfrm>
          <a:prstGeom prst="rect">
            <a:avLst/>
          </a:prstGeom>
        </p:spPr>
      </p:pic>
      <p:sp>
        <p:nvSpPr>
          <p:cNvPr id="4" name="Rechthoek 3"/>
          <p:cNvSpPr/>
          <p:nvPr/>
        </p:nvSpPr>
        <p:spPr>
          <a:xfrm>
            <a:off x="2483768" y="116632"/>
            <a:ext cx="5493887" cy="31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hlinkClick r:id="rId3"/>
              </a:rPr>
              <a:t>http://ec.europa.eu/environment/water/water-drink/legislation_en.html</a:t>
            </a:r>
            <a:endParaRPr lang="nl-BE" sz="1400" dirty="0">
              <a:solidFill>
                <a:schemeClr val="tx1"/>
              </a:solidFill>
            </a:endParaRPr>
          </a:p>
        </p:txBody>
      </p:sp>
    </p:spTree>
    <p:extLst>
      <p:ext uri="{BB962C8B-B14F-4D97-AF65-F5344CB8AC3E}">
        <p14:creationId xmlns:p14="http://schemas.microsoft.com/office/powerpoint/2010/main" val="2025648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685800" y="1112838"/>
            <a:ext cx="7772400" cy="5195887"/>
          </a:xfrm>
        </p:spPr>
        <p:txBody>
          <a:bodyPr/>
          <a:lstStyle/>
          <a:p>
            <a:pPr marL="0" indent="0" defTabSz="1693863">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r>
              <a:rPr lang="nl-NL" altLang="nl-BE" sz="3600" i="1" u="sng" dirty="0">
                <a:solidFill>
                  <a:srgbClr val="0000FF"/>
                </a:solidFill>
              </a:rPr>
              <a:t> </a:t>
            </a:r>
          </a:p>
          <a:p>
            <a:pPr marL="0" indent="0" defTabSz="1693863">
              <a:buFont typeface="Monotype Sorts"/>
              <a:buNone/>
            </a:pPr>
            <a:r>
              <a:rPr lang="nl-NL" altLang="nl-BE" sz="2000" i="1" dirty="0">
                <a:solidFill>
                  <a:srgbClr val="0000FF"/>
                </a:solidFill>
              </a:rPr>
              <a:t>II.4.4. </a:t>
            </a:r>
            <a:r>
              <a:rPr lang="nl-NL" altLang="nl-BE" sz="2000" i="1" dirty="0" err="1">
                <a:solidFill>
                  <a:srgbClr val="0000FF"/>
                </a:solidFill>
              </a:rPr>
              <a:t>Beverages</a:t>
            </a:r>
            <a:endParaRPr lang="nl-NL" altLang="nl-BE" sz="2000" i="1" dirty="0">
              <a:solidFill>
                <a:srgbClr val="0000FF"/>
              </a:solidFill>
            </a:endParaRPr>
          </a:p>
          <a:p>
            <a:pPr marL="0" indent="0" defTabSz="1693863">
              <a:buFontTx/>
              <a:buNone/>
            </a:pPr>
            <a:r>
              <a:rPr lang="nl-NL" altLang="nl-BE" sz="1800" i="1" dirty="0">
                <a:solidFill>
                  <a:srgbClr val="0000FF"/>
                </a:solidFill>
              </a:rPr>
              <a:t>II.4.4.2. Fruit </a:t>
            </a:r>
            <a:r>
              <a:rPr lang="nl-NL" altLang="nl-BE" sz="1800" i="1" dirty="0" err="1">
                <a:solidFill>
                  <a:srgbClr val="0000FF"/>
                </a:solidFill>
              </a:rPr>
              <a:t>juices</a:t>
            </a:r>
            <a:r>
              <a:rPr lang="nl-NL" altLang="nl-BE" sz="1800" i="1" dirty="0">
                <a:solidFill>
                  <a:srgbClr val="0000FF"/>
                </a:solidFill>
              </a:rPr>
              <a:t> </a:t>
            </a:r>
            <a:r>
              <a:rPr lang="nl-NL" altLang="nl-BE" sz="1800" i="1" dirty="0" err="1">
                <a:solidFill>
                  <a:srgbClr val="0000FF"/>
                </a:solidFill>
              </a:rPr>
              <a:t>and</a:t>
            </a:r>
            <a:r>
              <a:rPr lang="nl-NL" altLang="nl-BE" sz="1800" i="1" dirty="0">
                <a:solidFill>
                  <a:srgbClr val="0000FF"/>
                </a:solidFill>
              </a:rPr>
              <a:t> </a:t>
            </a:r>
            <a:r>
              <a:rPr lang="nl-NL" altLang="nl-BE" sz="1800" i="1" dirty="0" err="1">
                <a:solidFill>
                  <a:srgbClr val="0000FF"/>
                </a:solidFill>
              </a:rPr>
              <a:t>similar</a:t>
            </a:r>
            <a:r>
              <a:rPr lang="nl-NL" altLang="nl-BE" sz="1800" i="1" dirty="0">
                <a:solidFill>
                  <a:srgbClr val="0000FF"/>
                </a:solidFill>
              </a:rPr>
              <a:t> </a:t>
            </a:r>
            <a:r>
              <a:rPr lang="nl-NL" altLang="nl-BE" sz="1800" i="1" dirty="0" err="1">
                <a:solidFill>
                  <a:srgbClr val="0000FF"/>
                </a:solidFill>
              </a:rPr>
              <a:t>products</a:t>
            </a:r>
            <a:r>
              <a:rPr lang="nl-NL" altLang="nl-BE" sz="1800" i="1" dirty="0">
                <a:solidFill>
                  <a:srgbClr val="0000FF"/>
                </a:solidFill>
              </a:rPr>
              <a:t> </a:t>
            </a:r>
            <a:r>
              <a:rPr lang="nl-NL" altLang="nl-BE" sz="1600" i="1" dirty="0">
                <a:solidFill>
                  <a:srgbClr val="0000FF"/>
                </a:solidFill>
              </a:rPr>
              <a:t>(Dir. 2001/112/EC)</a:t>
            </a:r>
          </a:p>
          <a:p>
            <a:pPr marL="0" indent="0" defTabSz="1693863">
              <a:buFontTx/>
              <a:buNone/>
            </a:pPr>
            <a:endParaRPr lang="nl-BE" altLang="nl-BE" sz="800" i="1" dirty="0"/>
          </a:p>
          <a:p>
            <a:pPr marL="0" indent="0" defTabSz="1693863">
              <a:buFontTx/>
              <a:buNone/>
              <a:tabLst>
                <a:tab pos="2600325" algn="l"/>
              </a:tabLst>
            </a:pPr>
            <a:r>
              <a:rPr lang="nl-BE" altLang="nl-BE" sz="1600" i="1" dirty="0" err="1"/>
              <a:t>Products</a:t>
            </a:r>
            <a:r>
              <a:rPr lang="nl-BE" altLang="nl-BE" sz="1600" i="1" dirty="0"/>
              <a:t> </a:t>
            </a:r>
            <a:r>
              <a:rPr lang="nl-BE" altLang="nl-BE" sz="1600" i="1" dirty="0" err="1"/>
              <a:t>covered</a:t>
            </a:r>
            <a:r>
              <a:rPr lang="nl-BE" altLang="nl-BE" sz="1600" i="1" dirty="0"/>
              <a:t> are:	- fruit </a:t>
            </a:r>
            <a:r>
              <a:rPr lang="nl-BE" altLang="nl-BE" sz="1600" i="1" dirty="0" err="1"/>
              <a:t>juice</a:t>
            </a:r>
            <a:r>
              <a:rPr lang="nl-BE" altLang="nl-BE" sz="1600" i="1" dirty="0"/>
              <a:t>;</a:t>
            </a:r>
          </a:p>
          <a:p>
            <a:pPr marL="0" indent="0" defTabSz="1693863">
              <a:buFontTx/>
              <a:buNone/>
              <a:tabLst>
                <a:tab pos="2600325" algn="l"/>
              </a:tabLst>
            </a:pPr>
            <a:r>
              <a:rPr lang="nl-BE" altLang="nl-BE" sz="1600" i="1" dirty="0"/>
              <a:t>	- fruit </a:t>
            </a:r>
            <a:r>
              <a:rPr lang="nl-BE" altLang="nl-BE" sz="1600" i="1" dirty="0" err="1"/>
              <a:t>juice</a:t>
            </a:r>
            <a:r>
              <a:rPr lang="nl-BE" altLang="nl-BE" sz="1600" i="1" dirty="0"/>
              <a:t> </a:t>
            </a:r>
            <a:r>
              <a:rPr lang="nl-BE" altLang="nl-BE" sz="1600" i="1" dirty="0" err="1"/>
              <a:t>from</a:t>
            </a:r>
            <a:r>
              <a:rPr lang="nl-BE" altLang="nl-BE" sz="1600" i="1" dirty="0"/>
              <a:t> </a:t>
            </a:r>
            <a:r>
              <a:rPr lang="nl-BE" altLang="nl-BE" sz="1600" i="1" dirty="0" err="1"/>
              <a:t>concentrate</a:t>
            </a:r>
            <a:r>
              <a:rPr lang="nl-BE" altLang="nl-BE" sz="1600" i="1" dirty="0"/>
              <a:t>;</a:t>
            </a:r>
          </a:p>
          <a:p>
            <a:pPr marL="0" indent="0" defTabSz="1693863">
              <a:buFontTx/>
              <a:buNone/>
              <a:tabLst>
                <a:tab pos="2600325" algn="l"/>
              </a:tabLst>
            </a:pPr>
            <a:r>
              <a:rPr lang="nl-BE" altLang="nl-BE" sz="1600" i="1" dirty="0"/>
              <a:t>	- </a:t>
            </a:r>
            <a:r>
              <a:rPr lang="nl-BE" altLang="nl-BE" sz="1600" i="1" dirty="0" err="1"/>
              <a:t>dehydrated</a:t>
            </a:r>
            <a:r>
              <a:rPr lang="nl-BE" altLang="nl-BE" sz="1600" i="1" dirty="0"/>
              <a:t> / </a:t>
            </a:r>
            <a:r>
              <a:rPr lang="nl-BE" altLang="nl-BE" sz="1600" i="1" dirty="0" err="1"/>
              <a:t>powdered</a:t>
            </a:r>
            <a:r>
              <a:rPr lang="nl-BE" altLang="nl-BE" sz="1600" i="1" dirty="0"/>
              <a:t> fruit </a:t>
            </a:r>
            <a:r>
              <a:rPr lang="nl-BE" altLang="nl-BE" sz="1600" i="1" dirty="0" err="1"/>
              <a:t>juice</a:t>
            </a:r>
            <a:r>
              <a:rPr lang="nl-BE" altLang="nl-BE" sz="1600" i="1" dirty="0"/>
              <a:t>;</a:t>
            </a:r>
          </a:p>
          <a:p>
            <a:pPr marL="0" indent="0" defTabSz="1693863">
              <a:buFontTx/>
              <a:buNone/>
              <a:tabLst>
                <a:tab pos="2600325" algn="l"/>
              </a:tabLst>
            </a:pPr>
            <a:r>
              <a:rPr lang="nl-BE" altLang="nl-BE" sz="1600" i="1" dirty="0"/>
              <a:t>	- water </a:t>
            </a:r>
            <a:r>
              <a:rPr lang="nl-BE" altLang="nl-BE" sz="1600" i="1" dirty="0" err="1"/>
              <a:t>extracted</a:t>
            </a:r>
            <a:r>
              <a:rPr lang="nl-BE" altLang="nl-BE" sz="1600" i="1" dirty="0"/>
              <a:t> fruit </a:t>
            </a:r>
            <a:r>
              <a:rPr lang="nl-BE" altLang="nl-BE" sz="1600" i="1" dirty="0" err="1"/>
              <a:t>juice</a:t>
            </a:r>
            <a:r>
              <a:rPr lang="nl-BE" altLang="nl-BE" sz="1600" i="1" dirty="0"/>
              <a:t>;</a:t>
            </a:r>
          </a:p>
          <a:p>
            <a:pPr marL="0" indent="0" defTabSz="1693863">
              <a:buFontTx/>
              <a:buNone/>
              <a:tabLst>
                <a:tab pos="2600325" algn="l"/>
              </a:tabLst>
            </a:pPr>
            <a:r>
              <a:rPr lang="nl-BE" altLang="nl-BE" sz="1600" i="1" dirty="0"/>
              <a:t>	- fruit nectar.		</a:t>
            </a:r>
          </a:p>
          <a:p>
            <a:pPr marL="0" indent="0" defTabSz="1693863">
              <a:buFontTx/>
              <a:buNone/>
            </a:pPr>
            <a:endParaRPr lang="nl-BE" altLang="nl-BE" sz="800" i="1" dirty="0"/>
          </a:p>
          <a:p>
            <a:pPr marL="0" indent="0" defTabSz="1693863">
              <a:buFontTx/>
              <a:buNone/>
            </a:pPr>
            <a:r>
              <a:rPr lang="nl-BE" altLang="nl-BE" sz="1600" i="1" dirty="0" err="1"/>
              <a:t>Labelling</a:t>
            </a:r>
            <a:r>
              <a:rPr lang="nl-BE" altLang="nl-BE" sz="1600" i="1" dirty="0"/>
              <a:t> </a:t>
            </a:r>
            <a:r>
              <a:rPr lang="nl-BE" altLang="nl-BE" sz="1600" i="1" dirty="0" err="1"/>
              <a:t>should</a:t>
            </a:r>
            <a:r>
              <a:rPr lang="nl-BE" altLang="nl-BE" sz="1600" i="1" dirty="0"/>
              <a:t> </a:t>
            </a:r>
            <a:r>
              <a:rPr lang="nl-BE" altLang="nl-BE" sz="1600" i="1" dirty="0" err="1"/>
              <a:t>indicate</a:t>
            </a:r>
            <a:r>
              <a:rPr lang="nl-BE" altLang="nl-BE" sz="1600" i="1" dirty="0"/>
              <a:t> </a:t>
            </a:r>
            <a:r>
              <a:rPr lang="nl-BE" altLang="nl-BE" sz="1600" i="1" dirty="0" err="1"/>
              <a:t>when</a:t>
            </a:r>
            <a:r>
              <a:rPr lang="nl-BE" altLang="nl-BE" sz="1600" i="1" dirty="0"/>
              <a:t> a product is </a:t>
            </a:r>
            <a:r>
              <a:rPr lang="nl-BE" altLang="nl-BE" sz="1600" i="1" dirty="0">
                <a:solidFill>
                  <a:srgbClr val="FF0000"/>
                </a:solidFill>
              </a:rPr>
              <a:t>a mixture of fruit </a:t>
            </a:r>
            <a:r>
              <a:rPr lang="nl-BE" altLang="nl-BE" sz="1600" i="1" dirty="0" err="1">
                <a:solidFill>
                  <a:srgbClr val="FF0000"/>
                </a:solidFill>
              </a:rPr>
              <a:t>juice</a:t>
            </a:r>
            <a:r>
              <a:rPr lang="nl-BE" altLang="nl-BE" sz="1600" i="1" dirty="0"/>
              <a:t> </a:t>
            </a:r>
            <a:r>
              <a:rPr lang="nl-BE" altLang="nl-BE" sz="1600" i="1" dirty="0" err="1"/>
              <a:t>and</a:t>
            </a:r>
            <a:r>
              <a:rPr lang="nl-BE" altLang="nl-BE" sz="1600" i="1" dirty="0"/>
              <a:t> </a:t>
            </a:r>
            <a:r>
              <a:rPr lang="nl-BE" altLang="nl-BE" sz="1600" i="1" dirty="0">
                <a:solidFill>
                  <a:srgbClr val="FF0000"/>
                </a:solidFill>
              </a:rPr>
              <a:t>fruit </a:t>
            </a:r>
            <a:r>
              <a:rPr lang="nl-BE" altLang="nl-BE" sz="1600" i="1" dirty="0" err="1">
                <a:solidFill>
                  <a:srgbClr val="FF0000"/>
                </a:solidFill>
              </a:rPr>
              <a:t>juice</a:t>
            </a:r>
            <a:r>
              <a:rPr lang="nl-BE" altLang="nl-BE" sz="1600" i="1" dirty="0">
                <a:solidFill>
                  <a:srgbClr val="FF0000"/>
                </a:solidFill>
              </a:rPr>
              <a:t> </a:t>
            </a:r>
            <a:r>
              <a:rPr lang="nl-BE" altLang="nl-BE" sz="1600" i="1" dirty="0" err="1">
                <a:solidFill>
                  <a:srgbClr val="FF0000"/>
                </a:solidFill>
              </a:rPr>
              <a:t>from</a:t>
            </a:r>
            <a:r>
              <a:rPr lang="nl-BE" altLang="nl-BE" sz="1600" i="1" dirty="0">
                <a:solidFill>
                  <a:srgbClr val="FF0000"/>
                </a:solidFill>
              </a:rPr>
              <a:t> </a:t>
            </a:r>
            <a:r>
              <a:rPr lang="nl-BE" altLang="nl-BE" sz="1600" i="1" dirty="0" err="1">
                <a:solidFill>
                  <a:srgbClr val="FF0000"/>
                </a:solidFill>
              </a:rPr>
              <a:t>concentrate</a:t>
            </a:r>
            <a:r>
              <a:rPr lang="nl-BE" altLang="nl-BE" sz="1600" i="1" dirty="0"/>
              <a:t>, </a:t>
            </a:r>
            <a:r>
              <a:rPr lang="nl-BE" altLang="nl-BE" sz="1600" i="1" dirty="0" err="1"/>
              <a:t>and</a:t>
            </a:r>
            <a:r>
              <a:rPr lang="nl-BE" altLang="nl-BE" sz="1600" i="1" dirty="0"/>
              <a:t> </a:t>
            </a:r>
            <a:r>
              <a:rPr lang="nl-BE" altLang="nl-BE" sz="1600" i="1" dirty="0" err="1"/>
              <a:t>for</a:t>
            </a:r>
            <a:r>
              <a:rPr lang="nl-BE" altLang="nl-BE" sz="1600" i="1" dirty="0"/>
              <a:t> fruit nectar, </a:t>
            </a:r>
            <a:r>
              <a:rPr lang="nl-BE" altLang="nl-BE" sz="1600" i="1" dirty="0" err="1"/>
              <a:t>when</a:t>
            </a:r>
            <a:r>
              <a:rPr lang="nl-BE" altLang="nl-BE" sz="1600" i="1" dirty="0"/>
              <a:t> </a:t>
            </a:r>
            <a:r>
              <a:rPr lang="nl-BE" altLang="nl-BE" sz="1600" i="1" dirty="0" err="1"/>
              <a:t>it</a:t>
            </a:r>
            <a:r>
              <a:rPr lang="nl-BE" altLang="nl-BE" sz="1600" i="1" dirty="0"/>
              <a:t> has been </a:t>
            </a:r>
            <a:r>
              <a:rPr lang="nl-BE" altLang="nl-BE" sz="1600" i="1" dirty="0" err="1">
                <a:solidFill>
                  <a:srgbClr val="FF0000"/>
                </a:solidFill>
              </a:rPr>
              <a:t>obtained</a:t>
            </a:r>
            <a:r>
              <a:rPr lang="nl-BE" altLang="nl-BE" sz="1600" i="1" dirty="0">
                <a:solidFill>
                  <a:srgbClr val="FF0000"/>
                </a:solidFill>
              </a:rPr>
              <a:t> </a:t>
            </a:r>
            <a:r>
              <a:rPr lang="nl-BE" altLang="nl-BE" sz="1600" i="1" dirty="0" err="1">
                <a:solidFill>
                  <a:srgbClr val="FF0000"/>
                </a:solidFill>
              </a:rPr>
              <a:t>entirely</a:t>
            </a:r>
            <a:r>
              <a:rPr lang="nl-BE" altLang="nl-BE" sz="1600" i="1" dirty="0">
                <a:solidFill>
                  <a:srgbClr val="FF0000"/>
                </a:solidFill>
              </a:rPr>
              <a:t> or </a:t>
            </a:r>
            <a:r>
              <a:rPr lang="nl-BE" altLang="nl-BE" sz="1600" i="1" dirty="0" err="1">
                <a:solidFill>
                  <a:srgbClr val="FF0000"/>
                </a:solidFill>
              </a:rPr>
              <a:t>partly</a:t>
            </a:r>
            <a:r>
              <a:rPr lang="nl-BE" altLang="nl-BE" sz="1600" i="1" dirty="0">
                <a:solidFill>
                  <a:srgbClr val="FF0000"/>
                </a:solidFill>
              </a:rPr>
              <a:t> </a:t>
            </a:r>
            <a:r>
              <a:rPr lang="nl-BE" altLang="nl-BE" sz="1600" i="1" dirty="0" err="1">
                <a:solidFill>
                  <a:srgbClr val="FF0000"/>
                </a:solidFill>
              </a:rPr>
              <a:t>from</a:t>
            </a:r>
            <a:r>
              <a:rPr lang="nl-BE" altLang="nl-BE" sz="1600" i="1" dirty="0">
                <a:solidFill>
                  <a:srgbClr val="FF0000"/>
                </a:solidFill>
              </a:rPr>
              <a:t> a </a:t>
            </a:r>
            <a:r>
              <a:rPr lang="nl-BE" altLang="nl-BE" sz="1600" i="1" dirty="0" err="1">
                <a:solidFill>
                  <a:srgbClr val="FF0000"/>
                </a:solidFill>
              </a:rPr>
              <a:t>concentrated</a:t>
            </a:r>
            <a:r>
              <a:rPr lang="nl-BE" altLang="nl-BE" sz="1600" i="1" dirty="0">
                <a:solidFill>
                  <a:srgbClr val="FF0000"/>
                </a:solidFill>
              </a:rPr>
              <a:t> product</a:t>
            </a:r>
            <a:r>
              <a:rPr lang="nl-BE" altLang="nl-BE" sz="1400" i="1" dirty="0"/>
              <a:t>. </a:t>
            </a:r>
          </a:p>
          <a:p>
            <a:pPr marL="0" indent="0" defTabSz="1693863">
              <a:buFontTx/>
              <a:buNone/>
            </a:pPr>
            <a:r>
              <a:rPr lang="en-US" sz="1400" i="1" dirty="0"/>
              <a:t>(the product name shall be composed of a list of the fruits used, in descending order of the volume of the fruit juices or purées included, as indicated in the list of ingredients)</a:t>
            </a:r>
            <a:endParaRPr lang="nl-BE" altLang="nl-BE" sz="1400" i="1" dirty="0"/>
          </a:p>
          <a:p>
            <a:pPr marL="0" indent="0" defTabSz="1693863">
              <a:buFontTx/>
              <a:buNone/>
            </a:pPr>
            <a:endParaRPr lang="nl-BE" altLang="nl-BE" sz="800" i="1" dirty="0"/>
          </a:p>
          <a:p>
            <a:pPr marL="0" indent="0" defTabSz="1693863">
              <a:buFontTx/>
              <a:buNone/>
            </a:pPr>
            <a:r>
              <a:rPr lang="en-US" sz="1600" i="1" dirty="0"/>
              <a:t>The </a:t>
            </a:r>
            <a:r>
              <a:rPr lang="en-US" sz="1600" i="1" dirty="0">
                <a:solidFill>
                  <a:srgbClr val="FF0000"/>
                </a:solidFill>
              </a:rPr>
              <a:t>addition of sugars </a:t>
            </a:r>
            <a:r>
              <a:rPr lang="en-US" sz="1600" i="1" dirty="0"/>
              <a:t>is </a:t>
            </a:r>
            <a:r>
              <a:rPr lang="en-US" sz="1600" i="1" dirty="0">
                <a:solidFill>
                  <a:srgbClr val="FF0000"/>
                </a:solidFill>
              </a:rPr>
              <a:t>no longer </a:t>
            </a:r>
            <a:r>
              <a:rPr lang="en-US" sz="1600" i="1" dirty="0" err="1">
                <a:solidFill>
                  <a:srgbClr val="FF0000"/>
                </a:solidFill>
              </a:rPr>
              <a:t>authorised</a:t>
            </a:r>
            <a:r>
              <a:rPr lang="en-US" sz="1600" i="1" dirty="0">
                <a:solidFill>
                  <a:srgbClr val="FF0000"/>
                </a:solidFill>
              </a:rPr>
              <a:t> </a:t>
            </a:r>
            <a:r>
              <a:rPr lang="en-US" sz="1600" i="1" dirty="0"/>
              <a:t>in fruit juices.</a:t>
            </a:r>
            <a:endParaRPr lang="nl-BE" altLang="nl-BE" sz="1600" i="1" dirty="0"/>
          </a:p>
          <a:p>
            <a:pPr marL="0" indent="0" defTabSz="1693863">
              <a:buFontTx/>
              <a:buNone/>
            </a:pPr>
            <a:endParaRPr lang="nl-BE" altLang="nl-BE" sz="800" i="1" dirty="0"/>
          </a:p>
          <a:p>
            <a:pPr marL="0" indent="0" defTabSz="1693863">
              <a:buFontTx/>
              <a:buNone/>
            </a:pPr>
            <a:r>
              <a:rPr lang="nl-BE" altLang="nl-BE" sz="1600" i="1" dirty="0"/>
              <a:t>Member </a:t>
            </a:r>
            <a:r>
              <a:rPr lang="nl-BE" altLang="nl-BE" sz="1600" i="1" dirty="0" err="1"/>
              <a:t>States</a:t>
            </a:r>
            <a:r>
              <a:rPr lang="nl-BE" altLang="nl-BE" sz="1600" i="1" dirty="0"/>
              <a:t> </a:t>
            </a:r>
            <a:r>
              <a:rPr lang="nl-BE" altLang="nl-BE" sz="1600" i="1" dirty="0" err="1"/>
              <a:t>may</a:t>
            </a:r>
            <a:r>
              <a:rPr lang="nl-BE" altLang="nl-BE" sz="1600" i="1" dirty="0"/>
              <a:t> </a:t>
            </a:r>
            <a:r>
              <a:rPr lang="nl-BE" altLang="nl-BE" sz="1600" i="1" dirty="0" err="1"/>
              <a:t>authorise</a:t>
            </a:r>
            <a:r>
              <a:rPr lang="nl-BE" altLang="nl-BE" sz="1600" i="1" dirty="0"/>
              <a:t> </a:t>
            </a:r>
            <a:r>
              <a:rPr lang="nl-BE" altLang="nl-BE" sz="1600" i="1" dirty="0" err="1"/>
              <a:t>the</a:t>
            </a:r>
            <a:r>
              <a:rPr lang="nl-BE" altLang="nl-BE" sz="1600" i="1" dirty="0"/>
              <a:t> </a:t>
            </a:r>
            <a:r>
              <a:rPr lang="nl-BE" altLang="nl-BE" sz="1600" i="1" dirty="0" err="1">
                <a:solidFill>
                  <a:srgbClr val="FF0000"/>
                </a:solidFill>
              </a:rPr>
              <a:t>addition</a:t>
            </a:r>
            <a:r>
              <a:rPr lang="nl-BE" altLang="nl-BE" sz="1600" i="1" dirty="0">
                <a:solidFill>
                  <a:srgbClr val="FF0000"/>
                </a:solidFill>
              </a:rPr>
              <a:t> of </a:t>
            </a:r>
            <a:r>
              <a:rPr lang="nl-BE" altLang="nl-BE" sz="1600" i="1" dirty="0" err="1">
                <a:solidFill>
                  <a:srgbClr val="FF0000"/>
                </a:solidFill>
              </a:rPr>
              <a:t>vitamins</a:t>
            </a:r>
            <a:r>
              <a:rPr lang="nl-BE" altLang="nl-BE" sz="1600" i="1" dirty="0">
                <a:solidFill>
                  <a:srgbClr val="FF0000"/>
                </a:solidFill>
              </a:rPr>
              <a:t> </a:t>
            </a:r>
            <a:r>
              <a:rPr lang="nl-BE" altLang="nl-BE" sz="1600" i="1" dirty="0" err="1">
                <a:solidFill>
                  <a:srgbClr val="FF0000"/>
                </a:solidFill>
              </a:rPr>
              <a:t>and</a:t>
            </a:r>
            <a:r>
              <a:rPr lang="nl-BE" altLang="nl-BE" sz="1600" i="1" dirty="0">
                <a:solidFill>
                  <a:srgbClr val="FF0000"/>
                </a:solidFill>
              </a:rPr>
              <a:t> </a:t>
            </a:r>
            <a:r>
              <a:rPr lang="nl-BE" altLang="nl-BE" sz="1600" i="1" dirty="0" err="1">
                <a:solidFill>
                  <a:srgbClr val="FF0000"/>
                </a:solidFill>
              </a:rPr>
              <a:t>minerals</a:t>
            </a:r>
            <a:r>
              <a:rPr lang="nl-BE" altLang="nl-BE" sz="1600" i="1" dirty="0">
                <a:solidFill>
                  <a:srgbClr val="FF0000"/>
                </a:solidFill>
              </a:rPr>
              <a:t> </a:t>
            </a:r>
            <a:r>
              <a:rPr lang="nl-BE" altLang="nl-BE" sz="1600" i="1" dirty="0"/>
              <a:t>to fruit </a:t>
            </a:r>
            <a:r>
              <a:rPr lang="nl-BE" altLang="nl-BE" sz="1600" i="1" dirty="0" err="1"/>
              <a:t>juice</a:t>
            </a:r>
            <a:r>
              <a:rPr lang="nl-BE" altLang="nl-BE" sz="1600" i="1" dirty="0"/>
              <a:t>, fruit </a:t>
            </a:r>
            <a:r>
              <a:rPr lang="nl-BE" altLang="nl-BE" sz="1600" i="1" dirty="0" err="1"/>
              <a:t>juice</a:t>
            </a:r>
            <a:r>
              <a:rPr lang="nl-BE" altLang="nl-BE" sz="1600" i="1" dirty="0"/>
              <a:t> </a:t>
            </a:r>
            <a:r>
              <a:rPr lang="nl-BE" altLang="nl-BE" sz="1600" i="1" dirty="0" err="1"/>
              <a:t>from</a:t>
            </a:r>
            <a:r>
              <a:rPr lang="nl-BE" altLang="nl-BE" sz="1600" i="1" dirty="0"/>
              <a:t> </a:t>
            </a:r>
            <a:r>
              <a:rPr lang="nl-BE" altLang="nl-BE" sz="1600" i="1" dirty="0" err="1"/>
              <a:t>concentrate</a:t>
            </a:r>
            <a:r>
              <a:rPr lang="nl-BE" altLang="nl-BE" sz="1600" i="1" dirty="0"/>
              <a:t>, </a:t>
            </a:r>
            <a:r>
              <a:rPr lang="nl-BE" altLang="nl-BE" sz="1600" i="1" dirty="0" err="1"/>
              <a:t>concentrated</a:t>
            </a:r>
            <a:r>
              <a:rPr lang="nl-BE" altLang="nl-BE" sz="1600" i="1" dirty="0"/>
              <a:t> fruit </a:t>
            </a:r>
            <a:r>
              <a:rPr lang="nl-BE" altLang="nl-BE" sz="1600" i="1" dirty="0" err="1"/>
              <a:t>juice</a:t>
            </a:r>
            <a:r>
              <a:rPr lang="nl-BE" altLang="nl-BE" sz="1600" i="1" dirty="0"/>
              <a:t>, </a:t>
            </a:r>
            <a:r>
              <a:rPr lang="nl-BE" altLang="nl-BE" sz="1600" i="1" dirty="0" err="1"/>
              <a:t>dehydrated</a:t>
            </a:r>
            <a:r>
              <a:rPr lang="nl-BE" altLang="nl-BE" sz="1600" i="1" dirty="0"/>
              <a:t>/</a:t>
            </a:r>
            <a:r>
              <a:rPr lang="nl-BE" altLang="nl-BE" sz="1600" i="1" dirty="0" err="1"/>
              <a:t>powdered</a:t>
            </a:r>
            <a:r>
              <a:rPr lang="nl-BE" altLang="nl-BE" sz="1600" i="1" dirty="0"/>
              <a:t> fruit </a:t>
            </a:r>
            <a:r>
              <a:rPr lang="nl-BE" altLang="nl-BE" sz="1600" i="1" dirty="0" err="1"/>
              <a:t>juice</a:t>
            </a:r>
            <a:r>
              <a:rPr lang="nl-BE" altLang="nl-BE" sz="1600" i="1" dirty="0"/>
              <a:t>, fruit nectar.</a:t>
            </a:r>
          </a:p>
        </p:txBody>
      </p:sp>
      <p:pic>
        <p:nvPicPr>
          <p:cNvPr id="57347" name="Afbeelding 4" descr="Mighty Man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852488"/>
            <a:ext cx="15890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hthoek 5"/>
          <p:cNvSpPr>
            <a:spLocks noChangeArrowheads="1"/>
          </p:cNvSpPr>
          <p:nvPr/>
        </p:nvSpPr>
        <p:spPr bwMode="auto">
          <a:xfrm>
            <a:off x="3492500" y="404813"/>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33336208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idx="1"/>
          </p:nvPr>
        </p:nvSpPr>
        <p:spPr>
          <a:xfrm>
            <a:off x="685800" y="1700213"/>
            <a:ext cx="7847013" cy="4752975"/>
          </a:xfrm>
        </p:spPr>
        <p:txBody>
          <a:bodyPr/>
          <a:lstStyle/>
          <a:p>
            <a:pPr marL="0" indent="0" defTabSz="1693863">
              <a:buFontTx/>
              <a:buNone/>
            </a:pPr>
            <a:r>
              <a:rPr lang="nl-NL" altLang="nl-BE" sz="2400" i="1" dirty="0">
                <a:solidFill>
                  <a:srgbClr val="0000FF"/>
                </a:solidFill>
              </a:rPr>
              <a:t>II.4. </a:t>
            </a:r>
            <a:r>
              <a:rPr lang="nl-NL" altLang="nl-BE" sz="2400" i="1" u="sng" dirty="0" err="1">
                <a:solidFill>
                  <a:srgbClr val="0000FF"/>
                </a:solidFill>
              </a:rPr>
              <a:t>Production</a:t>
            </a:r>
            <a:r>
              <a:rPr lang="nl-NL" altLang="nl-BE" sz="2400" i="1" u="sng" dirty="0">
                <a:solidFill>
                  <a:srgbClr val="0000FF"/>
                </a:solidFill>
              </a:rPr>
              <a:t> of </a:t>
            </a:r>
            <a:r>
              <a:rPr lang="nl-NL" altLang="nl-BE" sz="2400" i="1" u="sng" dirty="0" err="1">
                <a:solidFill>
                  <a:srgbClr val="0000FF"/>
                </a:solidFill>
              </a:rPr>
              <a:t>specific</a:t>
            </a:r>
            <a:r>
              <a:rPr lang="nl-NL" altLang="nl-BE" sz="2400" i="1" u="sng" dirty="0">
                <a:solidFill>
                  <a:srgbClr val="0000FF"/>
                </a:solidFill>
              </a:rPr>
              <a:t> </a:t>
            </a:r>
            <a:r>
              <a:rPr lang="nl-NL" altLang="nl-BE" sz="2400" i="1" u="sng" dirty="0" err="1">
                <a:solidFill>
                  <a:srgbClr val="0000FF"/>
                </a:solidFill>
              </a:rPr>
              <a:t>foodstuffs</a:t>
            </a:r>
            <a:r>
              <a:rPr lang="nl-NL" altLang="nl-BE" sz="3600" i="1" u="sng" dirty="0">
                <a:solidFill>
                  <a:srgbClr val="0000FF"/>
                </a:solidFill>
              </a:rPr>
              <a:t> </a:t>
            </a:r>
          </a:p>
          <a:p>
            <a:pPr marL="0" indent="0" defTabSz="1693863">
              <a:buFontTx/>
              <a:buNone/>
            </a:pPr>
            <a:endParaRPr lang="nl-NL" altLang="nl-BE" sz="1000" i="1" dirty="0">
              <a:solidFill>
                <a:srgbClr val="0000FF"/>
              </a:solidFill>
            </a:endParaRPr>
          </a:p>
          <a:p>
            <a:pPr marL="0" indent="0" defTabSz="1693863">
              <a:buFontTx/>
              <a:buNone/>
            </a:pPr>
            <a:r>
              <a:rPr lang="nl-NL" altLang="nl-BE" sz="2000" i="1" dirty="0">
                <a:solidFill>
                  <a:srgbClr val="0000FF"/>
                </a:solidFill>
              </a:rPr>
              <a:t>II.4.5. Coffee </a:t>
            </a:r>
            <a:r>
              <a:rPr lang="nl-NL" altLang="nl-BE" sz="2000" i="1" dirty="0" err="1">
                <a:solidFill>
                  <a:srgbClr val="0000FF"/>
                </a:solidFill>
              </a:rPr>
              <a:t>and</a:t>
            </a:r>
            <a:r>
              <a:rPr lang="nl-NL" altLang="nl-BE" sz="2000" i="1" dirty="0">
                <a:solidFill>
                  <a:srgbClr val="0000FF"/>
                </a:solidFill>
              </a:rPr>
              <a:t> </a:t>
            </a:r>
            <a:r>
              <a:rPr lang="nl-NL" altLang="nl-BE" sz="2000" i="1" dirty="0" err="1">
                <a:solidFill>
                  <a:srgbClr val="0000FF"/>
                </a:solidFill>
              </a:rPr>
              <a:t>chicory</a:t>
            </a:r>
            <a:r>
              <a:rPr lang="nl-NL" altLang="nl-BE" sz="2000" i="1" dirty="0">
                <a:solidFill>
                  <a:srgbClr val="0000FF"/>
                </a:solidFill>
              </a:rPr>
              <a:t> </a:t>
            </a:r>
            <a:r>
              <a:rPr lang="nl-NL" altLang="nl-BE" sz="2000" i="1" dirty="0" err="1">
                <a:solidFill>
                  <a:srgbClr val="0000FF"/>
                </a:solidFill>
              </a:rPr>
              <a:t>extracts</a:t>
            </a:r>
            <a:r>
              <a:rPr lang="nl-NL" altLang="nl-BE" sz="2000" i="1" dirty="0">
                <a:solidFill>
                  <a:srgbClr val="0000FF"/>
                </a:solidFill>
              </a:rPr>
              <a:t>  (Dir. 99/4/EC)</a:t>
            </a:r>
          </a:p>
          <a:p>
            <a:pPr marL="0" indent="0" defTabSz="1693863">
              <a:buFontTx/>
              <a:buNone/>
            </a:pPr>
            <a:endParaRPr lang="nl-BE" altLang="nl-BE" sz="1600" i="1" dirty="0"/>
          </a:p>
          <a:p>
            <a:pPr marL="0" indent="0" defTabSz="1693863">
              <a:buFontTx/>
              <a:buNone/>
            </a:pPr>
            <a:r>
              <a:rPr lang="nl-BE" altLang="nl-BE" sz="1600" i="1" dirty="0" err="1">
                <a:solidFill>
                  <a:srgbClr val="FF0000"/>
                </a:solidFill>
              </a:rPr>
              <a:t>Composition</a:t>
            </a:r>
            <a:r>
              <a:rPr lang="nl-BE" altLang="nl-BE" sz="1600" i="1" dirty="0">
                <a:solidFill>
                  <a:srgbClr val="FF0000"/>
                </a:solidFill>
              </a:rPr>
              <a:t>:</a:t>
            </a:r>
            <a:r>
              <a:rPr lang="nl-BE" altLang="nl-BE" sz="1600" i="1" dirty="0"/>
              <a:t> 	minimum </a:t>
            </a:r>
            <a:r>
              <a:rPr lang="nl-BE" altLang="nl-BE" sz="1600" i="1" dirty="0" err="1"/>
              <a:t>requirements</a:t>
            </a:r>
            <a:r>
              <a:rPr lang="nl-BE" altLang="nl-BE" sz="1600" i="1" dirty="0"/>
              <a:t>, in </a:t>
            </a:r>
            <a:r>
              <a:rPr lang="nl-BE" altLang="nl-BE" sz="1600" i="1" dirty="0" err="1"/>
              <a:t>particular</a:t>
            </a:r>
            <a:r>
              <a:rPr lang="nl-BE" altLang="nl-BE" sz="1600" i="1" dirty="0"/>
              <a:t> as </a:t>
            </a:r>
            <a:r>
              <a:rPr lang="nl-BE" altLang="nl-BE" sz="1600" i="1" dirty="0" err="1"/>
              <a:t>regards</a:t>
            </a:r>
            <a:r>
              <a:rPr lang="nl-BE" altLang="nl-BE" sz="1600" i="1" dirty="0"/>
              <a:t> </a:t>
            </a:r>
            <a:r>
              <a:rPr lang="nl-BE" altLang="nl-BE" sz="1600" i="1" dirty="0" err="1"/>
              <a:t>the</a:t>
            </a:r>
            <a:r>
              <a:rPr lang="nl-BE" altLang="nl-BE" sz="1600" i="1" dirty="0"/>
              <a:t> coffee-</a:t>
            </a:r>
            <a:r>
              <a:rPr lang="nl-BE" altLang="nl-BE" sz="1600" i="1" dirty="0" err="1"/>
              <a:t>based</a:t>
            </a:r>
            <a:r>
              <a:rPr lang="nl-BE" altLang="nl-BE" sz="1600" i="1" dirty="0"/>
              <a:t> 	or </a:t>
            </a:r>
            <a:r>
              <a:rPr lang="nl-BE" altLang="nl-BE" sz="1600" i="1" dirty="0" err="1"/>
              <a:t>chicory-based</a:t>
            </a:r>
            <a:r>
              <a:rPr lang="nl-BE" altLang="nl-BE" sz="1600" i="1" dirty="0"/>
              <a:t> dry matter component</a:t>
            </a:r>
          </a:p>
          <a:p>
            <a:pPr marL="0" indent="0" defTabSz="1693863">
              <a:buFontTx/>
              <a:buNone/>
            </a:pPr>
            <a:r>
              <a:rPr lang="nl-BE" altLang="nl-BE" sz="1600" i="1" dirty="0"/>
              <a:t>	 (as a % </a:t>
            </a:r>
            <a:r>
              <a:rPr lang="nl-BE" altLang="nl-BE" sz="1600" i="1" dirty="0" err="1"/>
              <a:t>by</a:t>
            </a:r>
            <a:r>
              <a:rPr lang="nl-BE" altLang="nl-BE" sz="1600" i="1" dirty="0"/>
              <a:t> </a:t>
            </a:r>
            <a:r>
              <a:rPr lang="nl-BE" altLang="nl-BE" sz="1600" i="1" dirty="0" err="1"/>
              <a:t>weight</a:t>
            </a:r>
            <a:r>
              <a:rPr lang="nl-BE" altLang="nl-BE" sz="1600" i="1" dirty="0"/>
              <a:t> of </a:t>
            </a:r>
            <a:r>
              <a:rPr lang="nl-BE" altLang="nl-BE" sz="1600" i="1" dirty="0" err="1"/>
              <a:t>the</a:t>
            </a:r>
            <a:r>
              <a:rPr lang="nl-BE" altLang="nl-BE" sz="1600" i="1" dirty="0"/>
              <a:t> </a:t>
            </a:r>
            <a:r>
              <a:rPr lang="nl-BE" altLang="nl-BE" sz="1600" i="1" dirty="0" err="1"/>
              <a:t>finished</a:t>
            </a:r>
            <a:r>
              <a:rPr lang="nl-BE" altLang="nl-BE" sz="1600" i="1" dirty="0"/>
              <a:t> product)</a:t>
            </a:r>
          </a:p>
          <a:p>
            <a:pPr marL="0" indent="0" defTabSz="1693863">
              <a:buFontTx/>
              <a:buNone/>
            </a:pPr>
            <a:endParaRPr lang="nl-BE" altLang="nl-BE" sz="1600" i="1" dirty="0"/>
          </a:p>
          <a:p>
            <a:pPr marL="0" indent="0" defTabSz="1693863">
              <a:buFontTx/>
              <a:buNone/>
            </a:pPr>
            <a:r>
              <a:rPr lang="nl-BE" altLang="nl-BE" sz="1600" i="1" dirty="0" err="1">
                <a:solidFill>
                  <a:srgbClr val="FF0000"/>
                </a:solidFill>
              </a:rPr>
              <a:t>Labelling</a:t>
            </a:r>
            <a:r>
              <a:rPr lang="nl-BE" altLang="nl-BE" sz="1600" i="1" dirty="0">
                <a:solidFill>
                  <a:srgbClr val="FF0000"/>
                </a:solidFill>
              </a:rPr>
              <a:t>:</a:t>
            </a:r>
            <a:r>
              <a:rPr lang="nl-BE" altLang="nl-BE" sz="1600" i="1" dirty="0"/>
              <a:t>	</a:t>
            </a:r>
            <a:r>
              <a:rPr lang="nl-BE" altLang="nl-BE" sz="1600" i="1" dirty="0" err="1"/>
              <a:t>only</a:t>
            </a:r>
            <a:r>
              <a:rPr lang="nl-BE" altLang="nl-BE" sz="1600" i="1" dirty="0"/>
              <a:t> </a:t>
            </a:r>
            <a:r>
              <a:rPr lang="nl-BE" altLang="nl-BE" sz="1600" i="1" dirty="0" err="1"/>
              <a:t>descriptions</a:t>
            </a:r>
            <a:r>
              <a:rPr lang="nl-BE" altLang="nl-BE" sz="1600" i="1" dirty="0"/>
              <a:t> </a:t>
            </a:r>
            <a:r>
              <a:rPr lang="nl-BE" altLang="nl-BE" sz="1600" i="1" dirty="0">
                <a:solidFill>
                  <a:srgbClr val="0000FF"/>
                </a:solidFill>
              </a:rPr>
              <a:t>coffee extract, </a:t>
            </a:r>
            <a:r>
              <a:rPr lang="nl-BE" altLang="nl-BE" sz="1600" i="1" dirty="0" err="1">
                <a:solidFill>
                  <a:srgbClr val="0000FF"/>
                </a:solidFill>
              </a:rPr>
              <a:t>chicory</a:t>
            </a:r>
            <a:r>
              <a:rPr lang="nl-BE" altLang="nl-BE" sz="1600" i="1" dirty="0">
                <a:solidFill>
                  <a:srgbClr val="0000FF"/>
                </a:solidFill>
              </a:rPr>
              <a:t> extract, </a:t>
            </a:r>
            <a:r>
              <a:rPr lang="nl-BE" altLang="nl-BE" sz="1600" i="1" dirty="0" err="1">
                <a:solidFill>
                  <a:srgbClr val="0000FF"/>
                </a:solidFill>
              </a:rPr>
              <a:t>soluble</a:t>
            </a:r>
            <a:r>
              <a:rPr lang="nl-BE" altLang="nl-BE" sz="1600" i="1" dirty="0">
                <a:solidFill>
                  <a:srgbClr val="0000FF"/>
                </a:solidFill>
              </a:rPr>
              <a:t> coffee 	extract, </a:t>
            </a:r>
            <a:r>
              <a:rPr lang="nl-BE" altLang="nl-BE" sz="1600" i="1" dirty="0" err="1">
                <a:solidFill>
                  <a:srgbClr val="0000FF"/>
                </a:solidFill>
              </a:rPr>
              <a:t>soluble</a:t>
            </a:r>
            <a:r>
              <a:rPr lang="nl-BE" altLang="nl-BE" sz="1600" i="1" dirty="0">
                <a:solidFill>
                  <a:srgbClr val="0000FF"/>
                </a:solidFill>
              </a:rPr>
              <a:t> </a:t>
            </a:r>
            <a:r>
              <a:rPr lang="nl-BE" altLang="nl-BE" sz="1600" i="1" dirty="0" err="1">
                <a:solidFill>
                  <a:srgbClr val="0000FF"/>
                </a:solidFill>
              </a:rPr>
              <a:t>chicory</a:t>
            </a:r>
            <a:r>
              <a:rPr lang="nl-BE" altLang="nl-BE" sz="1600" i="1" dirty="0">
                <a:solidFill>
                  <a:srgbClr val="0000FF"/>
                </a:solidFill>
              </a:rPr>
              <a:t>, instant </a:t>
            </a:r>
            <a:r>
              <a:rPr lang="nl-BE" altLang="nl-BE" sz="1600" i="1" dirty="0" err="1">
                <a:solidFill>
                  <a:srgbClr val="0000FF"/>
                </a:solidFill>
              </a:rPr>
              <a:t>chicory</a:t>
            </a:r>
            <a:r>
              <a:rPr lang="nl-BE" altLang="nl-BE" sz="1600" i="1" dirty="0">
                <a:solidFill>
                  <a:srgbClr val="0000FF"/>
                </a:solidFill>
              </a:rPr>
              <a:t> </a:t>
            </a:r>
            <a:r>
              <a:rPr lang="nl-BE" altLang="nl-BE" sz="1600" i="1" dirty="0" err="1">
                <a:solidFill>
                  <a:srgbClr val="0000FF"/>
                </a:solidFill>
              </a:rPr>
              <a:t>and</a:t>
            </a:r>
            <a:r>
              <a:rPr lang="nl-BE" altLang="nl-BE" sz="1600" i="1" dirty="0">
                <a:solidFill>
                  <a:srgbClr val="0000FF"/>
                </a:solidFill>
              </a:rPr>
              <a:t> </a:t>
            </a:r>
            <a:r>
              <a:rPr lang="nl-BE" altLang="nl-BE" sz="1600" i="1" dirty="0" err="1">
                <a:solidFill>
                  <a:srgbClr val="0000FF"/>
                </a:solidFill>
              </a:rPr>
              <a:t>soluble</a:t>
            </a:r>
            <a:r>
              <a:rPr lang="nl-BE" altLang="nl-BE" sz="1600" i="1" dirty="0">
                <a:solidFill>
                  <a:srgbClr val="0000FF"/>
                </a:solidFill>
              </a:rPr>
              <a:t> or instant 	coffee</a:t>
            </a:r>
            <a:r>
              <a:rPr lang="nl-BE" altLang="nl-BE" sz="1600" i="1" dirty="0"/>
              <a:t> </a:t>
            </a:r>
            <a:r>
              <a:rPr lang="nl-BE" altLang="nl-BE" sz="1600" i="1" dirty="0" err="1"/>
              <a:t>may</a:t>
            </a:r>
            <a:r>
              <a:rPr lang="nl-BE" altLang="nl-BE" sz="1600" i="1" dirty="0"/>
              <a:t> </a:t>
            </a:r>
            <a:r>
              <a:rPr lang="nl-BE" altLang="nl-BE" sz="1600" i="1" dirty="0" err="1"/>
              <a:t>be</a:t>
            </a:r>
            <a:r>
              <a:rPr lang="nl-BE" altLang="nl-BE" sz="1600" i="1" dirty="0"/>
              <a:t> </a:t>
            </a:r>
            <a:r>
              <a:rPr lang="nl-BE" altLang="nl-BE" sz="1600" i="1" dirty="0" err="1"/>
              <a:t>used</a:t>
            </a:r>
            <a:r>
              <a:rPr lang="nl-BE" altLang="nl-BE" sz="1600" i="1" dirty="0"/>
              <a:t>.</a:t>
            </a:r>
          </a:p>
          <a:p>
            <a:pPr marL="0" indent="0" defTabSz="1693863">
              <a:buFontTx/>
              <a:buNone/>
            </a:pPr>
            <a:r>
              <a:rPr lang="nl-BE" altLang="nl-BE" sz="1600" i="1" dirty="0"/>
              <a:t>	+ ‘paste’ or ‘in paste form’, ‘liquid’ or ‘in liquid form’, ‘</a:t>
            </a:r>
            <a:r>
              <a:rPr lang="nl-BE" altLang="nl-BE" sz="1600" i="1" dirty="0" err="1"/>
              <a:t>concentrated</a:t>
            </a:r>
            <a:r>
              <a:rPr lang="nl-BE" altLang="nl-BE" sz="1600" i="1" dirty="0"/>
              <a:t>’ 	etc. </a:t>
            </a:r>
            <a:r>
              <a:rPr lang="nl-BE" altLang="nl-BE" sz="1600" i="1" dirty="0" err="1"/>
              <a:t>and</a:t>
            </a:r>
            <a:r>
              <a:rPr lang="nl-BE" altLang="nl-BE" sz="1600" i="1" dirty="0"/>
              <a:t> </a:t>
            </a:r>
            <a:r>
              <a:rPr lang="nl-BE" altLang="nl-BE" sz="1600" i="1" dirty="0" err="1"/>
              <a:t>any</a:t>
            </a:r>
            <a:r>
              <a:rPr lang="nl-BE" altLang="nl-BE" sz="1600" i="1" dirty="0"/>
              <a:t> </a:t>
            </a:r>
            <a:r>
              <a:rPr lang="nl-BE" altLang="nl-BE" sz="1600" i="1" dirty="0" err="1"/>
              <a:t>added</a:t>
            </a:r>
            <a:r>
              <a:rPr lang="nl-BE" altLang="nl-BE" sz="1600" i="1" dirty="0"/>
              <a:t> </a:t>
            </a:r>
            <a:r>
              <a:rPr lang="nl-BE" altLang="nl-BE" sz="1600" i="1" dirty="0" err="1"/>
              <a:t>substances</a:t>
            </a:r>
            <a:endParaRPr lang="nl-BE" altLang="nl-BE" sz="1600" i="1" dirty="0"/>
          </a:p>
          <a:p>
            <a:pPr marL="0" indent="0" defTabSz="1693863">
              <a:buFontTx/>
              <a:buNone/>
            </a:pPr>
            <a:r>
              <a:rPr lang="nl-BE" altLang="nl-BE" sz="1600" i="1" dirty="0"/>
              <a:t> 	+ </a:t>
            </a:r>
            <a:r>
              <a:rPr lang="nl-BE" altLang="nl-BE" sz="1600" i="1" dirty="0" err="1"/>
              <a:t>the</a:t>
            </a:r>
            <a:r>
              <a:rPr lang="nl-BE" altLang="nl-BE" sz="1600" i="1" dirty="0"/>
              <a:t> </a:t>
            </a:r>
            <a:r>
              <a:rPr lang="nl-BE" altLang="nl-BE" sz="1600" i="1" dirty="0" err="1"/>
              <a:t>cafeine</a:t>
            </a:r>
            <a:r>
              <a:rPr lang="nl-BE" altLang="nl-BE" sz="1600" i="1" dirty="0"/>
              <a:t> content</a:t>
            </a:r>
          </a:p>
          <a:p>
            <a:pPr marL="0" indent="0" defTabSz="1693863">
              <a:buFontTx/>
              <a:buNone/>
            </a:pPr>
            <a:r>
              <a:rPr lang="nl-BE" altLang="nl-BE" sz="1600" i="1" dirty="0"/>
              <a:t>	+ minimum coffee-</a:t>
            </a:r>
            <a:r>
              <a:rPr lang="nl-BE" altLang="nl-BE" sz="1600" i="1" dirty="0" err="1"/>
              <a:t>based</a:t>
            </a:r>
            <a:r>
              <a:rPr lang="nl-BE" altLang="nl-BE" sz="1600" i="1" dirty="0"/>
              <a:t> (</a:t>
            </a:r>
            <a:r>
              <a:rPr lang="nl-BE" altLang="nl-BE" sz="1600" i="1" dirty="0" err="1"/>
              <a:t>chicory-based</a:t>
            </a:r>
            <a:r>
              <a:rPr lang="nl-BE" altLang="nl-BE" sz="1600" i="1" dirty="0"/>
              <a:t>) dry matter content </a:t>
            </a:r>
          </a:p>
          <a:p>
            <a:pPr marL="0" indent="0" defTabSz="1693863">
              <a:buFontTx/>
              <a:buNone/>
            </a:pPr>
            <a:r>
              <a:rPr lang="nl-BE" altLang="nl-BE" sz="1600" i="1" dirty="0"/>
              <a:t>	</a:t>
            </a:r>
            <a:r>
              <a:rPr lang="nl-BE" altLang="nl-BE" sz="1200" i="1" dirty="0"/>
              <a:t>(% of </a:t>
            </a:r>
            <a:r>
              <a:rPr lang="nl-BE" altLang="nl-BE" sz="1200" i="1" dirty="0" err="1"/>
              <a:t>weight</a:t>
            </a:r>
            <a:r>
              <a:rPr lang="nl-BE" altLang="nl-BE" sz="1200" i="1" dirty="0"/>
              <a:t>)</a:t>
            </a:r>
          </a:p>
        </p:txBody>
      </p:sp>
      <p:pic>
        <p:nvPicPr>
          <p:cNvPr id="58371" name="prodImage" descr="Lamberts Pure Green Coffee Extract - 60 Ta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549275"/>
            <a:ext cx="26273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hthoek 5"/>
          <p:cNvSpPr>
            <a:spLocks noChangeArrowheads="1"/>
          </p:cNvSpPr>
          <p:nvPr/>
        </p:nvSpPr>
        <p:spPr bwMode="auto">
          <a:xfrm>
            <a:off x="3492500" y="404813"/>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6" name="Tijdelijke aanduiding voor voettekst 3"/>
          <p:cNvSpPr>
            <a:spLocks noGrp="1"/>
          </p:cNvSpPr>
          <p:nvPr>
            <p:ph type="ftr" sz="quarter" idx="10"/>
          </p:nvPr>
        </p:nvSpPr>
        <p:spPr>
          <a:xfrm>
            <a:off x="6228184" y="6381328"/>
            <a:ext cx="2751137" cy="352425"/>
          </a:xfrm>
        </p:spPr>
        <p:txBody>
          <a:bodyPr/>
          <a:lstStyle/>
          <a:p>
            <a:pPr>
              <a:defRPr/>
            </a:pPr>
            <a:r>
              <a:rPr lang="en-GB" dirty="0"/>
              <a:t>www.east-invest2.eu</a:t>
            </a:r>
          </a:p>
        </p:txBody>
      </p:sp>
    </p:spTree>
    <p:extLst>
      <p:ext uri="{BB962C8B-B14F-4D97-AF65-F5344CB8AC3E}">
        <p14:creationId xmlns:p14="http://schemas.microsoft.com/office/powerpoint/2010/main" val="34626342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685800" y="1773238"/>
            <a:ext cx="7772400" cy="4322762"/>
          </a:xfrm>
        </p:spPr>
        <p:txBody>
          <a:bodyPr/>
          <a:lstStyle/>
          <a:p>
            <a:pPr defTabSz="1693863">
              <a:buFontTx/>
              <a:buNone/>
            </a:pPr>
            <a:r>
              <a:rPr lang="nl-NL" altLang="nl-BE" sz="2400" i="1" dirty="0">
                <a:solidFill>
                  <a:srgbClr val="0000FF"/>
                </a:solidFill>
              </a:rPr>
              <a:t>II.5. </a:t>
            </a:r>
            <a:r>
              <a:rPr lang="nl-NL" altLang="nl-BE" sz="2400" i="1" u="sng" dirty="0" err="1">
                <a:solidFill>
                  <a:srgbClr val="0000FF"/>
                </a:solidFill>
              </a:rPr>
              <a:t>Hygiene</a:t>
            </a:r>
            <a:r>
              <a:rPr lang="nl-NL" altLang="nl-BE" sz="2400" i="1" u="sng" dirty="0">
                <a:solidFill>
                  <a:srgbClr val="0000FF"/>
                </a:solidFill>
              </a:rPr>
              <a:t> of  </a:t>
            </a:r>
            <a:r>
              <a:rPr lang="nl-NL" altLang="nl-BE" sz="2400" i="1" u="sng" dirty="0" err="1">
                <a:solidFill>
                  <a:srgbClr val="0000FF"/>
                </a:solidFill>
              </a:rPr>
              <a:t>foodstuffs</a:t>
            </a:r>
            <a:r>
              <a:rPr lang="nl-NL" altLang="nl-BE" sz="2400" i="1" u="sng" dirty="0">
                <a:solidFill>
                  <a:srgbClr val="0000FF"/>
                </a:solidFill>
              </a:rPr>
              <a:t> &amp; </a:t>
            </a:r>
            <a:r>
              <a:rPr lang="nl-NL" altLang="nl-BE" sz="2400" i="1" u="sng" dirty="0" err="1">
                <a:solidFill>
                  <a:srgbClr val="0000FF"/>
                </a:solidFill>
              </a:rPr>
              <a:t>other</a:t>
            </a:r>
            <a:r>
              <a:rPr lang="nl-NL" altLang="nl-BE" sz="2400" i="1" u="sng" dirty="0">
                <a:solidFill>
                  <a:srgbClr val="0000FF"/>
                </a:solidFill>
              </a:rPr>
              <a:t> health </a:t>
            </a:r>
            <a:r>
              <a:rPr lang="nl-NL" altLang="nl-BE" sz="2400" i="1" u="sng" dirty="0" err="1">
                <a:solidFill>
                  <a:srgbClr val="0000FF"/>
                </a:solidFill>
              </a:rPr>
              <a:t>aspects</a:t>
            </a:r>
            <a:endParaRPr lang="nl-NL" altLang="nl-BE" sz="2400" i="1" u="sng" dirty="0">
              <a:solidFill>
                <a:srgbClr val="0000FF"/>
              </a:solidFill>
            </a:endParaRPr>
          </a:p>
          <a:p>
            <a:pPr defTabSz="1693863">
              <a:buFontTx/>
              <a:buNone/>
            </a:pPr>
            <a:endParaRPr lang="nl-NL" altLang="nl-BE" sz="2400" i="1" dirty="0">
              <a:solidFill>
                <a:srgbClr val="0000FF"/>
              </a:solidFill>
            </a:endParaRPr>
          </a:p>
          <a:p>
            <a:pPr defTabSz="1693863">
              <a:buFontTx/>
              <a:buNone/>
            </a:pPr>
            <a:r>
              <a:rPr lang="nl-NL" altLang="nl-BE" sz="2000" i="1" dirty="0">
                <a:solidFill>
                  <a:srgbClr val="0000FF"/>
                </a:solidFill>
              </a:rPr>
              <a:t>II.5.1. </a:t>
            </a:r>
            <a:r>
              <a:rPr lang="nl-NL" altLang="nl-BE" sz="2000" i="1" dirty="0" err="1">
                <a:solidFill>
                  <a:srgbClr val="0000FF"/>
                </a:solidFill>
              </a:rPr>
              <a:t>Hygiene</a:t>
            </a:r>
            <a:r>
              <a:rPr lang="nl-NL" altLang="nl-BE" sz="2000" i="1" dirty="0">
                <a:solidFill>
                  <a:srgbClr val="0000FF"/>
                </a:solidFill>
              </a:rPr>
              <a:t> of </a:t>
            </a:r>
            <a:r>
              <a:rPr lang="nl-NL" altLang="nl-BE" sz="2000" i="1" dirty="0" err="1">
                <a:solidFill>
                  <a:srgbClr val="0000FF"/>
                </a:solidFill>
              </a:rPr>
              <a:t>foodstuffs</a:t>
            </a:r>
            <a:r>
              <a:rPr lang="nl-NL" altLang="nl-BE" sz="2000" i="1" dirty="0">
                <a:solidFill>
                  <a:srgbClr val="0000FF"/>
                </a:solidFill>
              </a:rPr>
              <a:t>  - </a:t>
            </a:r>
            <a:r>
              <a:rPr lang="nl-NL" altLang="nl-BE" sz="2000" i="1" dirty="0" err="1">
                <a:solidFill>
                  <a:srgbClr val="0000FF"/>
                </a:solidFill>
              </a:rPr>
              <a:t>general</a:t>
            </a:r>
            <a:r>
              <a:rPr lang="nl-NL" altLang="nl-BE" sz="2000" i="1" dirty="0">
                <a:solidFill>
                  <a:srgbClr val="0000FF"/>
                </a:solidFill>
              </a:rPr>
              <a:t> </a:t>
            </a:r>
            <a:r>
              <a:rPr lang="nl-NL" altLang="nl-BE" sz="2000" i="1" dirty="0" err="1">
                <a:solidFill>
                  <a:srgbClr val="0000FF"/>
                </a:solidFill>
              </a:rPr>
              <a:t>rules</a:t>
            </a:r>
            <a:endParaRPr lang="nl-NL" altLang="nl-BE" sz="2000" i="1" dirty="0">
              <a:solidFill>
                <a:srgbClr val="0000FF"/>
              </a:solidFill>
            </a:endParaRPr>
          </a:p>
          <a:p>
            <a:pPr defTabSz="1693863">
              <a:buFontTx/>
              <a:buNone/>
            </a:pPr>
            <a:r>
              <a:rPr lang="nl-NL" altLang="nl-BE" sz="1600" i="1" dirty="0"/>
              <a:t>II.5.1.1. General </a:t>
            </a:r>
            <a:r>
              <a:rPr lang="nl-NL" altLang="nl-BE" sz="1600" i="1" dirty="0" err="1"/>
              <a:t>principles</a:t>
            </a:r>
            <a:r>
              <a:rPr lang="nl-NL" altLang="nl-BE" sz="1600" i="1" dirty="0"/>
              <a:t> of food </a:t>
            </a:r>
            <a:r>
              <a:rPr lang="nl-NL" altLang="nl-BE" sz="1600" i="1" dirty="0" err="1"/>
              <a:t>law</a:t>
            </a:r>
            <a:r>
              <a:rPr lang="nl-NL" altLang="nl-BE" sz="1600" i="1" dirty="0"/>
              <a:t> – EFSA – Procedures </a:t>
            </a:r>
            <a:r>
              <a:rPr lang="nl-NL" altLang="nl-BE" sz="1600" i="1" dirty="0" err="1"/>
              <a:t>for</a:t>
            </a:r>
            <a:r>
              <a:rPr lang="nl-NL" altLang="nl-BE" sz="1600" i="1" dirty="0"/>
              <a:t> food </a:t>
            </a:r>
            <a:r>
              <a:rPr lang="nl-NL" altLang="nl-BE" sz="1600" i="1" dirty="0" err="1"/>
              <a:t>safety</a:t>
            </a:r>
            <a:endParaRPr lang="nl-NL" altLang="nl-BE" sz="1600" i="1" dirty="0"/>
          </a:p>
          <a:p>
            <a:pPr defTabSz="1693863">
              <a:buFontTx/>
              <a:buNone/>
            </a:pPr>
            <a:r>
              <a:rPr lang="nl-NL" altLang="nl-BE" sz="1600" i="1" dirty="0"/>
              <a:t>II.5.1.2. </a:t>
            </a:r>
            <a:r>
              <a:rPr lang="nl-NL" altLang="nl-BE" sz="1600" i="1" dirty="0" err="1"/>
              <a:t>Hygiene</a:t>
            </a:r>
            <a:r>
              <a:rPr lang="nl-NL" altLang="nl-BE" sz="1600" i="1" dirty="0"/>
              <a:t> of </a:t>
            </a:r>
            <a:r>
              <a:rPr lang="nl-NL" altLang="nl-BE" sz="1600" i="1" dirty="0" err="1"/>
              <a:t>foodstuffs</a:t>
            </a:r>
            <a:endParaRPr lang="nl-NL" altLang="nl-BE" sz="1600" i="1" dirty="0"/>
          </a:p>
          <a:p>
            <a:pPr defTabSz="1693863">
              <a:buFontTx/>
              <a:buNone/>
            </a:pPr>
            <a:r>
              <a:rPr lang="nl-NL" altLang="nl-BE" sz="1600" i="1" dirty="0"/>
              <a:t>II.5.1.3. Official food </a:t>
            </a:r>
            <a:r>
              <a:rPr lang="nl-NL" altLang="nl-BE" sz="1600" i="1" dirty="0" err="1"/>
              <a:t>and</a:t>
            </a:r>
            <a:r>
              <a:rPr lang="nl-NL" altLang="nl-BE" sz="1600" i="1" dirty="0"/>
              <a:t> feed </a:t>
            </a:r>
            <a:r>
              <a:rPr lang="nl-NL" altLang="nl-BE" sz="1600" i="1" dirty="0" err="1"/>
              <a:t>controls</a:t>
            </a:r>
            <a:endParaRPr lang="nl-NL" altLang="nl-BE" sz="1600" i="1" dirty="0"/>
          </a:p>
          <a:p>
            <a:pPr defTabSz="1693863">
              <a:buFontTx/>
              <a:buNone/>
            </a:pPr>
            <a:endParaRPr lang="nl-NL" altLang="nl-BE" sz="2000" i="1" dirty="0"/>
          </a:p>
          <a:p>
            <a:pPr defTabSz="1693863">
              <a:buFontTx/>
              <a:buNone/>
            </a:pPr>
            <a:r>
              <a:rPr lang="nl-NL" altLang="nl-BE" sz="2000" i="1" dirty="0">
                <a:solidFill>
                  <a:srgbClr val="0000FF"/>
                </a:solidFill>
              </a:rPr>
              <a:t>II.5.2. </a:t>
            </a:r>
            <a:r>
              <a:rPr lang="nl-NL" altLang="nl-BE" sz="2000" i="1" dirty="0" err="1">
                <a:solidFill>
                  <a:srgbClr val="0000FF"/>
                </a:solidFill>
              </a:rPr>
              <a:t>Foodstuffs</a:t>
            </a:r>
            <a:r>
              <a:rPr lang="nl-NL" altLang="nl-BE" sz="2000" i="1" dirty="0">
                <a:solidFill>
                  <a:srgbClr val="0000FF"/>
                </a:solidFill>
              </a:rPr>
              <a:t> </a:t>
            </a:r>
            <a:r>
              <a:rPr lang="nl-NL" altLang="nl-BE" sz="2000" i="1" dirty="0" err="1">
                <a:solidFill>
                  <a:srgbClr val="0000FF"/>
                </a:solidFill>
              </a:rPr>
              <a:t>with</a:t>
            </a:r>
            <a:r>
              <a:rPr lang="nl-NL" altLang="nl-BE" sz="2000" i="1" dirty="0">
                <a:solidFill>
                  <a:srgbClr val="0000FF"/>
                </a:solidFill>
              </a:rPr>
              <a:t> </a:t>
            </a:r>
            <a:r>
              <a:rPr lang="nl-NL" altLang="nl-BE" sz="2000" i="1" dirty="0" err="1">
                <a:solidFill>
                  <a:srgbClr val="0000FF"/>
                </a:solidFill>
              </a:rPr>
              <a:t>ingredients</a:t>
            </a:r>
            <a:r>
              <a:rPr lang="nl-NL" altLang="nl-BE" sz="2000" i="1" dirty="0">
                <a:solidFill>
                  <a:srgbClr val="0000FF"/>
                </a:solidFill>
              </a:rPr>
              <a:t> of </a:t>
            </a:r>
            <a:r>
              <a:rPr lang="nl-NL" altLang="nl-BE" sz="2000" i="1" dirty="0" err="1">
                <a:solidFill>
                  <a:srgbClr val="0000FF"/>
                </a:solidFill>
              </a:rPr>
              <a:t>animal</a:t>
            </a:r>
            <a:r>
              <a:rPr lang="nl-NL" altLang="nl-BE" sz="2000" i="1" dirty="0">
                <a:solidFill>
                  <a:srgbClr val="0000FF"/>
                </a:solidFill>
              </a:rPr>
              <a:t> </a:t>
            </a:r>
            <a:r>
              <a:rPr lang="nl-NL" altLang="nl-BE" sz="2000" i="1" dirty="0" err="1">
                <a:solidFill>
                  <a:srgbClr val="0000FF"/>
                </a:solidFill>
              </a:rPr>
              <a:t>origin</a:t>
            </a:r>
            <a:endParaRPr lang="nl-NL" altLang="nl-BE" sz="2000" i="1" dirty="0">
              <a:solidFill>
                <a:srgbClr val="0000FF"/>
              </a:solidFill>
            </a:endParaRPr>
          </a:p>
          <a:p>
            <a:pPr defTabSz="1693863">
              <a:buFontTx/>
              <a:buNone/>
            </a:pPr>
            <a:r>
              <a:rPr lang="nl-BE" altLang="nl-BE" sz="1600" i="1" dirty="0"/>
              <a:t>II.5.2.1. </a:t>
            </a:r>
            <a:r>
              <a:rPr lang="nl-BE" altLang="nl-BE" sz="1600" i="1" dirty="0" err="1"/>
              <a:t>Specific</a:t>
            </a:r>
            <a:r>
              <a:rPr lang="nl-BE" altLang="nl-BE" sz="1600" i="1" dirty="0"/>
              <a:t> </a:t>
            </a:r>
            <a:r>
              <a:rPr lang="nl-BE" altLang="nl-BE" sz="1600" i="1" dirty="0" err="1"/>
              <a:t>hygiene</a:t>
            </a:r>
            <a:r>
              <a:rPr lang="nl-BE" altLang="nl-BE" sz="1600" i="1" dirty="0"/>
              <a:t> </a:t>
            </a:r>
            <a:r>
              <a:rPr lang="nl-BE" altLang="nl-BE" sz="1600" i="1" dirty="0" err="1"/>
              <a:t>rules</a:t>
            </a:r>
            <a:r>
              <a:rPr lang="nl-BE" altLang="nl-BE" sz="1600" i="1" dirty="0"/>
              <a:t> </a:t>
            </a:r>
            <a:r>
              <a:rPr lang="nl-BE" altLang="nl-BE" sz="1600" i="1" dirty="0" err="1"/>
              <a:t>for</a:t>
            </a:r>
            <a:r>
              <a:rPr lang="nl-BE" altLang="nl-BE" sz="1600" i="1" dirty="0"/>
              <a:t> food of </a:t>
            </a:r>
            <a:r>
              <a:rPr lang="nl-BE" altLang="nl-BE" sz="1600" i="1" dirty="0" err="1"/>
              <a:t>animal</a:t>
            </a:r>
            <a:r>
              <a:rPr lang="nl-BE" altLang="nl-BE" sz="1600" i="1" dirty="0"/>
              <a:t> </a:t>
            </a:r>
            <a:r>
              <a:rPr lang="nl-BE" altLang="nl-BE" sz="1600" i="1" dirty="0" err="1"/>
              <a:t>origin</a:t>
            </a:r>
            <a:endParaRPr lang="nl-BE" altLang="nl-BE" sz="1600" i="1" dirty="0"/>
          </a:p>
          <a:p>
            <a:pPr defTabSz="1693863">
              <a:buFontTx/>
              <a:buNone/>
            </a:pPr>
            <a:r>
              <a:rPr lang="nl-BE" altLang="nl-BE" sz="1600" i="1" dirty="0"/>
              <a:t>II.5.2.2. Official </a:t>
            </a:r>
            <a:r>
              <a:rPr lang="nl-BE" altLang="nl-BE" sz="1600" i="1" dirty="0" err="1"/>
              <a:t>controls</a:t>
            </a:r>
            <a:r>
              <a:rPr lang="nl-BE" altLang="nl-BE" sz="1600" i="1" dirty="0"/>
              <a:t> on </a:t>
            </a:r>
            <a:r>
              <a:rPr lang="nl-BE" altLang="nl-BE" sz="1600" i="1" dirty="0" err="1"/>
              <a:t>products</a:t>
            </a:r>
            <a:r>
              <a:rPr lang="nl-BE" altLang="nl-BE" sz="1600" i="1" dirty="0"/>
              <a:t> of </a:t>
            </a:r>
            <a:r>
              <a:rPr lang="nl-BE" altLang="nl-BE" sz="1600" i="1" dirty="0" err="1"/>
              <a:t>animal</a:t>
            </a:r>
            <a:r>
              <a:rPr lang="nl-BE" altLang="nl-BE" sz="1600" i="1" dirty="0"/>
              <a:t> </a:t>
            </a:r>
            <a:r>
              <a:rPr lang="nl-BE" altLang="nl-BE" sz="1600" i="1" dirty="0" err="1"/>
              <a:t>origin</a:t>
            </a:r>
            <a:endParaRPr lang="nl-BE" altLang="nl-BE" sz="1600" i="1" dirty="0"/>
          </a:p>
          <a:p>
            <a:pPr defTabSz="1693863">
              <a:buFontTx/>
              <a:buNone/>
            </a:pPr>
            <a:r>
              <a:rPr lang="nl-BE" altLang="nl-BE" sz="1600" i="1" dirty="0"/>
              <a:t>II.5.2.3. </a:t>
            </a:r>
            <a:r>
              <a:rPr lang="nl-BE" altLang="nl-BE" sz="1600" i="1" dirty="0" err="1"/>
              <a:t>Animal</a:t>
            </a:r>
            <a:r>
              <a:rPr lang="nl-BE" altLang="nl-BE" sz="1600" i="1" dirty="0"/>
              <a:t> health </a:t>
            </a:r>
            <a:r>
              <a:rPr lang="nl-BE" altLang="nl-BE" sz="1600" i="1" dirty="0" err="1"/>
              <a:t>rules</a:t>
            </a:r>
            <a:r>
              <a:rPr lang="nl-BE" altLang="nl-BE" sz="1600" i="1" dirty="0"/>
              <a:t> </a:t>
            </a:r>
            <a:r>
              <a:rPr lang="nl-BE" altLang="nl-BE" sz="1600" i="1" dirty="0" err="1"/>
              <a:t>for</a:t>
            </a:r>
            <a:r>
              <a:rPr lang="nl-BE" altLang="nl-BE" sz="1600" i="1" dirty="0"/>
              <a:t> </a:t>
            </a:r>
            <a:r>
              <a:rPr lang="nl-BE" altLang="nl-BE" sz="1600" i="1" dirty="0" err="1"/>
              <a:t>production</a:t>
            </a:r>
            <a:r>
              <a:rPr lang="nl-BE" altLang="nl-BE" sz="1600" i="1" dirty="0"/>
              <a:t>, processing, </a:t>
            </a:r>
            <a:r>
              <a:rPr lang="nl-BE" altLang="nl-BE" sz="1600" i="1" dirty="0" err="1"/>
              <a:t>distribution</a:t>
            </a:r>
            <a:r>
              <a:rPr lang="nl-BE" altLang="nl-BE" sz="1600" i="1" dirty="0"/>
              <a:t> </a:t>
            </a:r>
            <a:r>
              <a:rPr lang="nl-BE" altLang="nl-BE" sz="1600" i="1" dirty="0" err="1"/>
              <a:t>and</a:t>
            </a:r>
            <a:r>
              <a:rPr lang="nl-BE" altLang="nl-BE" sz="1600" i="1" dirty="0"/>
              <a:t>      </a:t>
            </a:r>
          </a:p>
          <a:p>
            <a:pPr defTabSz="1693863">
              <a:buFontTx/>
              <a:buNone/>
            </a:pPr>
            <a:r>
              <a:rPr lang="nl-BE" altLang="nl-BE" sz="1600" i="1" dirty="0"/>
              <a:t>             </a:t>
            </a:r>
            <a:r>
              <a:rPr lang="nl-BE" altLang="nl-BE" sz="1600" i="1" dirty="0" err="1"/>
              <a:t>introduction</a:t>
            </a:r>
            <a:r>
              <a:rPr lang="nl-BE" altLang="nl-BE" sz="1600" i="1" dirty="0"/>
              <a:t> of </a:t>
            </a:r>
            <a:r>
              <a:rPr lang="nl-BE" altLang="nl-BE" sz="1600" i="1" dirty="0" err="1"/>
              <a:t>products</a:t>
            </a:r>
            <a:r>
              <a:rPr lang="nl-BE" altLang="nl-BE" sz="1600" i="1" dirty="0"/>
              <a:t> of </a:t>
            </a:r>
            <a:r>
              <a:rPr lang="nl-BE" altLang="nl-BE" sz="1600" i="1" dirty="0" err="1"/>
              <a:t>animal</a:t>
            </a:r>
            <a:r>
              <a:rPr lang="nl-BE" altLang="nl-BE" sz="1600" i="1" dirty="0"/>
              <a:t> </a:t>
            </a:r>
            <a:r>
              <a:rPr lang="nl-BE" altLang="nl-BE" sz="1600" i="1" dirty="0" err="1"/>
              <a:t>origin</a:t>
            </a:r>
            <a:endParaRPr lang="nl-NL" altLang="nl-BE" sz="1600" i="1" dirty="0"/>
          </a:p>
          <a:p>
            <a:pPr defTabSz="1693863">
              <a:buFontTx/>
              <a:buNone/>
            </a:pPr>
            <a:endParaRPr lang="nl-NL" altLang="nl-BE" sz="1600" i="1" dirty="0"/>
          </a:p>
          <a:p>
            <a:pPr defTabSz="1693863">
              <a:buFontTx/>
              <a:buNone/>
            </a:pPr>
            <a:endParaRPr lang="nl-NL" altLang="nl-BE" sz="2000" i="1" dirty="0"/>
          </a:p>
          <a:p>
            <a:pPr defTabSz="1693863">
              <a:buFontTx/>
              <a:buNone/>
            </a:pPr>
            <a:endParaRPr lang="nl-NL" altLang="nl-BE" sz="2000" i="1" dirty="0"/>
          </a:p>
          <a:p>
            <a:pPr defTabSz="1693863">
              <a:buFontTx/>
              <a:buNone/>
            </a:pPr>
            <a:endParaRPr lang="nl-NL" altLang="nl-BE" sz="2400" i="1" dirty="0"/>
          </a:p>
          <a:p>
            <a:pPr defTabSz="1693863">
              <a:buFontTx/>
              <a:buNone/>
            </a:pPr>
            <a:endParaRPr lang="nl-NL" altLang="nl-BE" sz="2400" i="1" dirty="0"/>
          </a:p>
        </p:txBody>
      </p:sp>
      <p:sp>
        <p:nvSpPr>
          <p:cNvPr id="59395" name="Rechthoek 4"/>
          <p:cNvSpPr>
            <a:spLocks noChangeArrowheads="1"/>
          </p:cNvSpPr>
          <p:nvPr/>
        </p:nvSpPr>
        <p:spPr bwMode="auto">
          <a:xfrm>
            <a:off x="3492500" y="404813"/>
            <a:ext cx="5040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6" name="Picture 4"/>
          <p:cNvPicPr>
            <a:picLocks noChangeAspect="1"/>
          </p:cNvPicPr>
          <p:nvPr/>
        </p:nvPicPr>
        <p:blipFill>
          <a:blip r:embed="rId3"/>
          <a:stretch>
            <a:fillRect/>
          </a:stretch>
        </p:blipFill>
        <p:spPr>
          <a:xfrm>
            <a:off x="7603752" y="5180312"/>
            <a:ext cx="1286367" cy="1201016"/>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
        <p:nvSpPr>
          <p:cNvPr id="3" name="Rechthoek 2"/>
          <p:cNvSpPr/>
          <p:nvPr/>
        </p:nvSpPr>
        <p:spPr>
          <a:xfrm>
            <a:off x="228600" y="6491014"/>
            <a:ext cx="8661519" cy="309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4"/>
              </a:rPr>
              <a:t>http://ec.europa.eu/food/safety/biosafety/food_hygiene_en</a:t>
            </a:r>
            <a:endParaRPr lang="nl-BE" sz="1600" dirty="0"/>
          </a:p>
        </p:txBody>
      </p:sp>
    </p:spTree>
    <p:extLst>
      <p:ext uri="{BB962C8B-B14F-4D97-AF65-F5344CB8AC3E}">
        <p14:creationId xmlns:p14="http://schemas.microsoft.com/office/powerpoint/2010/main" val="902920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85800" y="1628775"/>
            <a:ext cx="7772400" cy="4467225"/>
          </a:xfrm>
        </p:spPr>
        <p:txBody>
          <a:bodyPr/>
          <a:lstStyle/>
          <a:p>
            <a:pPr defTabSz="1693863">
              <a:buFontTx/>
              <a:buNone/>
            </a:pPr>
            <a:r>
              <a:rPr lang="nl-NL" altLang="nl-BE" sz="2400" i="1" dirty="0">
                <a:solidFill>
                  <a:srgbClr val="0000FF"/>
                </a:solidFill>
              </a:rPr>
              <a:t>II.5. </a:t>
            </a:r>
            <a:r>
              <a:rPr lang="nl-NL" altLang="nl-BE" sz="2400" i="1" u="sng" dirty="0" err="1">
                <a:solidFill>
                  <a:srgbClr val="0000FF"/>
                </a:solidFill>
              </a:rPr>
              <a:t>Hygiene</a:t>
            </a:r>
            <a:r>
              <a:rPr lang="nl-NL" altLang="nl-BE" sz="2400" i="1" u="sng" dirty="0">
                <a:solidFill>
                  <a:srgbClr val="0000FF"/>
                </a:solidFill>
              </a:rPr>
              <a:t> of  </a:t>
            </a:r>
            <a:r>
              <a:rPr lang="nl-NL" altLang="nl-BE" sz="2400" i="1" u="sng" dirty="0" err="1">
                <a:solidFill>
                  <a:srgbClr val="0000FF"/>
                </a:solidFill>
              </a:rPr>
              <a:t>foodstuffs</a:t>
            </a:r>
            <a:r>
              <a:rPr lang="nl-NL" altLang="nl-BE" sz="2400" i="1" u="sng" dirty="0">
                <a:solidFill>
                  <a:srgbClr val="0000FF"/>
                </a:solidFill>
              </a:rPr>
              <a:t> &amp; </a:t>
            </a:r>
            <a:r>
              <a:rPr lang="nl-NL" altLang="nl-BE" sz="2400" i="1" u="sng" dirty="0" err="1">
                <a:solidFill>
                  <a:srgbClr val="0000FF"/>
                </a:solidFill>
              </a:rPr>
              <a:t>other</a:t>
            </a:r>
            <a:r>
              <a:rPr lang="nl-NL" altLang="nl-BE" sz="2400" i="1" u="sng" dirty="0">
                <a:solidFill>
                  <a:srgbClr val="0000FF"/>
                </a:solidFill>
              </a:rPr>
              <a:t> health </a:t>
            </a:r>
            <a:r>
              <a:rPr lang="nl-NL" altLang="nl-BE" sz="2400" i="1" u="sng" dirty="0" err="1">
                <a:solidFill>
                  <a:srgbClr val="0000FF"/>
                </a:solidFill>
              </a:rPr>
              <a:t>aspects</a:t>
            </a:r>
            <a:endParaRPr lang="nl-NL" altLang="nl-BE" sz="2400" i="1" u="sng" dirty="0">
              <a:solidFill>
                <a:srgbClr val="0000FF"/>
              </a:solidFill>
            </a:endParaRPr>
          </a:p>
          <a:p>
            <a:pPr defTabSz="1693863">
              <a:buFontTx/>
              <a:buNone/>
            </a:pPr>
            <a:r>
              <a:rPr lang="nl-NL" altLang="nl-BE" sz="2000" i="1" dirty="0">
                <a:solidFill>
                  <a:srgbClr val="0000FF"/>
                </a:solidFill>
              </a:rPr>
              <a:t>II.5.1. </a:t>
            </a:r>
            <a:r>
              <a:rPr lang="nl-NL" altLang="nl-BE" sz="2000" i="1" dirty="0" err="1">
                <a:solidFill>
                  <a:srgbClr val="0000FF"/>
                </a:solidFill>
              </a:rPr>
              <a:t>Hygiene</a:t>
            </a:r>
            <a:r>
              <a:rPr lang="nl-NL" altLang="nl-BE" sz="2000" i="1" dirty="0">
                <a:solidFill>
                  <a:srgbClr val="0000FF"/>
                </a:solidFill>
              </a:rPr>
              <a:t> package (HACCP!)</a:t>
            </a:r>
          </a:p>
          <a:p>
            <a:pPr defTabSz="1693863">
              <a:buFontTx/>
              <a:buNone/>
            </a:pPr>
            <a:endParaRPr lang="nl-NL" altLang="nl-BE" sz="800" i="1" dirty="0">
              <a:solidFill>
                <a:srgbClr val="0000FF"/>
              </a:solidFill>
            </a:endParaRPr>
          </a:p>
          <a:p>
            <a:pPr marL="0" indent="0" defTabSz="1693863">
              <a:buFont typeface="Monotype Sorts"/>
              <a:buNone/>
            </a:pPr>
            <a:r>
              <a:rPr lang="nl-BE" altLang="nl-BE" sz="1400" i="1" dirty="0"/>
              <a:t>Reg. 178/2002:	General </a:t>
            </a:r>
            <a:r>
              <a:rPr lang="nl-BE" altLang="nl-BE" sz="1400" i="1" dirty="0" err="1"/>
              <a:t>hygiene</a:t>
            </a:r>
            <a:r>
              <a:rPr lang="nl-BE" altLang="nl-BE" sz="1400" i="1" dirty="0"/>
              <a:t> </a:t>
            </a:r>
            <a:r>
              <a:rPr lang="nl-BE" altLang="nl-BE" sz="1400" i="1" dirty="0" err="1"/>
              <a:t>principles</a:t>
            </a:r>
            <a:r>
              <a:rPr lang="nl-BE" altLang="nl-BE" sz="1400" i="1" dirty="0"/>
              <a:t> </a:t>
            </a:r>
            <a:r>
              <a:rPr lang="nl-BE" altLang="nl-BE" sz="1400" i="1" dirty="0" err="1"/>
              <a:t>and</a:t>
            </a:r>
            <a:r>
              <a:rPr lang="nl-BE" altLang="nl-BE" sz="1400" i="1" dirty="0"/>
              <a:t> </a:t>
            </a:r>
            <a:r>
              <a:rPr lang="nl-BE" altLang="nl-BE" sz="1400" i="1" dirty="0" err="1"/>
              <a:t>requirements</a:t>
            </a:r>
            <a:r>
              <a:rPr lang="nl-BE" altLang="nl-BE" sz="1400" i="1" dirty="0"/>
              <a:t>, incl. </a:t>
            </a:r>
            <a:r>
              <a:rPr lang="nl-BE" altLang="nl-BE" sz="1400" i="1" dirty="0" err="1">
                <a:solidFill>
                  <a:srgbClr val="FF0000"/>
                </a:solidFill>
              </a:rPr>
              <a:t>traceability</a:t>
            </a:r>
            <a:r>
              <a:rPr lang="nl-BE" altLang="nl-BE" sz="1400" i="1" dirty="0">
                <a:solidFill>
                  <a:srgbClr val="FF0000"/>
                </a:solidFill>
              </a:rPr>
              <a:t> </a:t>
            </a:r>
            <a:r>
              <a:rPr lang="nl-BE" altLang="nl-BE" sz="1400" i="1" dirty="0" err="1"/>
              <a:t>and</a:t>
            </a:r>
            <a:r>
              <a:rPr lang="nl-BE" altLang="nl-BE" sz="1400" i="1" dirty="0"/>
              <a:t> (II.5.1.1.) 	</a:t>
            </a:r>
            <a:r>
              <a:rPr lang="nl-BE" altLang="nl-BE" sz="1400" i="1" dirty="0">
                <a:solidFill>
                  <a:srgbClr val="FF0000"/>
                </a:solidFill>
              </a:rPr>
              <a:t>withdrawal </a:t>
            </a:r>
            <a:r>
              <a:rPr lang="nl-BE" altLang="nl-BE" sz="1400" i="1" dirty="0"/>
              <a:t>of </a:t>
            </a:r>
            <a:r>
              <a:rPr lang="nl-BE" altLang="nl-BE" sz="1400" i="1" dirty="0" err="1"/>
              <a:t>products</a:t>
            </a:r>
            <a:r>
              <a:rPr lang="nl-BE" altLang="nl-BE" sz="1400" i="1" dirty="0"/>
              <a:t> (= procedures in </a:t>
            </a:r>
            <a:r>
              <a:rPr lang="nl-BE" altLang="nl-BE" sz="1400" i="1" dirty="0" err="1"/>
              <a:t>matters</a:t>
            </a:r>
            <a:r>
              <a:rPr lang="nl-BE" altLang="nl-BE" sz="1400" i="1" dirty="0"/>
              <a:t> of food </a:t>
            </a:r>
            <a:r>
              <a:rPr lang="nl-BE" altLang="nl-BE" sz="1400" i="1" dirty="0" err="1"/>
              <a:t>safety</a:t>
            </a:r>
            <a:r>
              <a:rPr lang="nl-BE" altLang="nl-BE" sz="1400" i="1" dirty="0"/>
              <a:t>)</a:t>
            </a:r>
          </a:p>
          <a:p>
            <a:pPr marL="0" indent="0" defTabSz="1693863">
              <a:buFont typeface="Monotype Sorts"/>
              <a:buNone/>
            </a:pPr>
            <a:endParaRPr lang="nl-BE" altLang="nl-BE" sz="1400" i="1" dirty="0"/>
          </a:p>
          <a:p>
            <a:pPr defTabSz="1693863">
              <a:buFontTx/>
              <a:buNone/>
            </a:pPr>
            <a:r>
              <a:rPr lang="nl-BE" altLang="nl-BE" sz="1400" i="1" dirty="0"/>
              <a:t>Reg. 852/2004:	Annex I – </a:t>
            </a:r>
            <a:r>
              <a:rPr lang="nl-BE" altLang="nl-BE" sz="1400" i="1" dirty="0" err="1"/>
              <a:t>general</a:t>
            </a:r>
            <a:r>
              <a:rPr lang="nl-BE" altLang="nl-BE" sz="1400" i="1" dirty="0"/>
              <a:t> </a:t>
            </a:r>
            <a:r>
              <a:rPr lang="nl-BE" altLang="nl-BE" sz="1400" i="1" dirty="0" err="1"/>
              <a:t>hygiene</a:t>
            </a:r>
            <a:r>
              <a:rPr lang="nl-BE" altLang="nl-BE" sz="1400" i="1" dirty="0"/>
              <a:t> </a:t>
            </a:r>
            <a:r>
              <a:rPr lang="nl-BE" altLang="nl-BE" sz="1400" i="1" dirty="0" err="1"/>
              <a:t>provisions</a:t>
            </a:r>
            <a:r>
              <a:rPr lang="nl-BE" altLang="nl-BE" sz="1400" i="1" dirty="0"/>
              <a:t> </a:t>
            </a:r>
            <a:r>
              <a:rPr lang="nl-BE" altLang="nl-BE" sz="1400" i="1" dirty="0" err="1"/>
              <a:t>for</a:t>
            </a:r>
            <a:r>
              <a:rPr lang="nl-BE" altLang="nl-BE" sz="1400" i="1" dirty="0"/>
              <a:t> food business operators</a:t>
            </a:r>
            <a:endParaRPr lang="nl-NL" altLang="nl-BE" sz="1400" i="1" dirty="0"/>
          </a:p>
          <a:p>
            <a:pPr defTabSz="1693863">
              <a:buFontTx/>
              <a:buNone/>
            </a:pPr>
            <a:r>
              <a:rPr lang="nl-BE" altLang="nl-BE" sz="1400" i="1" dirty="0"/>
              <a:t>(II.5.1.2.)	Annex II – </a:t>
            </a:r>
            <a:r>
              <a:rPr lang="nl-BE" altLang="nl-BE" sz="1400" i="1" dirty="0" err="1"/>
              <a:t>hygiene</a:t>
            </a:r>
            <a:r>
              <a:rPr lang="nl-BE" altLang="nl-BE" sz="1400" i="1" dirty="0"/>
              <a:t> </a:t>
            </a:r>
            <a:r>
              <a:rPr lang="nl-BE" altLang="nl-BE" sz="1400" i="1" dirty="0" err="1"/>
              <a:t>requirements</a:t>
            </a:r>
            <a:r>
              <a:rPr lang="nl-BE" altLang="nl-BE" sz="1400" i="1" dirty="0"/>
              <a:t> </a:t>
            </a:r>
            <a:r>
              <a:rPr lang="nl-BE" altLang="nl-BE" sz="1400" i="1" dirty="0" err="1"/>
              <a:t>for</a:t>
            </a:r>
            <a:r>
              <a:rPr lang="nl-BE" altLang="nl-BE" sz="1400" i="1" dirty="0"/>
              <a:t> food </a:t>
            </a:r>
            <a:r>
              <a:rPr lang="nl-BE" altLang="nl-BE" sz="1400" i="1" dirty="0" err="1"/>
              <a:t>premises</a:t>
            </a:r>
            <a:r>
              <a:rPr lang="nl-BE" altLang="nl-BE" sz="1400" i="1" dirty="0"/>
              <a:t>, transport </a:t>
            </a:r>
            <a:r>
              <a:rPr lang="nl-BE" altLang="nl-BE" sz="1400" i="1" dirty="0" err="1"/>
              <a:t>conditions</a:t>
            </a:r>
            <a:r>
              <a:rPr lang="nl-BE" altLang="nl-BE" sz="1400" i="1" dirty="0"/>
              <a:t>, 	equipment, food waste, water </a:t>
            </a:r>
            <a:r>
              <a:rPr lang="nl-BE" altLang="nl-BE" sz="1400" i="1" dirty="0" err="1"/>
              <a:t>supply</a:t>
            </a:r>
            <a:r>
              <a:rPr lang="nl-BE" altLang="nl-BE" sz="1400" i="1" dirty="0"/>
              <a:t>, personal </a:t>
            </a:r>
            <a:r>
              <a:rPr lang="nl-BE" altLang="nl-BE" sz="1400" i="1" dirty="0" err="1"/>
              <a:t>hygiene</a:t>
            </a:r>
            <a:r>
              <a:rPr lang="nl-BE" altLang="nl-BE" sz="1400" i="1" dirty="0"/>
              <a:t> of persons in 	contact </a:t>
            </a:r>
            <a:r>
              <a:rPr lang="nl-BE" altLang="nl-BE" sz="1400" i="1" dirty="0" err="1"/>
              <a:t>with</a:t>
            </a:r>
            <a:r>
              <a:rPr lang="nl-BE" altLang="nl-BE" sz="1400" i="1" dirty="0"/>
              <a:t> food, food, </a:t>
            </a:r>
            <a:r>
              <a:rPr lang="nl-BE" altLang="nl-BE" sz="1400" i="1" dirty="0" err="1"/>
              <a:t>wrapping</a:t>
            </a:r>
            <a:r>
              <a:rPr lang="nl-BE" altLang="nl-BE" sz="1400" i="1" dirty="0"/>
              <a:t> </a:t>
            </a:r>
            <a:r>
              <a:rPr lang="nl-BE" altLang="nl-BE" sz="1400" i="1" dirty="0" err="1"/>
              <a:t>and</a:t>
            </a:r>
            <a:r>
              <a:rPr lang="nl-BE" altLang="nl-BE" sz="1400" i="1" dirty="0"/>
              <a:t> </a:t>
            </a:r>
            <a:r>
              <a:rPr lang="nl-BE" altLang="nl-BE" sz="1400" i="1" dirty="0" err="1"/>
              <a:t>packaging</a:t>
            </a:r>
            <a:r>
              <a:rPr lang="nl-BE" altLang="nl-BE" sz="1400" i="1" dirty="0"/>
              <a:t>, heat treatment, training 	of food </a:t>
            </a:r>
            <a:r>
              <a:rPr lang="nl-BE" altLang="nl-BE" sz="1400" i="1" dirty="0" err="1"/>
              <a:t>workers</a:t>
            </a:r>
            <a:r>
              <a:rPr lang="nl-BE" altLang="nl-BE" sz="1400" i="1" dirty="0"/>
              <a:t>  (= </a:t>
            </a:r>
            <a:r>
              <a:rPr lang="nl-BE" altLang="nl-BE" sz="1400" i="1" dirty="0" err="1"/>
              <a:t>activities</a:t>
            </a:r>
            <a:r>
              <a:rPr lang="nl-BE" altLang="nl-BE" sz="1400" i="1" dirty="0"/>
              <a:t> </a:t>
            </a:r>
            <a:r>
              <a:rPr lang="nl-BE" altLang="nl-BE" sz="1400" i="1" dirty="0" err="1"/>
              <a:t>other</a:t>
            </a:r>
            <a:r>
              <a:rPr lang="nl-BE" altLang="nl-BE" sz="1400" i="1" dirty="0"/>
              <a:t> </a:t>
            </a:r>
            <a:r>
              <a:rPr lang="nl-BE" altLang="nl-BE" sz="1400" i="1" dirty="0" err="1"/>
              <a:t>than</a:t>
            </a:r>
            <a:r>
              <a:rPr lang="nl-BE" altLang="nl-BE" sz="1400" i="1" dirty="0"/>
              <a:t> </a:t>
            </a:r>
            <a:r>
              <a:rPr lang="nl-BE" altLang="nl-BE" sz="1400" i="1" dirty="0" err="1"/>
              <a:t>primary</a:t>
            </a:r>
            <a:r>
              <a:rPr lang="nl-BE" altLang="nl-BE" sz="1400" i="1" dirty="0"/>
              <a:t> </a:t>
            </a:r>
            <a:r>
              <a:rPr lang="nl-BE" altLang="nl-BE" sz="1400" i="1" dirty="0" err="1"/>
              <a:t>production</a:t>
            </a:r>
            <a:r>
              <a:rPr lang="nl-BE" altLang="nl-BE" sz="1400" i="1" dirty="0"/>
              <a:t>)</a:t>
            </a:r>
          </a:p>
          <a:p>
            <a:pPr defTabSz="1693863">
              <a:buFontTx/>
              <a:buNone/>
            </a:pPr>
            <a:endParaRPr lang="nl-BE" altLang="nl-BE" sz="1400" i="1" dirty="0"/>
          </a:p>
          <a:p>
            <a:pPr defTabSz="1693863">
              <a:buFontTx/>
              <a:buNone/>
            </a:pPr>
            <a:r>
              <a:rPr lang="nl-BE" altLang="nl-BE" sz="1400" i="1" dirty="0"/>
              <a:t>		+ </a:t>
            </a:r>
            <a:r>
              <a:rPr lang="nl-BE" altLang="nl-BE" sz="1400" i="1" dirty="0">
                <a:solidFill>
                  <a:srgbClr val="FF0000"/>
                </a:solidFill>
              </a:rPr>
              <a:t>HACCP system</a:t>
            </a:r>
          </a:p>
          <a:p>
            <a:pPr defTabSz="1693863">
              <a:buFontTx/>
              <a:buNone/>
            </a:pPr>
            <a:r>
              <a:rPr lang="nl-BE" altLang="nl-BE" sz="1400" i="1" dirty="0"/>
              <a:t>		(Guides to </a:t>
            </a:r>
            <a:r>
              <a:rPr lang="nl-BE" altLang="nl-BE" sz="1400" i="1" dirty="0" err="1"/>
              <a:t>good</a:t>
            </a:r>
            <a:r>
              <a:rPr lang="nl-BE" altLang="nl-BE" sz="1400" i="1" dirty="0"/>
              <a:t> </a:t>
            </a:r>
            <a:r>
              <a:rPr lang="nl-BE" altLang="nl-BE" sz="1400" i="1" dirty="0" err="1"/>
              <a:t>practice</a:t>
            </a:r>
            <a:r>
              <a:rPr lang="nl-BE" altLang="nl-BE" sz="1400" i="1" dirty="0"/>
              <a:t> </a:t>
            </a:r>
            <a:r>
              <a:rPr lang="nl-BE" altLang="nl-BE" sz="1400" i="1" dirty="0" err="1"/>
              <a:t>and</a:t>
            </a:r>
            <a:r>
              <a:rPr lang="nl-BE" altLang="nl-BE" sz="1400" i="1" dirty="0"/>
              <a:t> to </a:t>
            </a:r>
            <a:r>
              <a:rPr lang="nl-BE" altLang="nl-BE" sz="1400" i="1" dirty="0" err="1"/>
              <a:t>the</a:t>
            </a:r>
            <a:r>
              <a:rPr lang="nl-BE" altLang="nl-BE" sz="1400" i="1" dirty="0"/>
              <a:t> </a:t>
            </a:r>
            <a:r>
              <a:rPr lang="nl-BE" altLang="nl-BE" sz="1400" i="1" dirty="0" err="1"/>
              <a:t>application</a:t>
            </a:r>
            <a:r>
              <a:rPr lang="nl-BE" altLang="nl-BE" sz="1400" i="1" dirty="0"/>
              <a:t> of HACCP)</a:t>
            </a:r>
          </a:p>
          <a:p>
            <a:pPr defTabSz="1693863">
              <a:buFontTx/>
              <a:buNone/>
            </a:pPr>
            <a:endParaRPr lang="nl-BE" altLang="nl-BE" sz="1400" i="1" dirty="0"/>
          </a:p>
          <a:p>
            <a:pPr defTabSz="1693863">
              <a:buFontTx/>
              <a:buNone/>
            </a:pPr>
            <a:r>
              <a:rPr lang="nl-BE" altLang="nl-BE" sz="1400" i="1" dirty="0"/>
              <a:t>Reg. 882/2004:	</a:t>
            </a:r>
            <a:r>
              <a:rPr lang="nl-BE" altLang="nl-BE" sz="1400" i="1" dirty="0">
                <a:solidFill>
                  <a:srgbClr val="FF0000"/>
                </a:solidFill>
              </a:rPr>
              <a:t>Official food </a:t>
            </a:r>
            <a:r>
              <a:rPr lang="nl-BE" altLang="nl-BE" sz="1400" i="1" dirty="0" err="1">
                <a:solidFill>
                  <a:srgbClr val="FF0000"/>
                </a:solidFill>
              </a:rPr>
              <a:t>and</a:t>
            </a:r>
            <a:r>
              <a:rPr lang="nl-BE" altLang="nl-BE" sz="1400" i="1" dirty="0">
                <a:solidFill>
                  <a:srgbClr val="FF0000"/>
                </a:solidFill>
              </a:rPr>
              <a:t> feed </a:t>
            </a:r>
            <a:r>
              <a:rPr lang="nl-BE" altLang="nl-BE" sz="1400" i="1" dirty="0" err="1">
                <a:solidFill>
                  <a:srgbClr val="FF0000"/>
                </a:solidFill>
              </a:rPr>
              <a:t>controls</a:t>
            </a:r>
            <a:endParaRPr lang="nl-NL" altLang="nl-BE" sz="1400" i="1" dirty="0">
              <a:solidFill>
                <a:srgbClr val="FF0000"/>
              </a:solidFill>
            </a:endParaRPr>
          </a:p>
          <a:p>
            <a:pPr defTabSz="1693863">
              <a:buFontTx/>
              <a:buNone/>
            </a:pPr>
            <a:r>
              <a:rPr lang="nl-NL" altLang="nl-BE" sz="1400" i="1" dirty="0"/>
              <a:t>(II.5.1.3.)</a:t>
            </a:r>
          </a:p>
          <a:p>
            <a:pPr defTabSz="1693863">
              <a:buFontTx/>
              <a:buNone/>
            </a:pPr>
            <a:endParaRPr lang="nl-NL" altLang="nl-BE" sz="2400" i="1" dirty="0"/>
          </a:p>
          <a:p>
            <a:pPr defTabSz="1693863">
              <a:buFontTx/>
              <a:buNone/>
            </a:pPr>
            <a:endParaRPr lang="nl-NL" altLang="nl-BE" sz="2400" i="1" dirty="0"/>
          </a:p>
        </p:txBody>
      </p:sp>
      <p:sp>
        <p:nvSpPr>
          <p:cNvPr id="60419" name="Rechthoek 5"/>
          <p:cNvSpPr>
            <a:spLocks noChangeArrowheads="1"/>
          </p:cNvSpPr>
          <p:nvPr/>
        </p:nvSpPr>
        <p:spPr bwMode="auto">
          <a:xfrm>
            <a:off x="3492500" y="404813"/>
            <a:ext cx="511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35682"/>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B4F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BE" sz="2000" b="1">
                <a:solidFill>
                  <a:srgbClr val="FF0000"/>
                </a:solidFill>
              </a:rPr>
              <a:t>Checklist EU legislation for foodstuffs </a:t>
            </a:r>
            <a:br>
              <a:rPr lang="nl-NL" altLang="nl-BE" sz="2000">
                <a:solidFill>
                  <a:srgbClr val="FF0000"/>
                </a:solidFill>
              </a:rPr>
            </a:br>
            <a:r>
              <a:rPr lang="nl-NL" altLang="nl-BE" sz="2000">
                <a:solidFill>
                  <a:srgbClr val="FF0000"/>
                </a:solidFill>
              </a:rPr>
              <a:t>II. Technical requirements</a:t>
            </a:r>
            <a:endParaRPr lang="nl-BE" altLang="nl-BE" sz="2000">
              <a:solidFill>
                <a:schemeClr val="tx1"/>
              </a:solidFill>
            </a:endParaRPr>
          </a:p>
        </p:txBody>
      </p:sp>
      <p:pic>
        <p:nvPicPr>
          <p:cNvPr id="60420"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4461284"/>
            <a:ext cx="1184920" cy="118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0840557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12776"/>
            <a:ext cx="8424935" cy="792163"/>
          </a:xfrm>
        </p:spPr>
        <p:txBody>
          <a:bodyPr/>
          <a:lstStyle/>
          <a:p>
            <a:r>
              <a:rPr lang="nl-BE" sz="2000" i="1" dirty="0"/>
              <a:t>Rules </a:t>
            </a:r>
            <a:r>
              <a:rPr lang="nl-BE" sz="2000" i="1" dirty="0" err="1"/>
              <a:t>to</a:t>
            </a:r>
            <a:r>
              <a:rPr lang="nl-BE" sz="2000" i="1" dirty="0"/>
              <a:t> </a:t>
            </a:r>
            <a:r>
              <a:rPr lang="nl-BE" sz="2000" i="1" dirty="0" err="1"/>
              <a:t>be</a:t>
            </a:r>
            <a:r>
              <a:rPr lang="nl-BE" sz="2000" i="1" dirty="0"/>
              <a:t> </a:t>
            </a:r>
            <a:r>
              <a:rPr lang="nl-BE" sz="2000" i="1" dirty="0" err="1"/>
              <a:t>respected</a:t>
            </a:r>
            <a:r>
              <a:rPr lang="nl-BE" sz="2000" i="1" dirty="0"/>
              <a:t> </a:t>
            </a:r>
            <a:r>
              <a:rPr lang="nl-BE" sz="2000" i="1" dirty="0" err="1"/>
              <a:t>by</a:t>
            </a:r>
            <a:r>
              <a:rPr lang="nl-BE" sz="2000" i="1" dirty="0"/>
              <a:t> food business operators in </a:t>
            </a:r>
            <a:r>
              <a:rPr lang="nl-BE" sz="2000" i="1" dirty="0" err="1"/>
              <a:t>third</a:t>
            </a:r>
            <a:r>
              <a:rPr lang="nl-BE" sz="2000" i="1" dirty="0"/>
              <a:t> </a:t>
            </a:r>
            <a:r>
              <a:rPr lang="nl-BE" sz="2000" i="1" dirty="0" err="1"/>
              <a:t>countries</a:t>
            </a:r>
            <a:r>
              <a:rPr lang="nl-BE" sz="2000" i="1" dirty="0"/>
              <a:t> (</a:t>
            </a:r>
            <a:r>
              <a:rPr lang="nl-BE" sz="2000" i="1" dirty="0" err="1"/>
              <a:t>Articles</a:t>
            </a:r>
            <a:r>
              <a:rPr lang="nl-BE" sz="2000" i="1" dirty="0"/>
              <a:t> 3 </a:t>
            </a:r>
            <a:r>
              <a:rPr lang="nl-BE" sz="2000" i="1" dirty="0" err="1"/>
              <a:t>to</a:t>
            </a:r>
            <a:r>
              <a:rPr lang="nl-BE" sz="2000" i="1" dirty="0"/>
              <a:t> 6 of Reg. (EC) No. 852/2004)</a:t>
            </a:r>
          </a:p>
        </p:txBody>
      </p:sp>
      <p:sp>
        <p:nvSpPr>
          <p:cNvPr id="3" name="Tijdelijke aanduiding voor inhoud 2"/>
          <p:cNvSpPr>
            <a:spLocks noGrp="1"/>
          </p:cNvSpPr>
          <p:nvPr>
            <p:ph idx="1"/>
          </p:nvPr>
        </p:nvSpPr>
        <p:spPr>
          <a:xfrm>
            <a:off x="323528" y="2492896"/>
            <a:ext cx="8280920" cy="3560763"/>
          </a:xfrm>
        </p:spPr>
        <p:txBody>
          <a:bodyPr/>
          <a:lstStyle/>
          <a:p>
            <a:r>
              <a:rPr lang="nl-BE" sz="1800" i="1" dirty="0"/>
              <a:t>A </a:t>
            </a:r>
            <a:r>
              <a:rPr lang="nl-BE" sz="1800" i="1" dirty="0" err="1"/>
              <a:t>general</a:t>
            </a:r>
            <a:r>
              <a:rPr lang="nl-BE" sz="1800" i="1" dirty="0"/>
              <a:t> </a:t>
            </a:r>
            <a:r>
              <a:rPr lang="nl-BE" sz="1800" i="1" dirty="0" err="1"/>
              <a:t>obligation</a:t>
            </a:r>
            <a:r>
              <a:rPr lang="nl-BE" sz="1800" i="1" dirty="0"/>
              <a:t> on </a:t>
            </a:r>
            <a:r>
              <a:rPr lang="nl-BE" sz="1800" i="1" dirty="0" err="1"/>
              <a:t>the</a:t>
            </a:r>
            <a:r>
              <a:rPr lang="nl-BE" sz="1800" i="1" dirty="0"/>
              <a:t> operator </a:t>
            </a:r>
            <a:r>
              <a:rPr lang="nl-BE" sz="1800" i="1" dirty="0" err="1"/>
              <a:t>to</a:t>
            </a:r>
            <a:r>
              <a:rPr lang="nl-BE" sz="1800" i="1" dirty="0"/>
              <a:t> </a:t>
            </a:r>
            <a:r>
              <a:rPr lang="nl-BE" sz="1800" i="1" dirty="0">
                <a:solidFill>
                  <a:srgbClr val="FF0000"/>
                </a:solidFill>
              </a:rPr>
              <a:t>monitor </a:t>
            </a:r>
            <a:r>
              <a:rPr lang="nl-BE" sz="1800" i="1" dirty="0" err="1">
                <a:solidFill>
                  <a:srgbClr val="FF0000"/>
                </a:solidFill>
              </a:rPr>
              <a:t>the</a:t>
            </a:r>
            <a:r>
              <a:rPr lang="nl-BE" sz="1800" i="1" dirty="0">
                <a:solidFill>
                  <a:srgbClr val="FF0000"/>
                </a:solidFill>
              </a:rPr>
              <a:t> food </a:t>
            </a:r>
            <a:r>
              <a:rPr lang="nl-BE" sz="1800" i="1" dirty="0" err="1">
                <a:solidFill>
                  <a:srgbClr val="FF0000"/>
                </a:solidFill>
              </a:rPr>
              <a:t>safety</a:t>
            </a:r>
            <a:r>
              <a:rPr lang="nl-BE" sz="1800" i="1" dirty="0">
                <a:solidFill>
                  <a:srgbClr val="FF0000"/>
                </a:solidFill>
              </a:rPr>
              <a:t> of </a:t>
            </a:r>
            <a:r>
              <a:rPr lang="nl-BE" sz="1800" i="1" dirty="0" err="1">
                <a:solidFill>
                  <a:srgbClr val="FF0000"/>
                </a:solidFill>
              </a:rPr>
              <a:t>products</a:t>
            </a:r>
            <a:r>
              <a:rPr lang="nl-BE" sz="1800" i="1" dirty="0">
                <a:solidFill>
                  <a:srgbClr val="FF0000"/>
                </a:solidFill>
              </a:rPr>
              <a:t> </a:t>
            </a:r>
            <a:r>
              <a:rPr lang="nl-BE" sz="1800" i="1" dirty="0" err="1">
                <a:solidFill>
                  <a:srgbClr val="FF0000"/>
                </a:solidFill>
              </a:rPr>
              <a:t>and</a:t>
            </a:r>
            <a:r>
              <a:rPr lang="nl-BE" sz="1800" i="1" dirty="0">
                <a:solidFill>
                  <a:srgbClr val="FF0000"/>
                </a:solidFill>
              </a:rPr>
              <a:t> </a:t>
            </a:r>
            <a:r>
              <a:rPr lang="nl-BE" sz="1800" i="1" dirty="0" err="1">
                <a:solidFill>
                  <a:srgbClr val="FF0000"/>
                </a:solidFill>
              </a:rPr>
              <a:t>processes</a:t>
            </a:r>
            <a:r>
              <a:rPr lang="nl-BE" sz="1800" i="1" dirty="0"/>
              <a:t> </a:t>
            </a:r>
            <a:r>
              <a:rPr lang="nl-BE" sz="1800" i="1" dirty="0" err="1"/>
              <a:t>under</a:t>
            </a:r>
            <a:r>
              <a:rPr lang="nl-BE" sz="1800" i="1" dirty="0"/>
              <a:t> his </a:t>
            </a:r>
            <a:r>
              <a:rPr lang="nl-BE" sz="1800" i="1" dirty="0" err="1"/>
              <a:t>responsibility</a:t>
            </a:r>
            <a:r>
              <a:rPr lang="nl-BE" sz="1800" i="1" dirty="0"/>
              <a:t> </a:t>
            </a:r>
            <a:r>
              <a:rPr lang="nl-BE" sz="1400" i="1" dirty="0"/>
              <a:t>(Art. 3 of Reg. (EC) No. 852/2004)</a:t>
            </a:r>
          </a:p>
          <a:p>
            <a:r>
              <a:rPr lang="nl-BE" sz="1800" i="1" dirty="0">
                <a:solidFill>
                  <a:srgbClr val="FF0000"/>
                </a:solidFill>
              </a:rPr>
              <a:t>General </a:t>
            </a:r>
            <a:r>
              <a:rPr lang="nl-BE" sz="1800" i="1" dirty="0" err="1">
                <a:solidFill>
                  <a:srgbClr val="FF0000"/>
                </a:solidFill>
              </a:rPr>
              <a:t>hygiene</a:t>
            </a:r>
            <a:r>
              <a:rPr lang="nl-BE" sz="1800" i="1" dirty="0">
                <a:solidFill>
                  <a:srgbClr val="FF0000"/>
                </a:solidFill>
              </a:rPr>
              <a:t> </a:t>
            </a:r>
            <a:r>
              <a:rPr lang="nl-BE" sz="1800" i="1" dirty="0" err="1">
                <a:solidFill>
                  <a:srgbClr val="FF0000"/>
                </a:solidFill>
              </a:rPr>
              <a:t>provisions</a:t>
            </a:r>
            <a:r>
              <a:rPr lang="nl-BE" sz="1800" i="1" dirty="0">
                <a:solidFill>
                  <a:srgbClr val="FF0000"/>
                </a:solidFill>
              </a:rPr>
              <a:t> </a:t>
            </a:r>
            <a:r>
              <a:rPr lang="nl-BE" sz="1800" i="1" dirty="0" err="1">
                <a:solidFill>
                  <a:srgbClr val="FF0000"/>
                </a:solidFill>
              </a:rPr>
              <a:t>for</a:t>
            </a:r>
            <a:r>
              <a:rPr lang="nl-BE" sz="1800" i="1" dirty="0">
                <a:solidFill>
                  <a:srgbClr val="FF0000"/>
                </a:solidFill>
              </a:rPr>
              <a:t> </a:t>
            </a:r>
            <a:r>
              <a:rPr lang="nl-BE" sz="1800" i="1" dirty="0" err="1">
                <a:solidFill>
                  <a:srgbClr val="FF0000"/>
                </a:solidFill>
              </a:rPr>
              <a:t>primary</a:t>
            </a:r>
            <a:r>
              <a:rPr lang="nl-BE" sz="1800" i="1" dirty="0">
                <a:solidFill>
                  <a:srgbClr val="FF0000"/>
                </a:solidFill>
              </a:rPr>
              <a:t> </a:t>
            </a:r>
            <a:r>
              <a:rPr lang="nl-BE" sz="1800" i="1" dirty="0" err="1">
                <a:solidFill>
                  <a:srgbClr val="FF0000"/>
                </a:solidFill>
              </a:rPr>
              <a:t>production</a:t>
            </a:r>
            <a:r>
              <a:rPr lang="nl-BE" sz="1800" i="1" dirty="0">
                <a:solidFill>
                  <a:srgbClr val="FF0000"/>
                </a:solidFill>
              </a:rPr>
              <a:t> </a:t>
            </a:r>
            <a:r>
              <a:rPr lang="nl-BE" sz="1400" i="1" dirty="0"/>
              <a:t>(Art. 4.1. of, </a:t>
            </a:r>
            <a:r>
              <a:rPr lang="nl-BE" sz="1400" i="1" dirty="0" err="1"/>
              <a:t>and</a:t>
            </a:r>
            <a:r>
              <a:rPr lang="nl-BE" sz="1400" i="1" dirty="0"/>
              <a:t> Part A of Annex I </a:t>
            </a:r>
            <a:r>
              <a:rPr lang="nl-BE" sz="1400" i="1" dirty="0" err="1"/>
              <a:t>to</a:t>
            </a:r>
            <a:r>
              <a:rPr lang="nl-BE" sz="1400" i="1" dirty="0"/>
              <a:t> Reg. (EC) No. 852/2004)</a:t>
            </a:r>
          </a:p>
          <a:p>
            <a:r>
              <a:rPr lang="nl-BE" sz="1800" i="1" dirty="0" err="1">
                <a:solidFill>
                  <a:srgbClr val="FF0000"/>
                </a:solidFill>
              </a:rPr>
              <a:t>Detailed</a:t>
            </a:r>
            <a:r>
              <a:rPr lang="nl-BE" sz="1800" i="1" dirty="0">
                <a:solidFill>
                  <a:srgbClr val="FF0000"/>
                </a:solidFill>
              </a:rPr>
              <a:t> </a:t>
            </a:r>
            <a:r>
              <a:rPr lang="nl-BE" sz="1800" i="1" dirty="0" err="1">
                <a:solidFill>
                  <a:srgbClr val="FF0000"/>
                </a:solidFill>
              </a:rPr>
              <a:t>requirements</a:t>
            </a:r>
            <a:r>
              <a:rPr lang="nl-BE" sz="1800" i="1" dirty="0">
                <a:solidFill>
                  <a:srgbClr val="FF0000"/>
                </a:solidFill>
              </a:rPr>
              <a:t> </a:t>
            </a:r>
            <a:r>
              <a:rPr lang="nl-BE" sz="1800" i="1" dirty="0" err="1">
                <a:solidFill>
                  <a:srgbClr val="FF0000"/>
                </a:solidFill>
              </a:rPr>
              <a:t>after</a:t>
            </a:r>
            <a:r>
              <a:rPr lang="nl-BE" sz="1800" i="1" dirty="0">
                <a:solidFill>
                  <a:srgbClr val="FF0000"/>
                </a:solidFill>
              </a:rPr>
              <a:t> </a:t>
            </a:r>
            <a:r>
              <a:rPr lang="nl-BE" sz="1800" i="1" dirty="0" err="1">
                <a:solidFill>
                  <a:srgbClr val="FF0000"/>
                </a:solidFill>
              </a:rPr>
              <a:t>primary</a:t>
            </a:r>
            <a:r>
              <a:rPr lang="nl-BE" sz="1800" i="1" dirty="0">
                <a:solidFill>
                  <a:srgbClr val="FF0000"/>
                </a:solidFill>
              </a:rPr>
              <a:t> </a:t>
            </a:r>
            <a:r>
              <a:rPr lang="nl-BE" sz="1800" i="1" dirty="0" err="1">
                <a:solidFill>
                  <a:srgbClr val="FF0000"/>
                </a:solidFill>
              </a:rPr>
              <a:t>production</a:t>
            </a:r>
            <a:r>
              <a:rPr lang="nl-BE" sz="1800" i="1" dirty="0">
                <a:solidFill>
                  <a:srgbClr val="FF0000"/>
                </a:solidFill>
              </a:rPr>
              <a:t> </a:t>
            </a:r>
            <a:r>
              <a:rPr lang="nl-BE" sz="1400" i="1" dirty="0"/>
              <a:t>(Art. 4.2. of </a:t>
            </a:r>
            <a:r>
              <a:rPr lang="nl-BE" sz="1400" i="1" dirty="0" err="1"/>
              <a:t>and</a:t>
            </a:r>
            <a:r>
              <a:rPr lang="nl-BE" sz="1400" i="1" dirty="0"/>
              <a:t> Annex II </a:t>
            </a:r>
            <a:r>
              <a:rPr lang="nl-BE" sz="1400" i="1" dirty="0" err="1"/>
              <a:t>to</a:t>
            </a:r>
            <a:r>
              <a:rPr lang="nl-BE" sz="1400" i="1" dirty="0"/>
              <a:t> Reg. (EC) No. 852/2004)</a:t>
            </a:r>
          </a:p>
          <a:p>
            <a:r>
              <a:rPr lang="nl-BE" sz="1800" i="1" dirty="0"/>
              <a:t>For </a:t>
            </a:r>
            <a:r>
              <a:rPr lang="nl-BE" sz="1800" i="1" dirty="0" err="1"/>
              <a:t>certain</a:t>
            </a:r>
            <a:r>
              <a:rPr lang="nl-BE" sz="1800" i="1" dirty="0"/>
              <a:t> </a:t>
            </a:r>
            <a:r>
              <a:rPr lang="nl-BE" sz="1800" i="1" dirty="0" err="1"/>
              <a:t>products</a:t>
            </a:r>
            <a:r>
              <a:rPr lang="nl-BE" sz="1800" i="1" dirty="0"/>
              <a:t>, </a:t>
            </a:r>
            <a:r>
              <a:rPr lang="nl-BE" sz="1800" i="1" dirty="0" err="1">
                <a:solidFill>
                  <a:srgbClr val="FF0000"/>
                </a:solidFill>
              </a:rPr>
              <a:t>microbiological</a:t>
            </a:r>
            <a:r>
              <a:rPr lang="nl-BE" sz="1800" i="1" dirty="0">
                <a:solidFill>
                  <a:srgbClr val="FF0000"/>
                </a:solidFill>
              </a:rPr>
              <a:t> </a:t>
            </a:r>
            <a:r>
              <a:rPr lang="nl-BE" sz="1800" i="1" dirty="0" err="1">
                <a:solidFill>
                  <a:srgbClr val="FF0000"/>
                </a:solidFill>
              </a:rPr>
              <a:t>requirements</a:t>
            </a:r>
            <a:r>
              <a:rPr lang="nl-BE" sz="1800" i="1" dirty="0">
                <a:solidFill>
                  <a:srgbClr val="FF0000"/>
                </a:solidFill>
              </a:rPr>
              <a:t> </a:t>
            </a:r>
            <a:r>
              <a:rPr lang="nl-BE" sz="1400" i="1" dirty="0"/>
              <a:t>(Art. 4.3. of Reg. (EC) No. 852/2004) </a:t>
            </a:r>
            <a:r>
              <a:rPr lang="nl-BE" sz="1400" i="1" dirty="0" err="1"/>
              <a:t>and</a:t>
            </a:r>
            <a:r>
              <a:rPr lang="nl-BE" sz="1400" i="1" dirty="0"/>
              <a:t> </a:t>
            </a:r>
            <a:r>
              <a:rPr lang="nl-BE" sz="1400" i="1" dirty="0" err="1"/>
              <a:t>Commission</a:t>
            </a:r>
            <a:r>
              <a:rPr lang="nl-BE" sz="1400" i="1" dirty="0"/>
              <a:t> Reg.  (EC) No. 2073/2005 on </a:t>
            </a:r>
            <a:r>
              <a:rPr lang="nl-BE" sz="1400" i="1" dirty="0" err="1"/>
              <a:t>microbiological</a:t>
            </a:r>
            <a:r>
              <a:rPr lang="nl-BE" sz="1400" i="1" dirty="0"/>
              <a:t> criteria </a:t>
            </a:r>
            <a:r>
              <a:rPr lang="nl-BE" sz="1400" i="1" dirty="0" err="1"/>
              <a:t>for</a:t>
            </a:r>
            <a:r>
              <a:rPr lang="nl-BE" sz="1400" i="1" dirty="0"/>
              <a:t> </a:t>
            </a:r>
            <a:r>
              <a:rPr lang="nl-BE" sz="1400" i="1" dirty="0" err="1"/>
              <a:t>foodstuffs</a:t>
            </a:r>
            <a:endParaRPr lang="nl-BE" sz="1400" i="1" dirty="0"/>
          </a:p>
          <a:p>
            <a:r>
              <a:rPr lang="nl-BE" sz="1800" i="1" dirty="0">
                <a:solidFill>
                  <a:srgbClr val="FF0000"/>
                </a:solidFill>
              </a:rPr>
              <a:t>Procedures </a:t>
            </a:r>
            <a:r>
              <a:rPr lang="nl-BE" sz="1800" i="1" dirty="0" err="1">
                <a:solidFill>
                  <a:srgbClr val="FF0000"/>
                </a:solidFill>
              </a:rPr>
              <a:t>based</a:t>
            </a:r>
            <a:r>
              <a:rPr lang="nl-BE" sz="1800" i="1" dirty="0">
                <a:solidFill>
                  <a:srgbClr val="FF0000"/>
                </a:solidFill>
              </a:rPr>
              <a:t> on </a:t>
            </a:r>
            <a:r>
              <a:rPr lang="nl-BE" sz="1800" i="1" dirty="0" err="1">
                <a:solidFill>
                  <a:srgbClr val="FF0000"/>
                </a:solidFill>
              </a:rPr>
              <a:t>the</a:t>
            </a:r>
            <a:r>
              <a:rPr lang="nl-BE" sz="1800" i="1" dirty="0">
                <a:solidFill>
                  <a:srgbClr val="FF0000"/>
                </a:solidFill>
              </a:rPr>
              <a:t> HACCP </a:t>
            </a:r>
            <a:r>
              <a:rPr lang="nl-BE" sz="1800" i="1" dirty="0" err="1">
                <a:solidFill>
                  <a:srgbClr val="FF0000"/>
                </a:solidFill>
              </a:rPr>
              <a:t>principles</a:t>
            </a:r>
            <a:r>
              <a:rPr lang="nl-BE" sz="1800" i="1" dirty="0">
                <a:solidFill>
                  <a:srgbClr val="FF0000"/>
                </a:solidFill>
              </a:rPr>
              <a:t> </a:t>
            </a:r>
            <a:r>
              <a:rPr lang="nl-BE" sz="1400" i="1" dirty="0"/>
              <a:t>(Art. 5 of Reg. (EC) No. 852/2004</a:t>
            </a:r>
          </a:p>
          <a:p>
            <a:r>
              <a:rPr lang="nl-BE" sz="1800" i="1" dirty="0" err="1">
                <a:solidFill>
                  <a:srgbClr val="FF0000"/>
                </a:solidFill>
              </a:rPr>
              <a:t>Registration</a:t>
            </a:r>
            <a:r>
              <a:rPr lang="nl-BE" sz="1800" i="1" dirty="0">
                <a:solidFill>
                  <a:srgbClr val="FF0000"/>
                </a:solidFill>
              </a:rPr>
              <a:t> or </a:t>
            </a:r>
            <a:r>
              <a:rPr lang="nl-BE" sz="1800" i="1" dirty="0" err="1">
                <a:solidFill>
                  <a:srgbClr val="FF0000"/>
                </a:solidFill>
              </a:rPr>
              <a:t>approval</a:t>
            </a:r>
            <a:r>
              <a:rPr lang="nl-BE" sz="1800" i="1" dirty="0">
                <a:solidFill>
                  <a:srgbClr val="FF0000"/>
                </a:solidFill>
              </a:rPr>
              <a:t> of </a:t>
            </a:r>
            <a:r>
              <a:rPr lang="nl-BE" sz="1800" i="1" dirty="0" err="1">
                <a:solidFill>
                  <a:srgbClr val="FF0000"/>
                </a:solidFill>
              </a:rPr>
              <a:t>establishments</a:t>
            </a:r>
            <a:r>
              <a:rPr lang="nl-BE" sz="1800" i="1" dirty="0">
                <a:solidFill>
                  <a:srgbClr val="FF0000"/>
                </a:solidFill>
              </a:rPr>
              <a:t> </a:t>
            </a:r>
            <a:r>
              <a:rPr lang="nl-BE" sz="1400" i="1" dirty="0"/>
              <a:t>(Art. 6 of Reg. (EC) No. 852/2004</a:t>
            </a:r>
          </a:p>
        </p:txBody>
      </p:sp>
      <p:sp>
        <p:nvSpPr>
          <p:cNvPr id="4" name="Tijdelijke aanduiding voor voettekst 3"/>
          <p:cNvSpPr>
            <a:spLocks noGrp="1"/>
          </p:cNvSpPr>
          <p:nvPr>
            <p:ph type="ftr" sz="quarter" idx="10"/>
          </p:nvPr>
        </p:nvSpPr>
        <p:spPr/>
        <p:txBody>
          <a:bodyPr/>
          <a:lstStyle/>
          <a:p>
            <a:pPr>
              <a:defRPr/>
            </a:pPr>
            <a:r>
              <a:rPr lang="en-GB" dirty="0"/>
              <a:t>www.east-invest2.eu</a:t>
            </a:r>
          </a:p>
        </p:txBody>
      </p:sp>
      <p:pic>
        <p:nvPicPr>
          <p:cNvPr id="5" name="Picture 4"/>
          <p:cNvPicPr>
            <a:picLocks noChangeAspect="1"/>
          </p:cNvPicPr>
          <p:nvPr/>
        </p:nvPicPr>
        <p:blipFill>
          <a:blip r:embed="rId2"/>
          <a:stretch>
            <a:fillRect/>
          </a:stretch>
        </p:blipFill>
        <p:spPr>
          <a:xfrm>
            <a:off x="7575078" y="170263"/>
            <a:ext cx="1163609" cy="1086403"/>
          </a:xfrm>
          <a:prstGeom prst="rect">
            <a:avLst/>
          </a:prstGeom>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Tree>
    <p:extLst>
      <p:ext uri="{BB962C8B-B14F-4D97-AF65-F5344CB8AC3E}">
        <p14:creationId xmlns:p14="http://schemas.microsoft.com/office/powerpoint/2010/main" val="2925219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300038"/>
            <a:ext cx="600075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6573679" y="2636912"/>
            <a:ext cx="240564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Reg. (EC) 852/2004 </a:t>
            </a:r>
            <a:r>
              <a:rPr lang="nl-BE" dirty="0" err="1">
                <a:solidFill>
                  <a:schemeClr val="tx1"/>
                </a:solidFill>
              </a:rPr>
              <a:t>Detailed</a:t>
            </a:r>
            <a:r>
              <a:rPr lang="nl-BE" dirty="0">
                <a:solidFill>
                  <a:schemeClr val="tx1"/>
                </a:solidFill>
              </a:rPr>
              <a:t> </a:t>
            </a:r>
            <a:r>
              <a:rPr lang="nl-BE" dirty="0" err="1">
                <a:solidFill>
                  <a:schemeClr val="tx1"/>
                </a:solidFill>
              </a:rPr>
              <a:t>provisons</a:t>
            </a:r>
            <a:r>
              <a:rPr lang="nl-BE" dirty="0">
                <a:solidFill>
                  <a:schemeClr val="tx1"/>
                </a:solidFill>
              </a:rPr>
              <a:t> in </a:t>
            </a:r>
            <a:r>
              <a:rPr lang="nl-BE" dirty="0" err="1">
                <a:solidFill>
                  <a:schemeClr val="tx1"/>
                </a:solidFill>
              </a:rPr>
              <a:t>Annexes</a:t>
            </a:r>
            <a:endParaRPr lang="nl-BE" dirty="0">
              <a:solidFill>
                <a:schemeClr val="tx1"/>
              </a:solidFill>
            </a:endParaRPr>
          </a:p>
        </p:txBody>
      </p:sp>
      <p:cxnSp>
        <p:nvCxnSpPr>
          <p:cNvPr id="7" name="Rechte verbindingslijn met pijl 6"/>
          <p:cNvCxnSpPr/>
          <p:nvPr/>
        </p:nvCxnSpPr>
        <p:spPr>
          <a:xfrm flipH="1">
            <a:off x="7545195" y="3395983"/>
            <a:ext cx="1000696" cy="957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128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376238"/>
            <a:ext cx="6429375"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6526548" y="1772816"/>
            <a:ext cx="25202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Reg. (EC) 852/2004</a:t>
            </a:r>
          </a:p>
          <a:p>
            <a:pPr algn="ctr"/>
            <a:r>
              <a:rPr lang="nl-BE" dirty="0" err="1">
                <a:solidFill>
                  <a:schemeClr val="tx1"/>
                </a:solidFill>
              </a:rPr>
              <a:t>Need</a:t>
            </a:r>
            <a:r>
              <a:rPr lang="nl-BE" dirty="0">
                <a:solidFill>
                  <a:schemeClr val="tx1"/>
                </a:solidFill>
              </a:rPr>
              <a:t> </a:t>
            </a:r>
            <a:r>
              <a:rPr lang="nl-BE" dirty="0" err="1">
                <a:solidFill>
                  <a:schemeClr val="tx1"/>
                </a:solidFill>
              </a:rPr>
              <a:t>to</a:t>
            </a:r>
            <a:r>
              <a:rPr lang="nl-BE" dirty="0">
                <a:solidFill>
                  <a:schemeClr val="tx1"/>
                </a:solidFill>
              </a:rPr>
              <a:t> have HACCP system</a:t>
            </a:r>
          </a:p>
        </p:txBody>
      </p:sp>
      <p:cxnSp>
        <p:nvCxnSpPr>
          <p:cNvPr id="7" name="Rechte verbindingslijn met pijl 6"/>
          <p:cNvCxnSpPr/>
          <p:nvPr/>
        </p:nvCxnSpPr>
        <p:spPr>
          <a:xfrm flipV="1">
            <a:off x="5333915" y="2194041"/>
            <a:ext cx="1162009" cy="370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953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466725"/>
            <a:ext cx="623887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44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595988" y="2236371"/>
            <a:ext cx="7994551" cy="4140035"/>
          </a:xfrm>
          <a:prstGeom prst="rect">
            <a:avLst/>
          </a:prstGeom>
        </p:spPr>
      </p:pic>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 y="188640"/>
            <a:ext cx="3024336" cy="1079124"/>
          </a:xfrm>
          <a:prstGeom prst="rect">
            <a:avLst/>
          </a:prstGeom>
        </p:spPr>
      </p:pic>
      <p:pic>
        <p:nvPicPr>
          <p:cNvPr id="6" name="Picture 4"/>
          <p:cNvPicPr>
            <a:picLocks noChangeAspect="1"/>
          </p:cNvPicPr>
          <p:nvPr/>
        </p:nvPicPr>
        <p:blipFill>
          <a:blip r:embed="rId4"/>
          <a:stretch>
            <a:fillRect/>
          </a:stretch>
        </p:blipFill>
        <p:spPr>
          <a:xfrm>
            <a:off x="7452320" y="170263"/>
            <a:ext cx="1286367" cy="1201016"/>
          </a:xfrm>
          <a:prstGeom prst="rect">
            <a:avLst/>
          </a:prstGeom>
        </p:spPr>
      </p:pic>
      <p:pic>
        <p:nvPicPr>
          <p:cNvPr id="2" name="Afbeelding 1"/>
          <p:cNvPicPr>
            <a:picLocks noChangeAspect="1"/>
          </p:cNvPicPr>
          <p:nvPr/>
        </p:nvPicPr>
        <p:blipFill>
          <a:blip r:embed="rId5"/>
          <a:stretch>
            <a:fillRect/>
          </a:stretch>
        </p:blipFill>
        <p:spPr>
          <a:xfrm>
            <a:off x="578552" y="1437831"/>
            <a:ext cx="5982581" cy="628473"/>
          </a:xfrm>
          <a:prstGeom prst="rect">
            <a:avLst/>
          </a:prstGeom>
        </p:spPr>
      </p:pic>
    </p:spTree>
    <p:extLst>
      <p:ext uri="{BB962C8B-B14F-4D97-AF65-F5344CB8AC3E}">
        <p14:creationId xmlns:p14="http://schemas.microsoft.com/office/powerpoint/2010/main" val="39795739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voettekst 2"/>
          <p:cNvSpPr>
            <a:spLocks noGrp="1"/>
          </p:cNvSpPr>
          <p:nvPr>
            <p:ph type="ftr" sz="quarter" idx="10"/>
          </p:nvPr>
        </p:nvSpPr>
        <p:spPr/>
        <p:txBody>
          <a:bodyPr/>
          <a:lstStyle/>
          <a:p>
            <a:pPr>
              <a:defRPr/>
            </a:pPr>
            <a:r>
              <a:rPr lang="en-GB" dirty="0"/>
              <a:t>www.east-invest2.eu</a:t>
            </a:r>
          </a:p>
        </p:txBody>
      </p:sp>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3375"/>
            <a:ext cx="5943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3779912" y="3704220"/>
            <a:ext cx="43204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Consult </a:t>
            </a:r>
            <a:r>
              <a:rPr lang="nl-BE" dirty="0" err="1">
                <a:solidFill>
                  <a:schemeClr val="tx1"/>
                </a:solidFill>
              </a:rPr>
              <a:t>available</a:t>
            </a:r>
            <a:r>
              <a:rPr lang="nl-BE" dirty="0">
                <a:solidFill>
                  <a:schemeClr val="tx1"/>
                </a:solidFill>
              </a:rPr>
              <a:t> guides </a:t>
            </a:r>
            <a:r>
              <a:rPr lang="nl-BE" dirty="0" err="1">
                <a:solidFill>
                  <a:schemeClr val="tx1"/>
                </a:solidFill>
              </a:rPr>
              <a:t>for</a:t>
            </a:r>
            <a:r>
              <a:rPr lang="nl-BE" dirty="0">
                <a:solidFill>
                  <a:schemeClr val="tx1"/>
                </a:solidFill>
              </a:rPr>
              <a:t> </a:t>
            </a:r>
            <a:r>
              <a:rPr lang="nl-BE" dirty="0" err="1">
                <a:solidFill>
                  <a:schemeClr val="tx1"/>
                </a:solidFill>
              </a:rPr>
              <a:t>the</a:t>
            </a:r>
            <a:r>
              <a:rPr lang="nl-BE" dirty="0">
                <a:solidFill>
                  <a:schemeClr val="tx1"/>
                </a:solidFill>
              </a:rPr>
              <a:t> </a:t>
            </a:r>
            <a:r>
              <a:rPr lang="nl-BE" dirty="0" err="1">
                <a:solidFill>
                  <a:schemeClr val="tx1"/>
                </a:solidFill>
              </a:rPr>
              <a:t>application</a:t>
            </a:r>
            <a:r>
              <a:rPr lang="nl-BE" dirty="0">
                <a:solidFill>
                  <a:schemeClr val="tx1"/>
                </a:solidFill>
              </a:rPr>
              <a:t> of HACCP </a:t>
            </a:r>
            <a:r>
              <a:rPr lang="nl-BE" dirty="0" err="1">
                <a:solidFill>
                  <a:schemeClr val="tx1"/>
                </a:solidFill>
              </a:rPr>
              <a:t>principles</a:t>
            </a:r>
            <a:r>
              <a:rPr lang="nl-BE" dirty="0">
                <a:solidFill>
                  <a:schemeClr val="tx1"/>
                </a:solidFill>
              </a:rPr>
              <a:t> in </a:t>
            </a:r>
            <a:r>
              <a:rPr lang="nl-BE" dirty="0" err="1">
                <a:solidFill>
                  <a:schemeClr val="tx1"/>
                </a:solidFill>
              </a:rPr>
              <a:t>various</a:t>
            </a:r>
            <a:r>
              <a:rPr lang="nl-BE" dirty="0">
                <a:solidFill>
                  <a:schemeClr val="tx1"/>
                </a:solidFill>
              </a:rPr>
              <a:t> food sectors(</a:t>
            </a:r>
            <a:r>
              <a:rPr lang="nl-BE" dirty="0" err="1">
                <a:solidFill>
                  <a:schemeClr val="tx1"/>
                </a:solidFill>
              </a:rPr>
              <a:t>see</a:t>
            </a:r>
            <a:r>
              <a:rPr lang="nl-BE" dirty="0">
                <a:solidFill>
                  <a:schemeClr val="tx1"/>
                </a:solidFill>
              </a:rPr>
              <a:t> Part 2)</a:t>
            </a:r>
          </a:p>
        </p:txBody>
      </p:sp>
      <p:cxnSp>
        <p:nvCxnSpPr>
          <p:cNvPr id="7" name="Rechte verbindingslijn met pijl 6"/>
          <p:cNvCxnSpPr/>
          <p:nvPr/>
        </p:nvCxnSpPr>
        <p:spPr>
          <a:xfrm>
            <a:off x="3779912" y="2301082"/>
            <a:ext cx="2479077" cy="1403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443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37599" y="928338"/>
            <a:ext cx="8068801" cy="5001323"/>
          </a:xfrm>
          <a:prstGeom prst="rect">
            <a:avLst/>
          </a:prstGeom>
        </p:spPr>
      </p:pic>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4120690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0505" y="109861"/>
            <a:ext cx="9144000" cy="6768752"/>
          </a:xfrm>
          <a:prstGeom prst="rect">
            <a:avLst/>
          </a:prstGeom>
        </p:spPr>
      </p:pic>
      <p:sp>
        <p:nvSpPr>
          <p:cNvPr id="4" name="Rechthoek 3"/>
          <p:cNvSpPr/>
          <p:nvPr/>
        </p:nvSpPr>
        <p:spPr>
          <a:xfrm>
            <a:off x="6948264" y="3212976"/>
            <a:ext cx="208823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HACCP</a:t>
            </a:r>
          </a:p>
          <a:p>
            <a:pPr algn="ctr"/>
            <a:r>
              <a:rPr lang="en-US" b="1" dirty="0"/>
              <a:t>Example of Flow Diagram: Ready-to-Eat Fresh-Cut Vegetables</a:t>
            </a:r>
            <a:endParaRPr lang="en-US" dirty="0"/>
          </a:p>
        </p:txBody>
      </p:sp>
      <p:sp>
        <p:nvSpPr>
          <p:cNvPr id="3" name="Tijdelijke aanduiding voor voettekst 2"/>
          <p:cNvSpPr>
            <a:spLocks noGrp="1"/>
          </p:cNvSpPr>
          <p:nvPr>
            <p:ph type="ftr" sz="quarter" idx="11"/>
          </p:nvPr>
        </p:nvSpPr>
        <p:spPr/>
        <p:txBody>
          <a:bodyPr/>
          <a:lstStyle/>
          <a:p>
            <a:r>
              <a:rPr lang="nl-BE"/>
              <a:t>www.east-invest2.eu</a:t>
            </a:r>
          </a:p>
        </p:txBody>
      </p:sp>
    </p:spTree>
    <p:extLst>
      <p:ext uri="{BB962C8B-B14F-4D97-AF65-F5344CB8AC3E}">
        <p14:creationId xmlns:p14="http://schemas.microsoft.com/office/powerpoint/2010/main" val="33904715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00808"/>
            <a:ext cx="65722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707904" y="260648"/>
            <a:ext cx="3672408" cy="1175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accent1">
                    <a:lumMod val="10000"/>
                  </a:schemeClr>
                </a:solidFill>
              </a:rPr>
              <a:t>Reg. (EC) 852/2004</a:t>
            </a:r>
          </a:p>
          <a:p>
            <a:pPr algn="ctr"/>
            <a:r>
              <a:rPr lang="nl-BE" sz="1600" dirty="0">
                <a:solidFill>
                  <a:schemeClr val="accent1">
                    <a:lumMod val="10000"/>
                  </a:schemeClr>
                </a:solidFill>
              </a:rPr>
              <a:t>How </a:t>
            </a:r>
            <a:r>
              <a:rPr lang="nl-BE" sz="1600" dirty="0" err="1">
                <a:solidFill>
                  <a:schemeClr val="accent1">
                    <a:lumMod val="10000"/>
                  </a:schemeClr>
                </a:solidFill>
              </a:rPr>
              <a:t>to</a:t>
            </a:r>
            <a:r>
              <a:rPr lang="nl-BE" sz="1600" dirty="0">
                <a:solidFill>
                  <a:schemeClr val="accent1">
                    <a:lumMod val="10000"/>
                  </a:schemeClr>
                </a:solidFill>
              </a:rPr>
              <a:t> </a:t>
            </a:r>
            <a:r>
              <a:rPr lang="nl-BE" sz="1600" dirty="0" err="1">
                <a:solidFill>
                  <a:schemeClr val="accent1">
                    <a:lumMod val="10000"/>
                  </a:schemeClr>
                </a:solidFill>
              </a:rPr>
              <a:t>comply</a:t>
            </a:r>
            <a:r>
              <a:rPr lang="nl-BE" sz="1600" dirty="0">
                <a:solidFill>
                  <a:schemeClr val="accent1">
                    <a:lumMod val="10000"/>
                  </a:schemeClr>
                </a:solidFill>
              </a:rPr>
              <a:t> </a:t>
            </a:r>
            <a:r>
              <a:rPr lang="nl-BE" sz="1600" dirty="0" err="1">
                <a:solidFill>
                  <a:schemeClr val="accent1">
                    <a:lumMod val="10000"/>
                  </a:schemeClr>
                </a:solidFill>
              </a:rPr>
              <a:t>with</a:t>
            </a:r>
            <a:r>
              <a:rPr lang="nl-BE" sz="1600" dirty="0">
                <a:solidFill>
                  <a:schemeClr val="accent1">
                    <a:lumMod val="10000"/>
                  </a:schemeClr>
                </a:solidFill>
              </a:rPr>
              <a:t> </a:t>
            </a:r>
            <a:r>
              <a:rPr lang="nl-BE" sz="1600" dirty="0" err="1">
                <a:solidFill>
                  <a:schemeClr val="accent1">
                    <a:lumMod val="10000"/>
                  </a:schemeClr>
                </a:solidFill>
              </a:rPr>
              <a:t>hygiene</a:t>
            </a:r>
            <a:r>
              <a:rPr lang="nl-BE" sz="1600" dirty="0">
                <a:solidFill>
                  <a:schemeClr val="accent1">
                    <a:lumMod val="10000"/>
                  </a:schemeClr>
                </a:solidFill>
              </a:rPr>
              <a:t> </a:t>
            </a:r>
            <a:r>
              <a:rPr lang="nl-BE" sz="1600" dirty="0" err="1">
                <a:solidFill>
                  <a:schemeClr val="accent1">
                    <a:lumMod val="10000"/>
                  </a:schemeClr>
                </a:solidFill>
              </a:rPr>
              <a:t>rules</a:t>
            </a:r>
            <a:r>
              <a:rPr lang="nl-BE" sz="1600" dirty="0">
                <a:solidFill>
                  <a:schemeClr val="accent1">
                    <a:lumMod val="10000"/>
                  </a:schemeClr>
                </a:solidFill>
              </a:rPr>
              <a:t> </a:t>
            </a:r>
            <a:r>
              <a:rPr lang="nl-BE" sz="1600" dirty="0" err="1">
                <a:solidFill>
                  <a:schemeClr val="accent1">
                    <a:lumMod val="10000"/>
                  </a:schemeClr>
                </a:solidFill>
              </a:rPr>
              <a:t>for</a:t>
            </a:r>
            <a:r>
              <a:rPr lang="nl-BE" sz="1600" dirty="0">
                <a:solidFill>
                  <a:schemeClr val="accent1">
                    <a:lumMod val="10000"/>
                  </a:schemeClr>
                </a:solidFill>
              </a:rPr>
              <a:t> farms? </a:t>
            </a:r>
            <a:r>
              <a:rPr lang="nl-BE" sz="1600" dirty="0" err="1">
                <a:solidFill>
                  <a:schemeClr val="accent1">
                    <a:lumMod val="10000"/>
                  </a:schemeClr>
                </a:solidFill>
              </a:rPr>
              <a:t>Use</a:t>
            </a:r>
            <a:r>
              <a:rPr lang="nl-BE" sz="1600" dirty="0">
                <a:solidFill>
                  <a:schemeClr val="accent1">
                    <a:lumMod val="10000"/>
                  </a:schemeClr>
                </a:solidFill>
              </a:rPr>
              <a:t> </a:t>
            </a:r>
            <a:r>
              <a:rPr lang="nl-BE" sz="1600" dirty="0" err="1">
                <a:solidFill>
                  <a:schemeClr val="accent1">
                    <a:lumMod val="10000"/>
                  </a:schemeClr>
                </a:solidFill>
              </a:rPr>
              <a:t>standards</a:t>
            </a:r>
            <a:r>
              <a:rPr lang="nl-BE" sz="1600" dirty="0">
                <a:solidFill>
                  <a:schemeClr val="accent1">
                    <a:lumMod val="10000"/>
                  </a:schemeClr>
                </a:solidFill>
              </a:rPr>
              <a:t> </a:t>
            </a:r>
            <a:r>
              <a:rPr lang="nl-BE" sz="1600" dirty="0" err="1">
                <a:solidFill>
                  <a:schemeClr val="accent1">
                    <a:lumMod val="10000"/>
                  </a:schemeClr>
                </a:solidFill>
              </a:rPr>
              <a:t>such</a:t>
            </a:r>
            <a:r>
              <a:rPr lang="nl-BE" sz="1600" dirty="0">
                <a:solidFill>
                  <a:schemeClr val="accent1">
                    <a:lumMod val="10000"/>
                  </a:schemeClr>
                </a:solidFill>
              </a:rPr>
              <a:t> as </a:t>
            </a:r>
            <a:r>
              <a:rPr lang="nl-BE" sz="1600" dirty="0" err="1">
                <a:solidFill>
                  <a:schemeClr val="accent1">
                    <a:lumMod val="10000"/>
                  </a:schemeClr>
                </a:solidFill>
              </a:rPr>
              <a:t>GlobalGAP</a:t>
            </a:r>
            <a:r>
              <a:rPr lang="nl-BE" sz="1600" dirty="0">
                <a:solidFill>
                  <a:schemeClr val="accent1">
                    <a:lumMod val="10000"/>
                  </a:schemeClr>
                </a:solidFill>
              </a:rPr>
              <a:t> (next slides)</a:t>
            </a:r>
          </a:p>
        </p:txBody>
      </p:sp>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25405852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p:txBody>
          <a:bodyPr/>
          <a:lstStyle/>
          <a:p>
            <a:pPr>
              <a:defRPr/>
            </a:pPr>
            <a:r>
              <a:rPr lang="en-GB"/>
              <a:t>www.east-invest2.eu</a:t>
            </a:r>
          </a:p>
        </p:txBody>
      </p:sp>
      <p:pic>
        <p:nvPicPr>
          <p:cNvPr id="4" name="Afbeelding 3"/>
          <p:cNvPicPr>
            <a:picLocks noChangeAspect="1"/>
          </p:cNvPicPr>
          <p:nvPr/>
        </p:nvPicPr>
        <p:blipFill>
          <a:blip r:embed="rId2"/>
          <a:stretch>
            <a:fillRect/>
          </a:stretch>
        </p:blipFill>
        <p:spPr>
          <a:xfrm>
            <a:off x="0" y="0"/>
            <a:ext cx="9144000" cy="6858000"/>
          </a:xfrm>
          <a:prstGeom prst="rect">
            <a:avLst/>
          </a:prstGeom>
        </p:spPr>
      </p:pic>
      <p:sp>
        <p:nvSpPr>
          <p:cNvPr id="5" name="Rechthoek 4"/>
          <p:cNvSpPr/>
          <p:nvPr/>
        </p:nvSpPr>
        <p:spPr>
          <a:xfrm>
            <a:off x="4572000" y="1556792"/>
            <a:ext cx="4276278" cy="410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hlinkClick r:id="rId3"/>
              </a:rPr>
              <a:t>http://www.globalgap.org/uk_en/what-we-do/</a:t>
            </a:r>
            <a:endParaRPr lang="nl-BE" sz="1600" dirty="0"/>
          </a:p>
        </p:txBody>
      </p:sp>
      <p:sp>
        <p:nvSpPr>
          <p:cNvPr id="6" name="Rechthoek 5"/>
          <p:cNvSpPr/>
          <p:nvPr/>
        </p:nvSpPr>
        <p:spPr>
          <a:xfrm>
            <a:off x="1547664" y="116632"/>
            <a:ext cx="331236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solidFill>
                  <a:srgbClr val="000000"/>
                </a:solidFill>
              </a:rPr>
              <a:t>GlobalGAP</a:t>
            </a:r>
            <a:r>
              <a:rPr lang="nl-BE" sz="1600" dirty="0">
                <a:solidFill>
                  <a:srgbClr val="000000"/>
                </a:solidFill>
              </a:rPr>
              <a:t> as a worldwide </a:t>
            </a:r>
            <a:r>
              <a:rPr lang="nl-BE" sz="1600" dirty="0" err="1">
                <a:solidFill>
                  <a:srgbClr val="000000"/>
                </a:solidFill>
              </a:rPr>
              <a:t>recognized</a:t>
            </a:r>
            <a:r>
              <a:rPr lang="nl-BE" sz="1600" dirty="0">
                <a:solidFill>
                  <a:srgbClr val="000000"/>
                </a:solidFill>
              </a:rPr>
              <a:t> standard </a:t>
            </a:r>
            <a:r>
              <a:rPr lang="nl-BE" sz="1600" dirty="0" err="1">
                <a:solidFill>
                  <a:srgbClr val="000000"/>
                </a:solidFill>
              </a:rPr>
              <a:t>for</a:t>
            </a:r>
            <a:r>
              <a:rPr lang="nl-BE" sz="1600" dirty="0">
                <a:solidFill>
                  <a:srgbClr val="000000"/>
                </a:solidFill>
              </a:rPr>
              <a:t> safe </a:t>
            </a:r>
            <a:r>
              <a:rPr lang="nl-BE" sz="1600" dirty="0" err="1">
                <a:solidFill>
                  <a:srgbClr val="000000"/>
                </a:solidFill>
              </a:rPr>
              <a:t>agricultural</a:t>
            </a:r>
            <a:r>
              <a:rPr lang="nl-BE" sz="1600" dirty="0">
                <a:solidFill>
                  <a:srgbClr val="000000"/>
                </a:solidFill>
              </a:rPr>
              <a:t> </a:t>
            </a:r>
            <a:r>
              <a:rPr lang="nl-BE" sz="1600" dirty="0" err="1">
                <a:solidFill>
                  <a:srgbClr val="000000"/>
                </a:solidFill>
              </a:rPr>
              <a:t>products</a:t>
            </a:r>
            <a:endParaRPr lang="nl-BE" sz="1600" dirty="0">
              <a:solidFill>
                <a:srgbClr val="000000"/>
              </a:solidFill>
            </a:endParaRPr>
          </a:p>
        </p:txBody>
      </p:sp>
    </p:spTree>
    <p:extLst>
      <p:ext uri="{BB962C8B-B14F-4D97-AF65-F5344CB8AC3E}">
        <p14:creationId xmlns:p14="http://schemas.microsoft.com/office/powerpoint/2010/main" val="2830354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67" y="188640"/>
            <a:ext cx="9191626" cy="634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323528" y="332656"/>
            <a:ext cx="842493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u="sng" dirty="0" err="1">
                <a:solidFill>
                  <a:schemeClr val="tx1"/>
                </a:solidFill>
              </a:rPr>
              <a:t>Voluntary</a:t>
            </a:r>
            <a:r>
              <a:rPr lang="nl-BE" u="sng" dirty="0">
                <a:solidFill>
                  <a:schemeClr val="tx1"/>
                </a:solidFill>
              </a:rPr>
              <a:t> </a:t>
            </a:r>
            <a:r>
              <a:rPr lang="nl-BE" u="sng" dirty="0" err="1">
                <a:solidFill>
                  <a:schemeClr val="tx1"/>
                </a:solidFill>
              </a:rPr>
              <a:t>standards</a:t>
            </a:r>
            <a:r>
              <a:rPr lang="nl-BE" u="sng" dirty="0">
                <a:solidFill>
                  <a:schemeClr val="tx1"/>
                </a:solidFill>
              </a:rPr>
              <a:t> / </a:t>
            </a:r>
            <a:r>
              <a:rPr lang="nl-BE" u="sng" dirty="0" err="1">
                <a:solidFill>
                  <a:schemeClr val="tx1"/>
                </a:solidFill>
              </a:rPr>
              <a:t>certifications</a:t>
            </a:r>
            <a:r>
              <a:rPr lang="nl-BE" u="sng" dirty="0">
                <a:solidFill>
                  <a:schemeClr val="tx1"/>
                </a:solidFill>
              </a:rPr>
              <a:t> </a:t>
            </a:r>
            <a:r>
              <a:rPr lang="nl-BE" dirty="0" err="1">
                <a:solidFill>
                  <a:schemeClr val="tx1"/>
                </a:solidFill>
              </a:rPr>
              <a:t>such</a:t>
            </a:r>
            <a:r>
              <a:rPr lang="nl-BE" dirty="0">
                <a:solidFill>
                  <a:schemeClr val="tx1"/>
                </a:solidFill>
              </a:rPr>
              <a:t> as </a:t>
            </a:r>
            <a:r>
              <a:rPr lang="nl-BE" dirty="0" err="1">
                <a:solidFill>
                  <a:schemeClr val="tx1"/>
                </a:solidFill>
              </a:rPr>
              <a:t>GlobalGAP</a:t>
            </a:r>
            <a:r>
              <a:rPr lang="nl-BE" dirty="0">
                <a:solidFill>
                  <a:schemeClr val="tx1"/>
                </a:solidFill>
              </a:rPr>
              <a:t> offer a </a:t>
            </a:r>
            <a:r>
              <a:rPr lang="nl-BE" u="sng" dirty="0" err="1">
                <a:solidFill>
                  <a:schemeClr val="tx1"/>
                </a:solidFill>
              </a:rPr>
              <a:t>technical</a:t>
            </a:r>
            <a:r>
              <a:rPr lang="nl-BE" u="sng" dirty="0">
                <a:solidFill>
                  <a:schemeClr val="tx1"/>
                </a:solidFill>
              </a:rPr>
              <a:t> </a:t>
            </a:r>
            <a:r>
              <a:rPr lang="nl-BE" u="sng" dirty="0" err="1">
                <a:solidFill>
                  <a:schemeClr val="tx1"/>
                </a:solidFill>
              </a:rPr>
              <a:t>answer</a:t>
            </a:r>
            <a:r>
              <a:rPr lang="nl-BE" u="sng" dirty="0">
                <a:solidFill>
                  <a:schemeClr val="tx1"/>
                </a:solidFill>
              </a:rPr>
              <a:t> </a:t>
            </a:r>
            <a:r>
              <a:rPr lang="nl-BE" u="sng" dirty="0" err="1">
                <a:solidFill>
                  <a:schemeClr val="tx1"/>
                </a:solidFill>
              </a:rPr>
              <a:t>to</a:t>
            </a:r>
            <a:r>
              <a:rPr lang="nl-BE" u="sng" dirty="0">
                <a:solidFill>
                  <a:schemeClr val="tx1"/>
                </a:solidFill>
              </a:rPr>
              <a:t> </a:t>
            </a:r>
            <a:r>
              <a:rPr lang="nl-BE" u="sng" dirty="0" err="1">
                <a:solidFill>
                  <a:schemeClr val="tx1"/>
                </a:solidFill>
              </a:rPr>
              <a:t>legal</a:t>
            </a:r>
            <a:r>
              <a:rPr lang="nl-BE" u="sng" dirty="0">
                <a:solidFill>
                  <a:schemeClr val="tx1"/>
                </a:solidFill>
              </a:rPr>
              <a:t> EU </a:t>
            </a:r>
            <a:r>
              <a:rPr lang="nl-BE" u="sng" dirty="0" err="1">
                <a:solidFill>
                  <a:schemeClr val="tx1"/>
                </a:solidFill>
              </a:rPr>
              <a:t>requirements</a:t>
            </a:r>
            <a:r>
              <a:rPr lang="nl-BE" u="sng" dirty="0">
                <a:solidFill>
                  <a:schemeClr val="tx1"/>
                </a:solidFill>
              </a:rPr>
              <a:t> </a:t>
            </a:r>
            <a:r>
              <a:rPr lang="nl-BE" dirty="0" err="1">
                <a:solidFill>
                  <a:schemeClr val="tx1"/>
                </a:solidFill>
              </a:rPr>
              <a:t>regarding</a:t>
            </a:r>
            <a:r>
              <a:rPr lang="nl-BE" dirty="0">
                <a:solidFill>
                  <a:schemeClr val="tx1"/>
                </a:solidFill>
              </a:rPr>
              <a:t> </a:t>
            </a:r>
            <a:r>
              <a:rPr lang="nl-BE" dirty="0" err="1">
                <a:solidFill>
                  <a:schemeClr val="tx1"/>
                </a:solidFill>
              </a:rPr>
              <a:t>hygiene</a:t>
            </a:r>
            <a:r>
              <a:rPr lang="nl-BE" dirty="0">
                <a:solidFill>
                  <a:schemeClr val="tx1"/>
                </a:solidFill>
              </a:rPr>
              <a:t> of </a:t>
            </a:r>
            <a:r>
              <a:rPr lang="nl-BE" dirty="0" err="1">
                <a:solidFill>
                  <a:schemeClr val="tx1"/>
                </a:solidFill>
              </a:rPr>
              <a:t>agricultural</a:t>
            </a:r>
            <a:r>
              <a:rPr lang="nl-BE" dirty="0">
                <a:solidFill>
                  <a:schemeClr val="tx1"/>
                </a:solidFill>
              </a:rPr>
              <a:t> products </a:t>
            </a:r>
            <a:r>
              <a:rPr lang="nl-BE" dirty="0" err="1">
                <a:solidFill>
                  <a:schemeClr val="tx1"/>
                </a:solidFill>
              </a:rPr>
              <a:t>and</a:t>
            </a:r>
            <a:r>
              <a:rPr lang="nl-BE" dirty="0">
                <a:solidFill>
                  <a:schemeClr val="tx1"/>
                </a:solidFill>
              </a:rPr>
              <a:t>…are </a:t>
            </a:r>
            <a:r>
              <a:rPr lang="nl-BE" dirty="0" err="1">
                <a:solidFill>
                  <a:schemeClr val="tx1"/>
                </a:solidFill>
              </a:rPr>
              <a:t>often</a:t>
            </a:r>
            <a:r>
              <a:rPr lang="nl-BE" dirty="0">
                <a:solidFill>
                  <a:schemeClr val="tx1"/>
                </a:solidFill>
              </a:rPr>
              <a:t> </a:t>
            </a:r>
            <a:r>
              <a:rPr lang="nl-BE" u="sng" dirty="0" err="1">
                <a:solidFill>
                  <a:schemeClr val="tx1"/>
                </a:solidFill>
              </a:rPr>
              <a:t>demanded</a:t>
            </a:r>
            <a:r>
              <a:rPr lang="nl-BE" u="sng" dirty="0">
                <a:solidFill>
                  <a:schemeClr val="tx1"/>
                </a:solidFill>
              </a:rPr>
              <a:t> </a:t>
            </a:r>
            <a:r>
              <a:rPr lang="nl-BE" u="sng" dirty="0" err="1">
                <a:solidFill>
                  <a:schemeClr val="tx1"/>
                </a:solidFill>
              </a:rPr>
              <a:t>by</a:t>
            </a:r>
            <a:r>
              <a:rPr lang="nl-BE" u="sng" dirty="0">
                <a:solidFill>
                  <a:schemeClr val="tx1"/>
                </a:solidFill>
              </a:rPr>
              <a:t> </a:t>
            </a:r>
            <a:r>
              <a:rPr lang="nl-BE" u="sng" dirty="0" err="1">
                <a:solidFill>
                  <a:schemeClr val="tx1"/>
                </a:solidFill>
              </a:rPr>
              <a:t>importers</a:t>
            </a:r>
            <a:r>
              <a:rPr lang="nl-BE" u="sng" dirty="0">
                <a:solidFill>
                  <a:schemeClr val="tx1"/>
                </a:solidFill>
              </a:rPr>
              <a:t> </a:t>
            </a:r>
            <a:r>
              <a:rPr lang="nl-BE" dirty="0">
                <a:solidFill>
                  <a:schemeClr val="tx1"/>
                </a:solidFill>
              </a:rPr>
              <a:t>in </a:t>
            </a:r>
            <a:r>
              <a:rPr lang="nl-BE" dirty="0" err="1">
                <a:solidFill>
                  <a:schemeClr val="tx1"/>
                </a:solidFill>
              </a:rPr>
              <a:t>the</a:t>
            </a:r>
            <a:r>
              <a:rPr lang="nl-BE" dirty="0">
                <a:solidFill>
                  <a:schemeClr val="tx1"/>
                </a:solidFill>
              </a:rPr>
              <a:t> EU </a:t>
            </a:r>
            <a:r>
              <a:rPr lang="nl-BE" dirty="0" err="1">
                <a:solidFill>
                  <a:schemeClr val="tx1"/>
                </a:solidFill>
              </a:rPr>
              <a:t>who</a:t>
            </a:r>
            <a:r>
              <a:rPr lang="nl-BE" dirty="0">
                <a:solidFill>
                  <a:schemeClr val="tx1"/>
                </a:solidFill>
              </a:rPr>
              <a:t> are </a:t>
            </a:r>
            <a:r>
              <a:rPr lang="nl-BE" dirty="0" err="1">
                <a:solidFill>
                  <a:schemeClr val="tx1"/>
                </a:solidFill>
              </a:rPr>
              <a:t>buying</a:t>
            </a:r>
            <a:r>
              <a:rPr lang="nl-BE" dirty="0">
                <a:solidFill>
                  <a:schemeClr val="tx1"/>
                </a:solidFill>
              </a:rPr>
              <a:t> </a:t>
            </a:r>
            <a:r>
              <a:rPr lang="nl-BE" dirty="0" err="1">
                <a:solidFill>
                  <a:schemeClr val="tx1"/>
                </a:solidFill>
              </a:rPr>
              <a:t>from</a:t>
            </a:r>
            <a:r>
              <a:rPr lang="nl-BE" dirty="0">
                <a:solidFill>
                  <a:schemeClr val="tx1"/>
                </a:solidFill>
              </a:rPr>
              <a:t> </a:t>
            </a:r>
            <a:r>
              <a:rPr lang="nl-BE" dirty="0" err="1">
                <a:solidFill>
                  <a:schemeClr val="tx1"/>
                </a:solidFill>
              </a:rPr>
              <a:t>third</a:t>
            </a:r>
            <a:r>
              <a:rPr lang="nl-BE" dirty="0">
                <a:solidFill>
                  <a:schemeClr val="tx1"/>
                </a:solidFill>
              </a:rPr>
              <a:t> </a:t>
            </a:r>
            <a:r>
              <a:rPr lang="nl-BE" dirty="0" err="1">
                <a:solidFill>
                  <a:schemeClr val="tx1"/>
                </a:solidFill>
              </a:rPr>
              <a:t>countries</a:t>
            </a:r>
            <a:endParaRPr lang="nl-BE" dirty="0">
              <a:solidFill>
                <a:schemeClr val="tx1"/>
              </a:solidFill>
            </a:endParaRPr>
          </a:p>
        </p:txBody>
      </p:sp>
      <p:cxnSp>
        <p:nvCxnSpPr>
          <p:cNvPr id="4" name="Rechte verbindingslijn met pijl 3"/>
          <p:cNvCxnSpPr/>
          <p:nvPr/>
        </p:nvCxnSpPr>
        <p:spPr>
          <a:xfrm flipH="1">
            <a:off x="7524328" y="1628800"/>
            <a:ext cx="504056" cy="1440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ijdelijke aanduiding voor voettekst 2"/>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255605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77533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pic>
        <p:nvPicPr>
          <p:cNvPr id="4" name="Picture 4"/>
          <p:cNvPicPr>
            <a:picLocks noChangeAspect="1"/>
          </p:cNvPicPr>
          <p:nvPr/>
        </p:nvPicPr>
        <p:blipFill>
          <a:blip r:embed="rId4"/>
          <a:stretch>
            <a:fillRect/>
          </a:stretch>
        </p:blipFill>
        <p:spPr>
          <a:xfrm>
            <a:off x="7668344" y="171691"/>
            <a:ext cx="1163609" cy="1086403"/>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41989454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16632"/>
            <a:ext cx="9163050"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echte verbindingslijn met pijl 4"/>
          <p:cNvCxnSpPr/>
          <p:nvPr/>
        </p:nvCxnSpPr>
        <p:spPr>
          <a:xfrm flipV="1">
            <a:off x="5795963" y="4365625"/>
            <a:ext cx="576262" cy="1150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1697781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7325"/>
            <a:ext cx="92519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stretch>
            <a:fillRect/>
          </a:stretch>
        </p:blipFill>
        <p:spPr>
          <a:xfrm>
            <a:off x="7668344" y="188640"/>
            <a:ext cx="1163609" cy="10864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2" y="189289"/>
            <a:ext cx="3024336" cy="1079124"/>
          </a:xfrm>
          <a:prstGeom prst="rect">
            <a:avLst/>
          </a:prstGeom>
        </p:spPr>
      </p:pic>
      <p:sp>
        <p:nvSpPr>
          <p:cNvPr id="2" name="Tijdelijke aanduiding voor voettekst 1"/>
          <p:cNvSpPr>
            <a:spLocks noGrp="1"/>
          </p:cNvSpPr>
          <p:nvPr>
            <p:ph type="ftr" sz="quarter" idx="10"/>
          </p:nvPr>
        </p:nvSpPr>
        <p:spPr/>
        <p:txBody>
          <a:bodyPr/>
          <a:lstStyle/>
          <a:p>
            <a:pPr>
              <a:defRPr/>
            </a:pPr>
            <a:r>
              <a:rPr lang="en-GB"/>
              <a:t>www.east-invest2.eu</a:t>
            </a:r>
          </a:p>
        </p:txBody>
      </p:sp>
    </p:spTree>
    <p:extLst>
      <p:ext uri="{BB962C8B-B14F-4D97-AF65-F5344CB8AC3E}">
        <p14:creationId xmlns:p14="http://schemas.microsoft.com/office/powerpoint/2010/main" val="8411557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BE"/>
              <a:t>www.east-invest2.eu</a:t>
            </a:r>
          </a:p>
        </p:txBody>
      </p:sp>
      <p:pic>
        <p:nvPicPr>
          <p:cNvPr id="3" name="Afbeelding 2"/>
          <p:cNvPicPr>
            <a:picLocks noChangeAspect="1"/>
          </p:cNvPicPr>
          <p:nvPr/>
        </p:nvPicPr>
        <p:blipFill>
          <a:blip r:embed="rId2"/>
          <a:stretch>
            <a:fillRect/>
          </a:stretch>
        </p:blipFill>
        <p:spPr>
          <a:xfrm>
            <a:off x="51756" y="85258"/>
            <a:ext cx="9040487" cy="6687483"/>
          </a:xfrm>
          <a:prstGeom prst="rect">
            <a:avLst/>
          </a:prstGeom>
        </p:spPr>
      </p:pic>
    </p:spTree>
    <p:extLst>
      <p:ext uri="{BB962C8B-B14F-4D97-AF65-F5344CB8AC3E}">
        <p14:creationId xmlns:p14="http://schemas.microsoft.com/office/powerpoint/2010/main" val="16067017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9458</TotalTime>
  <Words>7899</Words>
  <Application>Microsoft Office PowerPoint</Application>
  <PresentationFormat>Diavoorstelling (4:3)</PresentationFormat>
  <Paragraphs>2398</Paragraphs>
  <Slides>282</Slides>
  <Notes>18</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282</vt:i4>
      </vt:variant>
    </vt:vector>
  </HeadingPairs>
  <TitlesOfParts>
    <vt:vector size="292" baseType="lpstr">
      <vt:lpstr>Arial</vt:lpstr>
      <vt:lpstr>Arial Narrow</vt:lpstr>
      <vt:lpstr>Calibri</vt:lpstr>
      <vt:lpstr>Calibri Light</vt:lpstr>
      <vt:lpstr>inherit</vt:lpstr>
      <vt:lpstr>Monotype Sorts</vt:lpstr>
      <vt:lpstr>Times New Roman</vt:lpstr>
      <vt:lpstr>Tw Cen MT Condensed</vt:lpstr>
      <vt:lpstr>Default Design</vt:lpstr>
      <vt:lpstr>Aangepast ontwerp</vt:lpstr>
      <vt:lpstr>PowerPoint-presentatie</vt:lpstr>
      <vt:lpstr>     EU regulations and technical standards for  agricultural products and foodstuffs  Part 1: Getting familiar with EU food laws by making use of a checklist (Overview of main EU food laws)  Part 2: Useful information sources (websites, databases)  Chisinau, May 10th 2017</vt:lpstr>
      <vt:lpstr>Part 1. Checklist: EU legislation for foodstuffs</vt:lpstr>
      <vt:lpstr>Introduction A checklist on compliance with EU foodstuffs laws</vt:lpstr>
      <vt:lpstr>Introduction A checklist on compliance with EU foodstuffs laws</vt:lpstr>
      <vt:lpstr>Introduction A checklist on compliance with EU foodstuffs laws</vt:lpstr>
      <vt:lpstr>Checklist EU legislation for foodstuffs  I. Common organisation of agricultural markets in the EU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Checklist EU legislation for foodstuffs  II. Technical requirements </vt:lpstr>
      <vt:lpstr>Checklist EU legislation for foodstuffs  II. Technical requirements </vt:lpstr>
      <vt:lpstr>PowerPoint-presentatie</vt:lpstr>
      <vt:lpstr>PowerPoint-presentatie</vt:lpstr>
      <vt:lpstr>PowerPoint-presentatie</vt:lpstr>
      <vt:lpstr>Checklist EU legislation for foodstuffs  II. Technical requirements </vt:lpstr>
      <vt:lpstr>PowerPoint-presentatie</vt:lpstr>
      <vt:lpstr>PowerPoint-presentatie</vt:lpstr>
      <vt:lpstr>Checklist EU legislation for foodstuffs  II. Technical requirements </vt:lpstr>
      <vt:lpstr>PowerPoint-presentatie</vt:lpstr>
      <vt:lpstr>Checklist EU legislation for foodstuffs  II. Technical requirements </vt:lpstr>
      <vt:lpstr>Checklist EU legislation for foodstuffs  II. Technical requirements</vt:lpstr>
      <vt:lpstr>Checklist EU legislation for foodstuffs  II. Technical requirements</vt:lpstr>
      <vt:lpstr>Checklist EU legislation for foodstuffs  II. Technical requirements</vt:lpstr>
      <vt:lpstr>Checklist EU legislation for foodstuffs  II. Technical requirements</vt:lpstr>
      <vt:lpstr>II.2.3. Dietary foods for special medical purposes            EXAMPLE </vt:lpstr>
      <vt:lpstr>PowerPoint-presentatie</vt:lpstr>
      <vt:lpstr>II.2.4. Processed cereal-based foods and baby foods for infants and young children  -  EXAMPLE</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Rules to be respected by food business operators in third countries (Articles 3 to 6 of Reg. (EC) No. 852/2004)</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Import procedures for food of animal origin</vt:lpstr>
      <vt:lpstr>Food of animal origin Obligations of importers (Art. 6 of Reg. (EC) No. 853/2004)</vt:lpstr>
      <vt:lpstr>PowerPoint-presentatie</vt:lpstr>
      <vt:lpstr>PowerPoint-presentatie</vt:lpstr>
      <vt:lpstr>PowerPoint-presentatie</vt:lpstr>
      <vt:lpstr>PowerPoint-presentatie</vt:lpstr>
      <vt:lpstr>PowerPoint-presentatie</vt:lpstr>
      <vt:lpstr>PowerPoint-presentatie</vt:lpstr>
      <vt:lpstr>Imports of composite products</vt:lpstr>
      <vt:lpstr>PowerPoint-presentatie</vt:lpstr>
      <vt:lpstr>       Food of animal origin</vt:lpstr>
      <vt:lpstr>      Food of animal origin</vt:lpstr>
      <vt:lpstr>Imports of composite products</vt:lpstr>
      <vt:lpstr>PowerPoint-presentatie</vt:lpstr>
      <vt:lpstr>Difference between a processed animal product containing plant material and a composite product   Some processed animal products contain plant material. A processed product of animal origin may contain plant material and not be a composite product if the plant material is required as part of the manufacturing process of the product of animal origin or is there to give specific characteristics to the product of animal origin.  Specific characteristics could include adding sweetness or flavour, acting as a thickening agent or being present for decoration or as a topping.  For example, tuna in vegetable oil or tomato sauce would be regarded as a processed fishery product and not a composite product. This is because the vegetable oil or tomato sauce is necessary as part of the manufacturing process of the canned tuna, (the can needs to be filled with liquid before processing), also because it imparts specific characteristics, in particular taste and consistency.  Guidance documents from the European Commission + examples: see following slides.  A processed animal product has different import requirements to a composite product. </vt:lpstr>
      <vt:lpstr>Determining whether a composite product is subject to veterinary checks    As a general rule all food that contains a product of animal origin is covered by veterinary checks unless it is specifically excluded.  Composite products may be exempt from veterinary checks if they meet all the requirements of Article 6 of Commission Decision 2007/275/EC; or if they are listed in Annex II to the Decision (Annex II to Commission Decision 2007/275). </vt:lpstr>
      <vt:lpstr>Determining whether a composite product is subject to veterinary checks</vt:lpstr>
      <vt:lpstr>  Determining whether a composite product is subject to veterinary checks  </vt:lpstr>
      <vt:lpstr>   Determining whether a composite product is subject to veterinary checks  </vt:lpstr>
      <vt:lpstr>Determining whether a composite product is subject to veterinary checks</vt:lpstr>
      <vt:lpstr>PowerPoint-presentatie</vt:lpstr>
      <vt:lpstr>PowerPoint-presentatie</vt:lpstr>
      <vt:lpstr>Origin of animal-origin ingredients in composite products</vt:lpstr>
      <vt:lpstr> Import requirements for composite products subject to veterinary checks </vt:lpstr>
      <vt:lpstr>Import requirements for composite products subject to veterinary checks</vt:lpstr>
      <vt:lpstr>  I import ice cream confectionery made with milk powder and vegetable oil. Is this a composite product? Is it subject to veterinary checks?  It is a composite product. It is subject to veterinary checks. As the final composite product requires refrigeration, to be exempt from veterinary checks the final composite product must have been cooked or undergone a heat-treatment sufficient to denature the milk powder. This is not possible for ice cream confectionery. Pasteurisation of the final mix would not be sufficient to denature the animal-origin constituents.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Checklist EU legislation for foodstuffs  III. Labelling requirements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Checklist EU legislation for foodstuffs  IV. Packaging requirements</vt:lpstr>
      <vt:lpstr>Checklist EU legislation for foodstuffs  IV. Packaging requirements</vt:lpstr>
      <vt:lpstr>PowerPoint-presentatie</vt:lpstr>
      <vt:lpstr>PowerPoint-presentatie</vt:lpstr>
      <vt:lpstr>PowerPoint-presentatie</vt:lpstr>
      <vt:lpstr>PowerPoint-presentatie</vt:lpstr>
      <vt:lpstr>PowerPoint-presentatie</vt:lpstr>
      <vt:lpstr>Checklist EU legislation for foodstuffs  IV. Packaging requirements</vt:lpstr>
      <vt:lpstr>PowerPoint-presentatie</vt:lpstr>
      <vt:lpstr>PowerPoint-presentatie</vt:lpstr>
      <vt:lpstr>PowerPoint-presentatie</vt:lpstr>
      <vt:lpstr>PowerPoint-presentatie</vt:lpstr>
      <vt:lpstr>PowerPoint-presentatie</vt:lpstr>
      <vt:lpstr>PowerPoint-presentatie</vt:lpstr>
      <vt:lpstr>Part 2. Websites with useful info on selling foodstuffs in the EU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Part 2. Websites with useful info on selling foodstuffs in the EU</vt:lpstr>
      <vt:lpstr>PowerPoint-presentatie</vt:lpstr>
      <vt:lpstr>PowerPoint-presentatie</vt:lpstr>
      <vt:lpstr>Part 2. Websites with useful info on selling foodstuffs in the EU</vt:lpstr>
      <vt:lpstr>PowerPoint-presentatie</vt:lpstr>
      <vt:lpstr>PowerPoint-presentatie</vt:lpstr>
      <vt:lpstr>PowerPoint-presentatie</vt:lpstr>
      <vt:lpstr>PowerPoint-presentatie</vt:lpstr>
      <vt:lpstr>PowerPoint-presentatie</vt:lpstr>
      <vt:lpstr>PowerPoint-presentatie</vt:lpstr>
      <vt:lpstr>Part 2. Websites with useful info on selling foodstuffs in the EU</vt:lpstr>
      <vt:lpstr>PowerPoint-presentatie</vt:lpstr>
      <vt:lpstr>PowerPoint-presentatie</vt:lpstr>
      <vt:lpstr>Part 2. Websites with useful info on selling foodstuffs in the EU</vt:lpstr>
      <vt:lpstr>Part 2. Websites with useful info on selling foodstuffs in the EU</vt:lpstr>
      <vt:lpstr>PowerPoint-presentatie</vt:lpstr>
      <vt:lpstr>Websites with practical info on selling foodstuffs in the EU</vt:lpstr>
      <vt:lpstr>Part 2. Websites with useful info on selling foodstuffs in the EU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Part 2. Websites with useful info on selling foodstuffs in the EU</vt:lpstr>
      <vt:lpstr>Part 2. Websites with useful info on selling foodstuffs in the EU</vt:lpstr>
      <vt:lpstr>PowerPoint-presentatie</vt:lpstr>
      <vt:lpstr>PowerPoint-presentatie</vt:lpstr>
      <vt:lpstr>PowerPoint-presentatie</vt:lpstr>
      <vt:lpstr>PowerPoint-presentatie</vt:lpstr>
      <vt:lpstr>PowerPoint-presentatie</vt:lpstr>
      <vt:lpstr>Part 2. Websites with useful info on selling foodstuffs in the EU</vt:lpstr>
      <vt:lpstr>PowerPoint-presentatie</vt:lpstr>
      <vt:lpstr>PowerPoint-presentatie</vt:lpstr>
      <vt:lpstr>Useful information sources (summary)</vt:lpstr>
      <vt:lpstr>  Thank you for your attention! Questions? </vt:lpstr>
    </vt:vector>
  </TitlesOfParts>
  <Company>NETiKA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dc:creator>
  <cp:lastModifiedBy>Van Looveren Luc</cp:lastModifiedBy>
  <cp:revision>1052</cp:revision>
  <dcterms:created xsi:type="dcterms:W3CDTF">2011-03-08T11:46:31Z</dcterms:created>
  <dcterms:modified xsi:type="dcterms:W3CDTF">2017-04-25T09:45:09Z</dcterms:modified>
</cp:coreProperties>
</file>